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70" r:id="rId4"/>
    <p:sldId id="262" r:id="rId5"/>
    <p:sldId id="259" r:id="rId6"/>
    <p:sldId id="271" r:id="rId7"/>
    <p:sldId id="260" r:id="rId8"/>
    <p:sldId id="272" r:id="rId9"/>
    <p:sldId id="258" r:id="rId10"/>
    <p:sldId id="261" r:id="rId11"/>
    <p:sldId id="264" r:id="rId12"/>
    <p:sldId id="266" r:id="rId13"/>
    <p:sldId id="265" r:id="rId14"/>
    <p:sldId id="268" r:id="rId15"/>
    <p:sldId id="267" r:id="rId16"/>
    <p:sldId id="269" r:id="rId17"/>
    <p:sldId id="273" r:id="rId18"/>
    <p:sldId id="276" r:id="rId19"/>
    <p:sldId id="277" r:id="rId20"/>
    <p:sldId id="275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332DF-9CAE-4195-94A1-F0958EF6495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79B73-4E1A-4B3B-961B-756FFA9B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3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7F2A2-988B-430F-A096-8C2ADF53E5B5}" type="datetime1">
              <a:rPr lang="en-US" smtClean="0"/>
              <a:t>1/13/2015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79BA0E-2718-4267-8D55-B20EA31A4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8AC74A-A970-44A3-AF69-3FBED572F35D}" type="datetime1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9BA0E-2718-4267-8D55-B20EA31A4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0C6E4-46D9-4044-B70E-1659186FE8D4}" type="datetime1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9BA0E-2718-4267-8D55-B20EA31A4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4D3B7-BB9E-4EEE-AD60-E59574F75CCA}" type="datetime1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9BA0E-2718-4267-8D55-B20EA31A4F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536DFE-570A-48E9-9917-516569D7C923}" type="datetime1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9BA0E-2718-4267-8D55-B20EA31A4F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B6F18-E93D-4913-8996-B0E0FBA67FBA}" type="datetime1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9BA0E-2718-4267-8D55-B20EA31A4F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4A0D6-FC6B-43E9-AABB-1D15CD7C1FE5}" type="datetime1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9BA0E-2718-4267-8D55-B20EA31A4F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B81AC-EE8B-473C-8066-29092326A5BB}" type="datetime1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9BA0E-2718-4267-8D55-B20EA31A4F8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80D152-9FB2-4AD5-A4AB-D2720E9C6FFD}" type="datetime1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9BA0E-2718-4267-8D55-B20EA31A4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1AEA8D-C636-4110-8F68-17E3569F9222}" type="datetime1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9BA0E-2718-4267-8D55-B20EA31A4F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7F26B8-706E-43FC-8AE7-F6C12F0733AD}" type="datetime1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79BA0E-2718-4267-8D55-B20EA31A4F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D8732A-F0A5-4911-B785-8B871DC96C04}" type="datetime1">
              <a:rPr lang="en-US" smtClean="0"/>
              <a:t>1/13/2015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79BA0E-2718-4267-8D55-B20EA31A4F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8153400" cy="2387960"/>
          </a:xfrm>
        </p:spPr>
        <p:txBody>
          <a:bodyPr>
            <a:normAutofit/>
          </a:bodyPr>
          <a:lstStyle/>
          <a:p>
            <a:r>
              <a:rPr lang="en-US" dirty="0" smtClean="0"/>
              <a:t>Managerial Economics</a:t>
            </a:r>
            <a:br>
              <a:rPr lang="en-US" dirty="0" smtClean="0"/>
            </a:br>
            <a:r>
              <a:rPr lang="ru-RU" dirty="0" smtClean="0"/>
              <a:t>Управленческая экономика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оценка и прогнозирование спроса</a:t>
            </a:r>
          </a:p>
          <a:p>
            <a:r>
              <a:rPr lang="ru-RU" dirty="0" smtClean="0"/>
              <a:t>Доц. Касимовская Елена Николаевна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(зависимая переменная) – стоимость офисного здания</a:t>
            </a:r>
          </a:p>
          <a:p>
            <a:r>
              <a:rPr lang="ru-RU" dirty="0" smtClean="0"/>
              <a:t>4 независимых переменных: Х1 – площадь в кв.м., Х2- количество офисов, Х3- количество входов в здание, Х4- возраст здания( в годах)</a:t>
            </a:r>
          </a:p>
          <a:p>
            <a:pPr marL="0" indent="0">
              <a:buNone/>
            </a:pPr>
            <a:r>
              <a:rPr lang="ru-RU" dirty="0" smtClean="0"/>
              <a:t>Случайная выборка 11 зданий из 1500.</a:t>
            </a:r>
          </a:p>
          <a:p>
            <a:pPr marL="0" indent="0">
              <a:buNone/>
            </a:pPr>
            <a:r>
              <a:rPr lang="ru-RU" dirty="0" smtClean="0"/>
              <a:t>Цель – определить зависимость  цены здания от выявленных переменных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Множественная линейная регрессия в </a:t>
            </a:r>
            <a:r>
              <a:rPr lang="en-US" dirty="0"/>
              <a:t>E</a:t>
            </a:r>
            <a:r>
              <a:rPr lang="en-US" dirty="0" smtClean="0"/>
              <a:t>xcel</a:t>
            </a:r>
            <a:r>
              <a:rPr lang="ru-RU" dirty="0" smtClean="0"/>
              <a:t>: пример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009287"/>
              </p:ext>
            </p:extLst>
          </p:nvPr>
        </p:nvGraphicFramePr>
        <p:xfrm>
          <a:off x="228602" y="228606"/>
          <a:ext cx="8763000" cy="67832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42077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1999" marR="61999" marT="31000" marB="31000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1999" marR="61999" marT="31000" marB="31000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1999" marR="61999" marT="31000" marB="31000"/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B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C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D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E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626334">
                <a:tc>
                  <a:txBody>
                    <a:bodyPr/>
                    <a:lstStyle/>
                    <a:p>
                      <a:pPr algn="l"/>
                      <a:r>
                        <a:rPr lang="en-US" sz="2000" b="1"/>
                        <a:t>Floor space (x1)</a:t>
                      </a:r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/>
                        <a:t>Offices (x2)</a:t>
                      </a:r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/>
                        <a:t>Entrances (x3)</a:t>
                      </a:r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/>
                        <a:t>Age (x4)</a:t>
                      </a:r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/>
                        <a:t>Assessed value (y)</a:t>
                      </a:r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2310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142,000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2333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144,000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2356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3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1.5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33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151,000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2379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3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43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150,000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2402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3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53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139,000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2425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4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23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169,000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2448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1.5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99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126,000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2471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34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142,900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2494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3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3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23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163,000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2517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4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4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55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169,000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2540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3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22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149,000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077">
                <a:tc>
                  <a:txBody>
                    <a:bodyPr/>
                    <a:lstStyle/>
                    <a:p>
                      <a:pPr algn="l"/>
                      <a:r>
                        <a:rPr lang="en-US" sz="2000" b="1"/>
                        <a:t>Formula</a:t>
                      </a:r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0590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=LINEST(E2:E12,A2:D12,TRUE,TRUE)</a:t>
                      </a:r>
                    </a:p>
                  </a:txBody>
                  <a:tcPr marL="61999" marR="61999" marT="31000" marB="31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1999" marR="61999" marT="31000" marB="31000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1999" marR="61999" marT="31000" marB="3100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61999" marR="61999" marT="31000" marB="3100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1999" marR="61999" marT="31000" marB="31000"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642861"/>
              </p:ext>
            </p:extLst>
          </p:nvPr>
        </p:nvGraphicFramePr>
        <p:xfrm>
          <a:off x="533400" y="2895600"/>
          <a:ext cx="8229599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</a:t>
                      </a:r>
                      <a:r>
                        <a:rPr lang="en-US" sz="2800" baseline="-25000" dirty="0" err="1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m</a:t>
                      </a:r>
                      <a:r>
                        <a:rPr lang="en-US" sz="2800" baseline="-25000" dirty="0" smtClean="0"/>
                        <a:t>n-1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</a:t>
                      </a:r>
                      <a:r>
                        <a:rPr lang="en-US" sz="2800" baseline="-25000" dirty="0" smtClean="0"/>
                        <a:t>1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se</a:t>
                      </a:r>
                      <a:r>
                        <a:rPr lang="en-US" sz="2800" baseline="-25000" dirty="0" err="1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</a:t>
                      </a:r>
                      <a:r>
                        <a:rPr lang="en-US" sz="2800" baseline="-25000" dirty="0" smtClean="0"/>
                        <a:t>n-1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</a:t>
                      </a:r>
                      <a:r>
                        <a:rPr lang="en-US" sz="2800" baseline="-25000" dirty="0" smtClean="0"/>
                        <a:t>1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se</a:t>
                      </a:r>
                      <a:r>
                        <a:rPr lang="en-US" sz="2800" baseline="-25000" dirty="0" err="1" smtClean="0"/>
                        <a:t>b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</a:t>
                      </a:r>
                      <a:r>
                        <a:rPr lang="en-US" sz="2800" baseline="300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se</a:t>
                      </a:r>
                      <a:r>
                        <a:rPr lang="en-US" sz="2800" baseline="-25000" dirty="0" err="1" smtClean="0"/>
                        <a:t>v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ss</a:t>
                      </a:r>
                      <a:r>
                        <a:rPr lang="en-US" sz="2800" baseline="-25000" dirty="0" err="1" smtClean="0"/>
                        <a:t>rg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ss</a:t>
                      </a:r>
                      <a:r>
                        <a:rPr lang="en-US" sz="2800" baseline="-25000" dirty="0" err="1" smtClean="0"/>
                        <a:t>resid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Ключ для расшифровки результатов регрессионного анализа, если уравнение имеет вид:</a:t>
            </a:r>
            <a:br>
              <a:rPr lang="ru-RU" sz="3600" dirty="0" smtClean="0"/>
            </a:br>
            <a:r>
              <a:rPr lang="en-US" sz="3600" dirty="0" smtClean="0"/>
              <a:t>y </a:t>
            </a:r>
            <a:r>
              <a:rPr lang="en-US" sz="3600" dirty="0"/>
              <a:t>= m1x1 + m2x2 + ... + 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7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r>
              <a:rPr lang="es-ES" sz="2000" b="1" dirty="0" smtClean="0"/>
              <a:t>y </a:t>
            </a:r>
            <a:r>
              <a:rPr lang="es-ES" sz="2000" b="1" dirty="0"/>
              <a:t>= 27.64*x1 + 12,530*x2 + 2,553*x3 - 234.24*x4 + </a:t>
            </a:r>
            <a:r>
              <a:rPr lang="es-ES" sz="2000" b="1" dirty="0" smtClean="0"/>
              <a:t>52,318</a:t>
            </a:r>
            <a:endParaRPr lang="ru-RU" sz="2000" dirty="0" smtClean="0"/>
          </a:p>
          <a:p>
            <a:r>
              <a:rPr lang="ru-RU" dirty="0" smtClean="0"/>
              <a:t>Результаты: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662303"/>
              </p:ext>
            </p:extLst>
          </p:nvPr>
        </p:nvGraphicFramePr>
        <p:xfrm>
          <a:off x="609600" y="2743200"/>
          <a:ext cx="7543802" cy="3505200"/>
        </p:xfrm>
        <a:graphic>
          <a:graphicData uri="http://schemas.openxmlformats.org/drawingml/2006/table">
            <a:tbl>
              <a:tblPr/>
              <a:tblGrid>
                <a:gridCol w="1591698"/>
                <a:gridCol w="1488026"/>
                <a:gridCol w="1488026"/>
                <a:gridCol w="1488026"/>
                <a:gridCol w="1488026"/>
              </a:tblGrid>
              <a:tr h="7010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234.2371645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2553.21066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12529.7682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27.6413874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52317.8305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13.26801148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530.669152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400.066838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5.42937404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12237.3616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0.996747993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970.578463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#N/A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#N/A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#N/A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459.7536742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#N/A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#N/A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#N/A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1732393319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5652135.32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#N/A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#N/A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#N/A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477000" y="2743200"/>
            <a:ext cx="1295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/>
          <p:nvPr/>
        </p:nvCxnSpPr>
        <p:spPr>
          <a:xfrm flipV="1">
            <a:off x="6621780" y="1798320"/>
            <a:ext cx="1181100" cy="9144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105400" y="2712720"/>
            <a:ext cx="1219200" cy="411480"/>
          </a:xfrm>
          <a:prstGeom prst="ellipse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676400" y="1798320"/>
            <a:ext cx="3886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54300"/>
            <a:ext cx="12747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3124200" y="1798320"/>
            <a:ext cx="838200" cy="855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12720"/>
            <a:ext cx="12747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54300"/>
            <a:ext cx="15795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V="1">
            <a:off x="2819400" y="1798320"/>
            <a:ext cx="1323181" cy="855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371600" y="1798320"/>
            <a:ext cx="4648200" cy="855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Используя полученную модель, можно рассчитать стоимость здания площадью 2500 кв.м., с тремя офисами и двумя входами, построенное 25 лет назад:</a:t>
            </a:r>
          </a:p>
          <a:p>
            <a:r>
              <a:rPr lang="es-ES" dirty="0" smtClean="0"/>
              <a:t>y </a:t>
            </a:r>
            <a:r>
              <a:rPr lang="es-ES" dirty="0"/>
              <a:t>= 27.64*2500 + 12530*3 + 2553*2 - 234.24*25 + 52318 </a:t>
            </a:r>
            <a:r>
              <a:rPr lang="es-ES" b="1" dirty="0"/>
              <a:t>= $</a:t>
            </a:r>
            <a:r>
              <a:rPr lang="es-ES" b="1" dirty="0" smtClean="0"/>
              <a:t>158,261</a:t>
            </a:r>
            <a:endParaRPr lang="ru-RU" b="1" dirty="0" smtClean="0"/>
          </a:p>
          <a:p>
            <a:r>
              <a:rPr lang="ru-RU" dirty="0" smtClean="0"/>
              <a:t> Можно рассчитать коэффициенты эластичности(чувствительности) цены по каждому параметру, например:</a:t>
            </a:r>
          </a:p>
          <a:p>
            <a:r>
              <a:rPr lang="en-US" dirty="0" smtClean="0"/>
              <a:t>E(</a:t>
            </a:r>
            <a:r>
              <a:rPr lang="ru-RU" dirty="0" smtClean="0"/>
              <a:t>по площади)=</a:t>
            </a:r>
            <a:r>
              <a:rPr lang="es-ES" dirty="0"/>
              <a:t> </a:t>
            </a:r>
            <a:r>
              <a:rPr lang="es-ES" dirty="0" smtClean="0"/>
              <a:t>27.64*2500</a:t>
            </a:r>
            <a:r>
              <a:rPr lang="ru-RU" dirty="0" smtClean="0"/>
              <a:t>/</a:t>
            </a:r>
            <a:r>
              <a:rPr lang="es-ES" b="1" dirty="0" smtClean="0"/>
              <a:t>158</a:t>
            </a:r>
            <a:r>
              <a:rPr lang="ru-RU" b="1" dirty="0" smtClean="0"/>
              <a:t>258= 0,44</a:t>
            </a:r>
            <a:endParaRPr lang="ru-RU" b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модели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Прямая зависимость между ценой на здание и:</a:t>
            </a:r>
          </a:p>
          <a:p>
            <a:pPr lvl="1"/>
            <a:r>
              <a:rPr lang="ru-RU" dirty="0" smtClean="0"/>
              <a:t>Площадью</a:t>
            </a:r>
          </a:p>
          <a:p>
            <a:pPr lvl="1"/>
            <a:r>
              <a:rPr lang="ru-RU" dirty="0" smtClean="0"/>
              <a:t>Количеством офисов</a:t>
            </a:r>
          </a:p>
          <a:p>
            <a:pPr lvl="1"/>
            <a:r>
              <a:rPr lang="ru-RU" dirty="0" smtClean="0"/>
              <a:t>Количеством входов</a:t>
            </a:r>
          </a:p>
          <a:p>
            <a:pPr marL="514350" indent="-457200"/>
            <a:r>
              <a:rPr lang="ru-RU" dirty="0" smtClean="0"/>
              <a:t>Обратная зависимость между ценой и временем постройки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Экономический смысл уравнения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R2 – </a:t>
            </a:r>
            <a:r>
              <a:rPr lang="ru-RU" dirty="0" smtClean="0"/>
              <a:t>коэффициент детерминации: показывает, какая часть изменения зависимой переменной вызвана изменением всех объясняющих переменных в уравнении ( чем ближе к 1, тем лучше)</a:t>
            </a:r>
          </a:p>
          <a:p>
            <a:r>
              <a:rPr lang="en-US" dirty="0" smtClean="0"/>
              <a:t>F-</a:t>
            </a:r>
            <a:r>
              <a:rPr lang="ru-RU" dirty="0" smtClean="0"/>
              <a:t>статистика: измеряет статистическую значимость всего уравнения ( т.е. Модели). Проверяется по таблицам критических значений при заданном уровне достоверности ( зависит от числа наблюдений и количества независимых параметров). См. пример </a:t>
            </a:r>
          </a:p>
          <a:p>
            <a:r>
              <a:rPr lang="ru-RU" dirty="0" smtClean="0"/>
              <a:t>Стандартные ошибки и </a:t>
            </a:r>
            <a:r>
              <a:rPr lang="en-US" dirty="0" smtClean="0"/>
              <a:t>t-</a:t>
            </a:r>
            <a:r>
              <a:rPr lang="ru-RU" dirty="0" smtClean="0"/>
              <a:t>статистики: значение </a:t>
            </a:r>
            <a:r>
              <a:rPr lang="en-US" dirty="0" smtClean="0"/>
              <a:t>t-</a:t>
            </a:r>
            <a:r>
              <a:rPr lang="ru-RU" dirty="0" smtClean="0"/>
              <a:t>статистики получают путем деления коэффициента переменной на </a:t>
            </a:r>
            <a:r>
              <a:rPr lang="ru-RU" dirty="0"/>
              <a:t>стандартную </a:t>
            </a:r>
            <a:r>
              <a:rPr lang="ru-RU" dirty="0" smtClean="0"/>
              <a:t>ошибку. Проверяется </a:t>
            </a:r>
            <a:r>
              <a:rPr lang="ru-RU" dirty="0"/>
              <a:t>по таблицам критических </a:t>
            </a:r>
            <a:r>
              <a:rPr lang="ru-RU" dirty="0" smtClean="0"/>
              <a:t>значений при заданном уровне достоверности </a:t>
            </a:r>
            <a:r>
              <a:rPr lang="ru-RU" dirty="0"/>
              <a:t>( зависит от числа наблюдений и количества независимых параметров</a:t>
            </a:r>
            <a:r>
              <a:rPr lang="ru-RU" dirty="0" smtClean="0"/>
              <a:t>). В большинстве случаев – «правило двух»: если значение больше двух, параметр признается значимым</a:t>
            </a:r>
            <a:endParaRPr lang="ru-RU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Хороша ли построенная нами модель?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R2 = 0,99</a:t>
            </a:r>
            <a:r>
              <a:rPr lang="ru-RU" dirty="0" smtClean="0"/>
              <a:t>,т.е. Параметры уравнения почти на 100% объясняют изменение в цене</a:t>
            </a:r>
          </a:p>
          <a:p>
            <a:r>
              <a:rPr lang="en-US" dirty="0" smtClean="0"/>
              <a:t>F-</a:t>
            </a:r>
            <a:r>
              <a:rPr lang="ru-RU" dirty="0" smtClean="0"/>
              <a:t>статистика : очень большая, критическое значение при 11 наблюдениях и 4-х переменных =3.36 ( при уровне достоверности 95%), т.е. Построенное нами уравнение статистически значимо</a:t>
            </a:r>
          </a:p>
          <a:p>
            <a:r>
              <a:rPr lang="en-US" dirty="0" smtClean="0"/>
              <a:t>t-</a:t>
            </a:r>
            <a:r>
              <a:rPr lang="ru-RU" dirty="0" smtClean="0"/>
              <a:t>статистика:</a:t>
            </a:r>
          </a:p>
          <a:p>
            <a:endParaRPr lang="ru-RU" dirty="0" smtClean="0"/>
          </a:p>
          <a:p>
            <a:pPr marL="109728" indent="0">
              <a:buNone/>
            </a:pPr>
            <a:r>
              <a:rPr lang="ru-RU" dirty="0"/>
              <a:t>ч</a:t>
            </a:r>
            <a:r>
              <a:rPr lang="ru-RU" dirty="0" smtClean="0"/>
              <a:t>то значительно больше двух, т.е. Все параметры значимы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нашем случае: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" y="4570095"/>
            <a:ext cx="8409214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Проблема идентификации</a:t>
            </a:r>
          </a:p>
          <a:p>
            <a:r>
              <a:rPr lang="ru-RU" dirty="0" smtClean="0"/>
              <a:t>Мультиколлинеарность: если независимые переменные связаны между собой, то мы получим искаженную картину ( например, доход и образование как переменные). Если </a:t>
            </a:r>
            <a:r>
              <a:rPr lang="en-US" dirty="0" smtClean="0"/>
              <a:t>F-</a:t>
            </a:r>
            <a:r>
              <a:rPr lang="ru-RU" dirty="0" smtClean="0"/>
              <a:t>статистика хорошая, а </a:t>
            </a:r>
            <a:r>
              <a:rPr lang="en-US" dirty="0" smtClean="0"/>
              <a:t>t-</a:t>
            </a:r>
            <a:r>
              <a:rPr lang="ru-RU" dirty="0" smtClean="0"/>
              <a:t>статистика нет, то вероятна мультиколлинеарность. Нужно провести корреляционный анализ ( коэф. Пирсона и\или Спирмена). Одну из переменных надо будет удалить.</a:t>
            </a:r>
          </a:p>
          <a:p>
            <a:r>
              <a:rPr lang="ru-RU" dirty="0" smtClean="0"/>
              <a:t>Автокорреляция ( или корреляция внутри ряда наблюдений) – некая систематическая связь между зависимой и независимой переменной ( например, циклическая\сезонная). Используют показатель\статистику Дарбина-Уотсона ( таблицы критических значений). Или применяют дополнительные методы обработки данных, как то выделение данной циклической составляющей и ее учет в прогнозах, выводах и пр.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 использования регрессионного анализа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идентификации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620000" cy="3226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895600" y="1752600"/>
            <a:ext cx="4038600" cy="15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581400" y="1905000"/>
            <a:ext cx="1524000" cy="114300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80" y="2167573"/>
            <a:ext cx="15430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38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Простая линейная регрессия ( одна независимая переменная)</a:t>
            </a:r>
          </a:p>
          <a:p>
            <a:pPr marL="457200" lvl="1" indent="0" algn="ctr">
              <a:buNone/>
            </a:pPr>
            <a:r>
              <a:rPr lang="ru-RU" b="1" dirty="0" smtClean="0"/>
              <a:t>У = А +</a:t>
            </a:r>
            <a:r>
              <a:rPr lang="en-US" b="1" dirty="0"/>
              <a:t>b</a:t>
            </a:r>
            <a:r>
              <a:rPr lang="ru-RU" b="1" dirty="0" smtClean="0"/>
              <a:t>Х</a:t>
            </a:r>
            <a:endParaRPr lang="en-US" b="1" dirty="0" smtClean="0"/>
          </a:p>
          <a:p>
            <a:pPr marL="457200" lvl="1" indent="0" algn="ctr">
              <a:buNone/>
            </a:pPr>
            <a:r>
              <a:rPr lang="en-US" b="1" dirty="0" smtClean="0"/>
              <a:t>Y – </a:t>
            </a:r>
            <a:r>
              <a:rPr lang="ru-RU" b="1" dirty="0" smtClean="0"/>
              <a:t>зависимая переменная(функция)</a:t>
            </a:r>
          </a:p>
          <a:p>
            <a:pPr marL="457200" lvl="1" indent="0" algn="ctr">
              <a:buNone/>
            </a:pPr>
            <a:r>
              <a:rPr lang="ru-RU" b="1" dirty="0" smtClean="0"/>
              <a:t>Х – независимая переменная ( аргумент)</a:t>
            </a:r>
            <a:endParaRPr lang="en-US" b="1" dirty="0" smtClean="0"/>
          </a:p>
          <a:p>
            <a:pPr marL="457200" lvl="1" indent="0" algn="ctr">
              <a:buNone/>
            </a:pPr>
            <a:r>
              <a:rPr lang="en-US" b="1" dirty="0"/>
              <a:t>b</a:t>
            </a:r>
            <a:r>
              <a:rPr lang="en-US" b="1" dirty="0" smtClean="0"/>
              <a:t> – </a:t>
            </a:r>
            <a:r>
              <a:rPr lang="ru-RU" b="1" dirty="0" smtClean="0"/>
              <a:t>угол наклона= ∆У/ ∆Х</a:t>
            </a:r>
          </a:p>
          <a:p>
            <a:pPr marL="457200" lvl="1" indent="0">
              <a:buNone/>
            </a:pPr>
            <a:r>
              <a:rPr lang="ru-RU" dirty="0" smtClean="0"/>
              <a:t>Например: У – объем продаж, Х – период времени : </a:t>
            </a:r>
            <a:r>
              <a:rPr lang="en-US" dirty="0" smtClean="0"/>
              <a:t>Q = A + </a:t>
            </a:r>
            <a:r>
              <a:rPr lang="en-US" dirty="0" err="1" smtClean="0"/>
              <a:t>bt</a:t>
            </a:r>
            <a:endParaRPr lang="ru-RU" dirty="0" smtClean="0"/>
          </a:p>
          <a:p>
            <a:r>
              <a:rPr lang="ru-RU" dirty="0" smtClean="0"/>
              <a:t>Используется для прогнозирования</a:t>
            </a:r>
            <a:endParaRPr lang="en-US" dirty="0" smtClean="0"/>
          </a:p>
          <a:p>
            <a:r>
              <a:rPr lang="ru-RU" dirty="0" smtClean="0"/>
              <a:t>Стандартный пакет </a:t>
            </a:r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Функция спроса: регрессионный анализ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основе приводимых далее данных построить регрессионную модель</a:t>
            </a:r>
          </a:p>
          <a:p>
            <a:r>
              <a:rPr lang="ru-RU" dirty="0" smtClean="0"/>
              <a:t>Выделить значимые факторы ( объяснить почему)</a:t>
            </a:r>
          </a:p>
          <a:p>
            <a:r>
              <a:rPr lang="ru-RU" dirty="0" smtClean="0"/>
              <a:t>Рассчитать значения эластичностей по кадому фактору для уровня цены=25</a:t>
            </a:r>
          </a:p>
          <a:p>
            <a:r>
              <a:rPr lang="ru-RU" dirty="0" smtClean="0"/>
              <a:t>Построить функцию спроса с учетом только значимых параметров и на ее основе определить уровень цен, при которых доход фирмы будет максимальным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6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"/>
            <a:ext cx="7719882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Пример: построить уравнение регрессии и дать прогноз на 7-9 периоды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Исходные данные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270374" cy="1295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y = 1000x + 2000
R² = 0.9338</a:t>
            </a:r>
          </a:p>
          <a:p>
            <a:pPr algn="ctr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Excel: </a:t>
            </a:r>
            <a:r>
              <a:rPr lang="ru-RU" dirty="0" smtClean="0"/>
              <a:t>функция </a:t>
            </a:r>
            <a:r>
              <a:rPr lang="en-US" dirty="0" smtClean="0"/>
              <a:t>TREND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76506"/>
            <a:ext cx="3124200" cy="3412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28800"/>
            <a:ext cx="2133600" cy="332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8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98" y="1527328"/>
            <a:ext cx="7981301" cy="479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Уравнение регрессии для построения прогноза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776472"/>
              </p:ext>
            </p:extLst>
          </p:nvPr>
        </p:nvGraphicFramePr>
        <p:xfrm>
          <a:off x="457200" y="2971800"/>
          <a:ext cx="3810000" cy="225171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30731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0731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0731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0731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0731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0731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Простая линейная регрессия: тот же пример пример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524000"/>
            <a:ext cx="7467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Пусть известны объемы продаж по периодам. Необходимо  дать прогноз на 9-ий период, используя простую линейную регрессию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2941320"/>
            <a:ext cx="3962400" cy="2087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Формула из </a:t>
            </a:r>
            <a:r>
              <a:rPr lang="en-US" dirty="0" smtClean="0"/>
              <a:t>Excel:</a:t>
            </a:r>
          </a:p>
          <a:p>
            <a:pPr algn="ctr"/>
            <a:r>
              <a:rPr lang="en-US" dirty="0"/>
              <a:t>=SUM(LINEST(B1:B6,A1:A6)*{9,1})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5715000"/>
            <a:ext cx="441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ОТВЕТ:  11000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38800" y="5638800"/>
            <a:ext cx="3124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ЗАДАНИЕ: рассчитайте объем продаж на 11 период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3382962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Задание: построить уравнение и дать прогноз на 13-14 периоды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457200"/>
            <a:ext cx="34290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Простая линейная регрессия с сезонной составляющей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762129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6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0"/>
            <a:ext cx="6638881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606" y="3581400"/>
            <a:ext cx="5812869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8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Ценовые и неценовые факторы спроса ( несколько аргументов)</a:t>
            </a:r>
          </a:p>
          <a:p>
            <a:pPr marL="400050" lvl="1" indent="0">
              <a:buNone/>
            </a:pPr>
            <a:r>
              <a:rPr lang="en-US" dirty="0" smtClean="0"/>
              <a:t>Y = A + b</a:t>
            </a:r>
            <a:r>
              <a:rPr lang="en-US" baseline="-25000" dirty="0" smtClean="0"/>
              <a:t>1</a:t>
            </a:r>
            <a:r>
              <a:rPr lang="en-US" dirty="0" smtClean="0"/>
              <a:t> + b</a:t>
            </a:r>
            <a:r>
              <a:rPr lang="en-US" baseline="-25000" dirty="0" smtClean="0"/>
              <a:t>1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+  b</a:t>
            </a:r>
            <a:r>
              <a:rPr lang="en-US" baseline="-25000" dirty="0"/>
              <a:t>2</a:t>
            </a:r>
            <a:r>
              <a:rPr lang="en-US" dirty="0" smtClean="0"/>
              <a:t> X</a:t>
            </a:r>
            <a:r>
              <a:rPr lang="en-US" baseline="-25000" dirty="0"/>
              <a:t>2</a:t>
            </a:r>
            <a:r>
              <a:rPr lang="en-US" dirty="0" smtClean="0"/>
              <a:t> +…… + </a:t>
            </a:r>
            <a:r>
              <a:rPr lang="en-US" dirty="0" err="1" smtClean="0"/>
              <a:t>b</a:t>
            </a:r>
            <a:r>
              <a:rPr lang="en-US" baseline="-25000" dirty="0" err="1"/>
              <a:t>n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/>
              <a:t>n</a:t>
            </a:r>
            <a:r>
              <a:rPr lang="en-US" dirty="0" smtClean="0"/>
              <a:t> </a:t>
            </a:r>
          </a:p>
          <a:p>
            <a:pPr marL="400050" lvl="1" indent="0">
              <a:buNone/>
            </a:pPr>
            <a:r>
              <a:rPr lang="ru-RU" dirty="0" smtClean="0"/>
              <a:t>Где 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,</a:t>
            </a:r>
            <a:r>
              <a:rPr lang="en-US" dirty="0" smtClean="0"/>
              <a:t>  X</a:t>
            </a:r>
            <a:r>
              <a:rPr lang="ru-RU" baseline="-25000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...</a:t>
            </a:r>
            <a:r>
              <a:rPr lang="en-US" dirty="0" smtClean="0"/>
              <a:t>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– различные факторы, определяющие поведение спроса ( цена, доход, цены на сопряженные товары и пр.); знак</a:t>
            </a:r>
            <a:r>
              <a:rPr lang="en-US" dirty="0" smtClean="0"/>
              <a:t> (+/-)</a:t>
            </a:r>
            <a:r>
              <a:rPr lang="ru-RU" dirty="0" smtClean="0"/>
              <a:t> перед </a:t>
            </a:r>
            <a:r>
              <a:rPr lang="en-US" dirty="0" smtClean="0"/>
              <a:t>b </a:t>
            </a:r>
            <a:r>
              <a:rPr lang="ru-RU" dirty="0" smtClean="0"/>
              <a:t>определяет характер связи функции и аргумента ( прямая или обратная)</a:t>
            </a:r>
          </a:p>
          <a:p>
            <a:pPr marL="457200" indent="-457200"/>
            <a:r>
              <a:rPr lang="ru-RU" dirty="0" smtClean="0"/>
              <a:t>Количественное значение факторов – результат статистической обработки первичных данных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Функция спроса: множественный регрессионный анализ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BA0E-2718-4267-8D55-B20EA31A4F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736</TotalTime>
  <Words>945</Words>
  <Application>Microsoft Office PowerPoint</Application>
  <PresentationFormat>On-screen Show (4:3)</PresentationFormat>
  <Paragraphs>225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Managerial Economics Управленческая экономика</vt:lpstr>
      <vt:lpstr>Функция спроса: регрессионный анализ</vt:lpstr>
      <vt:lpstr>Пример: построить уравнение регрессии и дать прогноз на 7-9 периоды</vt:lpstr>
      <vt:lpstr>Уравнение регрессии для построения прогноза</vt:lpstr>
      <vt:lpstr>Простая линейная регрессия: тот же пример пример</vt:lpstr>
      <vt:lpstr>Задание: построить уравнение и дать прогноз на 13-14 периоды</vt:lpstr>
      <vt:lpstr>Простая линейная регрессия с сезонной составляющей</vt:lpstr>
      <vt:lpstr>PowerPoint Presentation</vt:lpstr>
      <vt:lpstr>Функция спроса: множественный регрессионный анализ</vt:lpstr>
      <vt:lpstr>Множественная линейная регрессия в Excel: пример</vt:lpstr>
      <vt:lpstr>PowerPoint Presentation</vt:lpstr>
      <vt:lpstr>Ключ для расшифровки результатов регрессионного анализа, если уравнение имеет вид: y = m1x1 + m2x2 + ... + b</vt:lpstr>
      <vt:lpstr>Результаты:</vt:lpstr>
      <vt:lpstr>Использование модели</vt:lpstr>
      <vt:lpstr>Экономический смысл уравнения</vt:lpstr>
      <vt:lpstr>Хороша ли построенная нами модель?</vt:lpstr>
      <vt:lpstr>В нашем случае:</vt:lpstr>
      <vt:lpstr>Проблемы  использования регрессионного анализа</vt:lpstr>
      <vt:lpstr>Проблема идентификации</vt:lpstr>
      <vt:lpstr>Задание: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Управленческая экономика</dc:title>
  <dc:creator>S</dc:creator>
  <cp:lastModifiedBy>S</cp:lastModifiedBy>
  <cp:revision>26</cp:revision>
  <dcterms:created xsi:type="dcterms:W3CDTF">2015-01-05T08:37:53Z</dcterms:created>
  <dcterms:modified xsi:type="dcterms:W3CDTF">2015-01-13T12:16:30Z</dcterms:modified>
</cp:coreProperties>
</file>