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707" r:id="rId2"/>
  </p:sldMasterIdLst>
  <p:notesMasterIdLst>
    <p:notesMasterId r:id="rId290"/>
  </p:notesMasterIdLst>
  <p:handoutMasterIdLst>
    <p:handoutMasterId r:id="rId291"/>
  </p:handoutMasterIdLst>
  <p:sldIdLst>
    <p:sldId id="618" r:id="rId3"/>
    <p:sldId id="619" r:id="rId4"/>
    <p:sldId id="603" r:id="rId5"/>
    <p:sldId id="616" r:id="rId6"/>
    <p:sldId id="620" r:id="rId7"/>
    <p:sldId id="262" r:id="rId8"/>
    <p:sldId id="263" r:id="rId9"/>
    <p:sldId id="614" r:id="rId10"/>
    <p:sldId id="604" r:id="rId11"/>
    <p:sldId id="621" r:id="rId12"/>
    <p:sldId id="624" r:id="rId13"/>
    <p:sldId id="625" r:id="rId14"/>
    <p:sldId id="622" r:id="rId15"/>
    <p:sldId id="410" r:id="rId16"/>
    <p:sldId id="264" r:id="rId17"/>
    <p:sldId id="552" r:id="rId18"/>
    <p:sldId id="292" r:id="rId19"/>
    <p:sldId id="298" r:id="rId20"/>
    <p:sldId id="261" r:id="rId21"/>
    <p:sldId id="293" r:id="rId22"/>
    <p:sldId id="301" r:id="rId23"/>
    <p:sldId id="267" r:id="rId24"/>
    <p:sldId id="265" r:id="rId25"/>
    <p:sldId id="294" r:id="rId26"/>
    <p:sldId id="605" r:id="rId27"/>
    <p:sldId id="266" r:id="rId28"/>
    <p:sldId id="423" r:id="rId29"/>
    <p:sldId id="422" r:id="rId30"/>
    <p:sldId id="424" r:id="rId31"/>
    <p:sldId id="268" r:id="rId32"/>
    <p:sldId id="508" r:id="rId33"/>
    <p:sldId id="295" r:id="rId34"/>
    <p:sldId id="501" r:id="rId35"/>
    <p:sldId id="502" r:id="rId36"/>
    <p:sldId id="296" r:id="rId37"/>
    <p:sldId id="607" r:id="rId38"/>
    <p:sldId id="297" r:id="rId39"/>
    <p:sldId id="425" r:id="rId40"/>
    <p:sldId id="562" r:id="rId41"/>
    <p:sldId id="269" r:id="rId42"/>
    <p:sldId id="563" r:id="rId43"/>
    <p:sldId id="302" r:id="rId44"/>
    <p:sldId id="271" r:id="rId45"/>
    <p:sldId id="564" r:id="rId46"/>
    <p:sldId id="437" r:id="rId47"/>
    <p:sldId id="436" r:id="rId48"/>
    <p:sldId id="565" r:id="rId49"/>
    <p:sldId id="426" r:id="rId50"/>
    <p:sldId id="561" r:id="rId51"/>
    <p:sldId id="546" r:id="rId52"/>
    <p:sldId id="434" r:id="rId53"/>
    <p:sldId id="560" r:id="rId54"/>
    <p:sldId id="435" r:id="rId55"/>
    <p:sldId id="427" r:id="rId56"/>
    <p:sldId id="428" r:id="rId57"/>
    <p:sldId id="429" r:id="rId58"/>
    <p:sldId id="270" r:id="rId59"/>
    <p:sldId id="608" r:id="rId60"/>
    <p:sldId id="626" r:id="rId61"/>
    <p:sldId id="627" r:id="rId62"/>
    <p:sldId id="628" r:id="rId63"/>
    <p:sldId id="629" r:id="rId64"/>
    <p:sldId id="630" r:id="rId65"/>
    <p:sldId id="574" r:id="rId66"/>
    <p:sldId id="303" r:id="rId67"/>
    <p:sldId id="438" r:id="rId68"/>
    <p:sldId id="573" r:id="rId69"/>
    <p:sldId id="281" r:id="rId70"/>
    <p:sldId id="446" r:id="rId71"/>
    <p:sldId id="447" r:id="rId72"/>
    <p:sldId id="273" r:id="rId73"/>
    <p:sldId id="304" r:id="rId74"/>
    <p:sldId id="274" r:id="rId75"/>
    <p:sldId id="275" r:id="rId76"/>
    <p:sldId id="553" r:id="rId77"/>
    <p:sldId id="276" r:id="rId78"/>
    <p:sldId id="277" r:id="rId79"/>
    <p:sldId id="509" r:id="rId80"/>
    <p:sldId id="439" r:id="rId81"/>
    <p:sldId id="278" r:id="rId82"/>
    <p:sldId id="450" r:id="rId83"/>
    <p:sldId id="510" r:id="rId84"/>
    <p:sldId id="299" r:id="rId85"/>
    <p:sldId id="511" r:id="rId86"/>
    <p:sldId id="300" r:id="rId87"/>
    <p:sldId id="279" r:id="rId88"/>
    <p:sldId id="554" r:id="rId89"/>
    <p:sldId id="555" r:id="rId90"/>
    <p:sldId id="463" r:id="rId91"/>
    <p:sldId id="464" r:id="rId92"/>
    <p:sldId id="609" r:id="rId93"/>
    <p:sldId id="631" r:id="rId94"/>
    <p:sldId id="610" r:id="rId95"/>
    <p:sldId id="632" r:id="rId96"/>
    <p:sldId id="612" r:id="rId97"/>
    <p:sldId id="282" r:id="rId98"/>
    <p:sldId id="283" r:id="rId99"/>
    <p:sldId id="284" r:id="rId100"/>
    <p:sldId id="312" r:id="rId101"/>
    <p:sldId id="313" r:id="rId102"/>
    <p:sldId id="285" r:id="rId103"/>
    <p:sldId id="318" r:id="rId104"/>
    <p:sldId id="319" r:id="rId105"/>
    <p:sldId id="286" r:id="rId106"/>
    <p:sldId id="315" r:id="rId107"/>
    <p:sldId id="455" r:id="rId108"/>
    <p:sldId id="458" r:id="rId109"/>
    <p:sldId id="633" r:id="rId110"/>
    <p:sldId id="613" r:id="rId111"/>
    <p:sldId id="291" r:id="rId112"/>
    <p:sldId id="316" r:id="rId113"/>
    <p:sldId id="317" r:id="rId114"/>
    <p:sldId id="287" r:id="rId115"/>
    <p:sldId id="288" r:id="rId116"/>
    <p:sldId id="467" r:id="rId117"/>
    <p:sldId id="289" r:id="rId118"/>
    <p:sldId id="290" r:id="rId119"/>
    <p:sldId id="461" r:id="rId120"/>
    <p:sldId id="469" r:id="rId121"/>
    <p:sldId id="307" r:id="rId122"/>
    <p:sldId id="305" r:id="rId123"/>
    <p:sldId id="306" r:id="rId124"/>
    <p:sldId id="308" r:id="rId125"/>
    <p:sldId id="591" r:id="rId126"/>
    <p:sldId id="592" r:id="rId127"/>
    <p:sldId id="310" r:id="rId128"/>
    <p:sldId id="615" r:id="rId129"/>
    <p:sldId id="586" r:id="rId130"/>
    <p:sldId id="470" r:id="rId131"/>
    <p:sldId id="584" r:id="rId132"/>
    <p:sldId id="311" r:id="rId133"/>
    <p:sldId id="471" r:id="rId134"/>
    <p:sldId id="587" r:id="rId135"/>
    <p:sldId id="600" r:id="rId136"/>
    <p:sldId id="472" r:id="rId137"/>
    <p:sldId id="634" r:id="rId138"/>
    <p:sldId id="320" r:id="rId139"/>
    <p:sldId id="330" r:id="rId140"/>
    <p:sldId id="636" r:id="rId141"/>
    <p:sldId id="637" r:id="rId142"/>
    <p:sldId id="635" r:id="rId143"/>
    <p:sldId id="473" r:id="rId144"/>
    <p:sldId id="360" r:id="rId145"/>
    <p:sldId id="474" r:id="rId146"/>
    <p:sldId id="332" r:id="rId147"/>
    <p:sldId id="589" r:id="rId148"/>
    <p:sldId id="590" r:id="rId149"/>
    <p:sldId id="321" r:id="rId150"/>
    <p:sldId id="372" r:id="rId151"/>
    <p:sldId id="514" r:id="rId152"/>
    <p:sldId id="322" r:id="rId153"/>
    <p:sldId id="374" r:id="rId154"/>
    <p:sldId id="515" r:id="rId155"/>
    <p:sldId id="325" r:id="rId156"/>
    <p:sldId id="326" r:id="rId157"/>
    <p:sldId id="585" r:id="rId158"/>
    <p:sldId id="323" r:id="rId159"/>
    <p:sldId id="324" r:id="rId160"/>
    <p:sldId id="477" r:id="rId161"/>
    <p:sldId id="478" r:id="rId162"/>
    <p:sldId id="327" r:id="rId163"/>
    <p:sldId id="479" r:id="rId164"/>
    <p:sldId id="328" r:id="rId165"/>
    <p:sldId id="333" r:id="rId166"/>
    <p:sldId id="516" r:id="rId167"/>
    <p:sldId id="517" r:id="rId168"/>
    <p:sldId id="329" r:id="rId169"/>
    <p:sldId id="337" r:id="rId170"/>
    <p:sldId id="638" r:id="rId171"/>
    <p:sldId id="639" r:id="rId172"/>
    <p:sldId id="334" r:id="rId173"/>
    <p:sldId id="490" r:id="rId174"/>
    <p:sldId id="335" r:id="rId175"/>
    <p:sldId id="366" r:id="rId176"/>
    <p:sldId id="487" r:id="rId177"/>
    <p:sldId id="640" r:id="rId178"/>
    <p:sldId id="488" r:id="rId179"/>
    <p:sldId id="368" r:id="rId180"/>
    <p:sldId id="484" r:id="rId181"/>
    <p:sldId id="367" r:id="rId182"/>
    <p:sldId id="369" r:id="rId183"/>
    <p:sldId id="485" r:id="rId184"/>
    <p:sldId id="370" r:id="rId185"/>
    <p:sldId id="486" r:id="rId186"/>
    <p:sldId id="338" r:id="rId187"/>
    <p:sldId id="480" r:id="rId188"/>
    <p:sldId id="481" r:id="rId189"/>
    <p:sldId id="641" r:id="rId190"/>
    <p:sldId id="642" r:id="rId191"/>
    <p:sldId id="336" r:id="rId192"/>
    <p:sldId id="339" r:id="rId193"/>
    <p:sldId id="341" r:id="rId194"/>
    <p:sldId id="405" r:id="rId195"/>
    <p:sldId id="489" r:id="rId196"/>
    <p:sldId id="340" r:id="rId197"/>
    <p:sldId id="365" r:id="rId198"/>
    <p:sldId id="491" r:id="rId199"/>
    <p:sldId id="518" r:id="rId200"/>
    <p:sldId id="342" r:id="rId201"/>
    <p:sldId id="347" r:id="rId202"/>
    <p:sldId id="346" r:id="rId203"/>
    <p:sldId id="617" r:id="rId204"/>
    <p:sldId id="492" r:id="rId205"/>
    <p:sldId id="343" r:id="rId206"/>
    <p:sldId id="596" r:id="rId207"/>
    <p:sldId id="348" r:id="rId208"/>
    <p:sldId id="493" r:id="rId209"/>
    <p:sldId id="597" r:id="rId210"/>
    <p:sldId id="358" r:id="rId211"/>
    <p:sldId id="519" r:id="rId212"/>
    <p:sldId id="598" r:id="rId213"/>
    <p:sldId id="359" r:id="rId214"/>
    <p:sldId id="494" r:id="rId215"/>
    <p:sldId id="344" r:id="rId216"/>
    <p:sldId id="495" r:id="rId217"/>
    <p:sldId id="349" r:id="rId218"/>
    <p:sldId id="601" r:id="rId219"/>
    <p:sldId id="354" r:id="rId220"/>
    <p:sldId id="350" r:id="rId221"/>
    <p:sldId id="355" r:id="rId222"/>
    <p:sldId id="496" r:id="rId223"/>
    <p:sldId id="356" r:id="rId224"/>
    <p:sldId id="357" r:id="rId225"/>
    <p:sldId id="352" r:id="rId226"/>
    <p:sldId id="521" r:id="rId227"/>
    <p:sldId id="522" r:id="rId228"/>
    <p:sldId id="497" r:id="rId229"/>
    <p:sldId id="351" r:id="rId230"/>
    <p:sldId id="520" r:id="rId231"/>
    <p:sldId id="599" r:id="rId232"/>
    <p:sldId id="361" r:id="rId233"/>
    <p:sldId id="500" r:id="rId234"/>
    <p:sldId id="362" r:id="rId235"/>
    <p:sldId id="594" r:id="rId236"/>
    <p:sldId id="595" r:id="rId237"/>
    <p:sldId id="363" r:id="rId238"/>
    <p:sldId id="364" r:id="rId239"/>
    <p:sldId id="498" r:id="rId240"/>
    <p:sldId id="371" r:id="rId241"/>
    <p:sldId id="375" r:id="rId242"/>
    <p:sldId id="376" r:id="rId243"/>
    <p:sldId id="377" r:id="rId244"/>
    <p:sldId id="378" r:id="rId245"/>
    <p:sldId id="379" r:id="rId246"/>
    <p:sldId id="380" r:id="rId247"/>
    <p:sldId id="381" r:id="rId248"/>
    <p:sldId id="526" r:id="rId249"/>
    <p:sldId id="527" r:id="rId250"/>
    <p:sldId id="384" r:id="rId251"/>
    <p:sldId id="382" r:id="rId252"/>
    <p:sldId id="383" r:id="rId253"/>
    <p:sldId id="385" r:id="rId254"/>
    <p:sldId id="386" r:id="rId255"/>
    <p:sldId id="528" r:id="rId256"/>
    <p:sldId id="529" r:id="rId257"/>
    <p:sldId id="388" r:id="rId258"/>
    <p:sldId id="389" r:id="rId259"/>
    <p:sldId id="387" r:id="rId260"/>
    <p:sldId id="390" r:id="rId261"/>
    <p:sldId id="392" r:id="rId262"/>
    <p:sldId id="530" r:id="rId263"/>
    <p:sldId id="391" r:id="rId264"/>
    <p:sldId id="393" r:id="rId265"/>
    <p:sldId id="531" r:id="rId266"/>
    <p:sldId id="394" r:id="rId267"/>
    <p:sldId id="395" r:id="rId268"/>
    <p:sldId id="532" r:id="rId269"/>
    <p:sldId id="533" r:id="rId270"/>
    <p:sldId id="534" r:id="rId271"/>
    <p:sldId id="535" r:id="rId272"/>
    <p:sldId id="536" r:id="rId273"/>
    <p:sldId id="537" r:id="rId274"/>
    <p:sldId id="396" r:id="rId275"/>
    <p:sldId id="397" r:id="rId276"/>
    <p:sldId id="538" r:id="rId277"/>
    <p:sldId id="398" r:id="rId278"/>
    <p:sldId id="539" r:id="rId279"/>
    <p:sldId id="402" r:id="rId280"/>
    <p:sldId id="540" r:id="rId281"/>
    <p:sldId id="399" r:id="rId282"/>
    <p:sldId id="545" r:id="rId283"/>
    <p:sldId id="541" r:id="rId284"/>
    <p:sldId id="542" r:id="rId285"/>
    <p:sldId id="543" r:id="rId286"/>
    <p:sldId id="544" r:id="rId287"/>
    <p:sldId id="403" r:id="rId288"/>
    <p:sldId id="404" r:id="rId289"/>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Comic Sans MS" pitchFamily="66" charset="0"/>
        <a:ea typeface="+mn-ea"/>
        <a:cs typeface="+mn-cs"/>
      </a:defRPr>
    </a:lvl1pPr>
    <a:lvl2pPr marL="457200" algn="ctr" rtl="0" fontAlgn="base">
      <a:spcBef>
        <a:spcPct val="0"/>
      </a:spcBef>
      <a:spcAft>
        <a:spcPct val="0"/>
      </a:spcAft>
      <a:defRPr kern="1200">
        <a:solidFill>
          <a:schemeClr val="tx1"/>
        </a:solidFill>
        <a:latin typeface="Comic Sans MS" pitchFamily="66" charset="0"/>
        <a:ea typeface="+mn-ea"/>
        <a:cs typeface="+mn-cs"/>
      </a:defRPr>
    </a:lvl2pPr>
    <a:lvl3pPr marL="914400" algn="ctr" rtl="0" fontAlgn="base">
      <a:spcBef>
        <a:spcPct val="0"/>
      </a:spcBef>
      <a:spcAft>
        <a:spcPct val="0"/>
      </a:spcAft>
      <a:defRPr kern="1200">
        <a:solidFill>
          <a:schemeClr val="tx1"/>
        </a:solidFill>
        <a:latin typeface="Comic Sans MS" pitchFamily="66" charset="0"/>
        <a:ea typeface="+mn-ea"/>
        <a:cs typeface="+mn-cs"/>
      </a:defRPr>
    </a:lvl3pPr>
    <a:lvl4pPr marL="1371600" algn="ctr" rtl="0" fontAlgn="base">
      <a:spcBef>
        <a:spcPct val="0"/>
      </a:spcBef>
      <a:spcAft>
        <a:spcPct val="0"/>
      </a:spcAft>
      <a:defRPr kern="1200">
        <a:solidFill>
          <a:schemeClr val="tx1"/>
        </a:solidFill>
        <a:latin typeface="Comic Sans MS" pitchFamily="66" charset="0"/>
        <a:ea typeface="+mn-ea"/>
        <a:cs typeface="+mn-cs"/>
      </a:defRPr>
    </a:lvl4pPr>
    <a:lvl5pPr marL="1828800" algn="ctr"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F96D"/>
    <a:srgbClr val="F76FD3"/>
    <a:srgbClr val="FFEF66"/>
    <a:srgbClr val="FF9933"/>
    <a:srgbClr val="79EDA5"/>
    <a:srgbClr val="BDF76F"/>
    <a:srgbClr val="6AFCEE"/>
    <a:srgbClr val="A99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73" autoAdjust="0"/>
    <p:restoredTop sz="97173" autoAdjust="0"/>
  </p:normalViewPr>
  <p:slideViewPr>
    <p:cSldViewPr>
      <p:cViewPr>
        <p:scale>
          <a:sx n="75" d="100"/>
          <a:sy n="75" d="100"/>
        </p:scale>
        <p:origin x="-132"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944"/>
    </p:cViewPr>
  </p:sorterViewPr>
  <p:notesViewPr>
    <p:cSldViewPr>
      <p:cViewPr varScale="1">
        <p:scale>
          <a:sx n="60" d="100"/>
          <a:sy n="60" d="100"/>
        </p:scale>
        <p:origin x="-172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notesMaster" Target="notesMasters/notesMaster1.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handoutMaster" Target="handoutMasters/handoutMaster1.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slide" Target="slides/slide269.xml"/><Relationship Id="rId276" Type="http://schemas.openxmlformats.org/officeDocument/2006/relationships/slide" Target="slides/slide274.xml"/><Relationship Id="rId292" Type="http://schemas.openxmlformats.org/officeDocument/2006/relationships/presProps" Target="presProps.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287" Type="http://schemas.openxmlformats.org/officeDocument/2006/relationships/slide" Target="slides/slide285.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282" Type="http://schemas.openxmlformats.org/officeDocument/2006/relationships/slide" Target="slides/slide280.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slide" Target="slides/slide275.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9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theme" Target="theme/theme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tableStyles" Target="tableStyle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1050;&#1085;&#1080;&#1075;&#1072;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45054945054945"/>
          <c:y val="8.3650190114068435E-2"/>
          <c:w val="0.51208791208791204"/>
          <c:h val="0.6730038022813688"/>
        </c:manualLayout>
      </c:layout>
      <c:lineChart>
        <c:grouping val="standard"/>
        <c:varyColors val="0"/>
        <c:ser>
          <c:idx val="0"/>
          <c:order val="0"/>
          <c:tx>
            <c:v>Выпуск</c:v>
          </c:tx>
          <c:spPr>
            <a:ln w="21558">
              <a:solidFill>
                <a:srgbClr val="000080"/>
              </a:solidFill>
              <a:prstDash val="solid"/>
            </a:ln>
          </c:spPr>
          <c:marker>
            <c:symbol val="diamond"/>
            <c:size val="8"/>
            <c:spPr>
              <a:solidFill>
                <a:srgbClr val="000080"/>
              </a:solidFill>
              <a:ln>
                <a:solidFill>
                  <a:srgbClr val="000080"/>
                </a:solidFill>
                <a:prstDash val="solid"/>
              </a:ln>
            </c:spPr>
          </c:marker>
          <c:val>
            <c:numRef>
              <c:f>Лист1!$A$3:$A$11</c:f>
              <c:numCache>
                <c:formatCode>General</c:formatCode>
                <c:ptCount val="9"/>
                <c:pt idx="0">
                  <c:v>0</c:v>
                </c:pt>
                <c:pt idx="1">
                  <c:v>1</c:v>
                </c:pt>
                <c:pt idx="2">
                  <c:v>2</c:v>
                </c:pt>
                <c:pt idx="3">
                  <c:v>3</c:v>
                </c:pt>
                <c:pt idx="4">
                  <c:v>4</c:v>
                </c:pt>
                <c:pt idx="5">
                  <c:v>5</c:v>
                </c:pt>
                <c:pt idx="6">
                  <c:v>6</c:v>
                </c:pt>
                <c:pt idx="7">
                  <c:v>7</c:v>
                </c:pt>
                <c:pt idx="8">
                  <c:v>8</c:v>
                </c:pt>
              </c:numCache>
            </c:numRef>
          </c:val>
          <c:smooth val="0"/>
        </c:ser>
        <c:ser>
          <c:idx val="1"/>
          <c:order val="1"/>
          <c:tx>
            <c:v>общие издержки</c:v>
          </c:tx>
          <c:spPr>
            <a:ln w="21558">
              <a:solidFill>
                <a:srgbClr val="FF00FF"/>
              </a:solidFill>
              <a:prstDash val="solid"/>
            </a:ln>
          </c:spPr>
          <c:marker>
            <c:symbol val="square"/>
            <c:size val="8"/>
            <c:spPr>
              <a:solidFill>
                <a:srgbClr val="FF00FF"/>
              </a:solidFill>
              <a:ln>
                <a:solidFill>
                  <a:srgbClr val="FF00FF"/>
                </a:solidFill>
                <a:prstDash val="solid"/>
              </a:ln>
            </c:spPr>
          </c:marker>
          <c:val>
            <c:numRef>
              <c:f>Лист1!$B$3:$B$11</c:f>
              <c:numCache>
                <c:formatCode>General</c:formatCode>
                <c:ptCount val="9"/>
                <c:pt idx="0">
                  <c:v>100</c:v>
                </c:pt>
                <c:pt idx="1">
                  <c:v>150</c:v>
                </c:pt>
                <c:pt idx="2">
                  <c:v>180</c:v>
                </c:pt>
                <c:pt idx="3">
                  <c:v>200</c:v>
                </c:pt>
                <c:pt idx="4">
                  <c:v>230</c:v>
                </c:pt>
                <c:pt idx="5">
                  <c:v>270</c:v>
                </c:pt>
                <c:pt idx="6">
                  <c:v>340</c:v>
                </c:pt>
                <c:pt idx="7">
                  <c:v>420</c:v>
                </c:pt>
                <c:pt idx="8">
                  <c:v>540</c:v>
                </c:pt>
              </c:numCache>
            </c:numRef>
          </c:val>
          <c:smooth val="0"/>
        </c:ser>
        <c:ser>
          <c:idx val="2"/>
          <c:order val="2"/>
          <c:tx>
            <c:v>постоянные издержки</c:v>
          </c:tx>
          <c:spPr>
            <a:ln w="21558">
              <a:solidFill>
                <a:srgbClr val="FFFF00"/>
              </a:solidFill>
              <a:prstDash val="solid"/>
            </a:ln>
          </c:spPr>
          <c:marker>
            <c:symbol val="triangle"/>
            <c:size val="8"/>
            <c:spPr>
              <a:solidFill>
                <a:srgbClr val="FFFF00"/>
              </a:solidFill>
              <a:ln>
                <a:solidFill>
                  <a:srgbClr val="FFFF00"/>
                </a:solidFill>
                <a:prstDash val="solid"/>
              </a:ln>
            </c:spPr>
          </c:marker>
          <c:val>
            <c:numRef>
              <c:f>Лист1!$C$3:$C$11</c:f>
              <c:numCache>
                <c:formatCode>General</c:formatCode>
                <c:ptCount val="9"/>
                <c:pt idx="0">
                  <c:v>100</c:v>
                </c:pt>
                <c:pt idx="1">
                  <c:v>100</c:v>
                </c:pt>
                <c:pt idx="2">
                  <c:v>100</c:v>
                </c:pt>
                <c:pt idx="3">
                  <c:v>100</c:v>
                </c:pt>
                <c:pt idx="4">
                  <c:v>100</c:v>
                </c:pt>
                <c:pt idx="5">
                  <c:v>100</c:v>
                </c:pt>
                <c:pt idx="6">
                  <c:v>100</c:v>
                </c:pt>
                <c:pt idx="7">
                  <c:v>100</c:v>
                </c:pt>
                <c:pt idx="8">
                  <c:v>100</c:v>
                </c:pt>
              </c:numCache>
            </c:numRef>
          </c:val>
          <c:smooth val="0"/>
        </c:ser>
        <c:ser>
          <c:idx val="3"/>
          <c:order val="3"/>
          <c:tx>
            <c:v>переменые издержки</c:v>
          </c:tx>
          <c:spPr>
            <a:ln w="21558">
              <a:solidFill>
                <a:srgbClr val="00FFFF"/>
              </a:solidFill>
              <a:prstDash val="solid"/>
            </a:ln>
          </c:spPr>
          <c:marker>
            <c:symbol val="x"/>
            <c:size val="8"/>
            <c:spPr>
              <a:noFill/>
              <a:ln>
                <a:solidFill>
                  <a:srgbClr val="00FFFF"/>
                </a:solidFill>
                <a:prstDash val="solid"/>
              </a:ln>
            </c:spPr>
          </c:marker>
          <c:val>
            <c:numRef>
              <c:f>Лист1!$D$3:$D$11</c:f>
              <c:numCache>
                <c:formatCode>General</c:formatCode>
                <c:ptCount val="9"/>
                <c:pt idx="0">
                  <c:v>0</c:v>
                </c:pt>
                <c:pt idx="1">
                  <c:v>50</c:v>
                </c:pt>
                <c:pt idx="2">
                  <c:v>80</c:v>
                </c:pt>
                <c:pt idx="3">
                  <c:v>100</c:v>
                </c:pt>
                <c:pt idx="4">
                  <c:v>130</c:v>
                </c:pt>
                <c:pt idx="5">
                  <c:v>170</c:v>
                </c:pt>
                <c:pt idx="6">
                  <c:v>240</c:v>
                </c:pt>
                <c:pt idx="7">
                  <c:v>320</c:v>
                </c:pt>
                <c:pt idx="8">
                  <c:v>440</c:v>
                </c:pt>
              </c:numCache>
            </c:numRef>
          </c:val>
          <c:smooth val="0"/>
        </c:ser>
        <c:dLbls>
          <c:showLegendKey val="0"/>
          <c:showVal val="0"/>
          <c:showCatName val="0"/>
          <c:showSerName val="0"/>
          <c:showPercent val="0"/>
          <c:showBubbleSize val="0"/>
        </c:dLbls>
        <c:marker val="1"/>
        <c:smooth val="0"/>
        <c:axId val="172500480"/>
        <c:axId val="172519424"/>
      </c:lineChart>
      <c:catAx>
        <c:axId val="172500480"/>
        <c:scaling>
          <c:orientation val="minMax"/>
        </c:scaling>
        <c:delete val="0"/>
        <c:axPos val="b"/>
        <c:title>
          <c:tx>
            <c:rich>
              <a:bodyPr/>
              <a:lstStyle/>
              <a:p>
                <a:pPr>
                  <a:defRPr sz="1613" b="1" i="0" u="none" strike="noStrike" baseline="0">
                    <a:solidFill>
                      <a:srgbClr val="000000"/>
                    </a:solidFill>
                    <a:latin typeface="Arial Cyr"/>
                    <a:ea typeface="Arial Cyr"/>
                    <a:cs typeface="Arial Cyr"/>
                  </a:defRPr>
                </a:pPr>
                <a:r>
                  <a:t>Выпуск</a:t>
                </a:r>
              </a:p>
            </c:rich>
          </c:tx>
          <c:layout>
            <c:manualLayout>
              <c:xMode val="edge"/>
              <c:yMode val="edge"/>
              <c:x val="0.34505494505494505"/>
              <c:y val="0.87072243346007605"/>
            </c:manualLayout>
          </c:layout>
          <c:overlay val="0"/>
          <c:spPr>
            <a:noFill/>
            <a:ln w="43117">
              <a:noFill/>
            </a:ln>
          </c:spPr>
        </c:title>
        <c:numFmt formatCode="General" sourceLinked="1"/>
        <c:majorTickMark val="out"/>
        <c:minorTickMark val="none"/>
        <c:tickLblPos val="nextTo"/>
        <c:spPr>
          <a:ln w="5390">
            <a:solidFill>
              <a:srgbClr val="000000"/>
            </a:solidFill>
            <a:prstDash val="solid"/>
          </a:ln>
        </c:spPr>
        <c:txPr>
          <a:bodyPr rot="0" vert="horz"/>
          <a:lstStyle/>
          <a:p>
            <a:pPr>
              <a:defRPr sz="1613" b="0" i="0" u="none" strike="noStrike" baseline="0">
                <a:solidFill>
                  <a:srgbClr val="000000"/>
                </a:solidFill>
                <a:latin typeface="Arial Cyr"/>
                <a:ea typeface="Arial Cyr"/>
                <a:cs typeface="Arial Cyr"/>
              </a:defRPr>
            </a:pPr>
            <a:endParaRPr lang="en-US"/>
          </a:p>
        </c:txPr>
        <c:crossAx val="172519424"/>
        <c:crosses val="autoZero"/>
        <c:auto val="1"/>
        <c:lblAlgn val="ctr"/>
        <c:lblOffset val="100"/>
        <c:tickLblSkip val="1"/>
        <c:tickMarkSkip val="1"/>
        <c:noMultiLvlLbl val="0"/>
      </c:catAx>
      <c:valAx>
        <c:axId val="172519424"/>
        <c:scaling>
          <c:orientation val="minMax"/>
        </c:scaling>
        <c:delete val="0"/>
        <c:axPos val="l"/>
        <c:majorGridlines>
          <c:spPr>
            <a:ln w="5390">
              <a:solidFill>
                <a:srgbClr val="000000"/>
              </a:solidFill>
              <a:prstDash val="solid"/>
            </a:ln>
          </c:spPr>
        </c:majorGridlines>
        <c:title>
          <c:tx>
            <c:rich>
              <a:bodyPr/>
              <a:lstStyle/>
              <a:p>
                <a:pPr>
                  <a:defRPr sz="1613" b="1" i="0" u="none" strike="noStrike" baseline="0">
                    <a:solidFill>
                      <a:srgbClr val="000000"/>
                    </a:solidFill>
                    <a:latin typeface="Arial Cyr"/>
                    <a:ea typeface="Arial Cyr"/>
                    <a:cs typeface="Arial Cyr"/>
                  </a:defRPr>
                </a:pPr>
                <a:r>
                  <a:t>Издержки</a:t>
                </a:r>
              </a:p>
            </c:rich>
          </c:tx>
          <c:layout>
            <c:manualLayout>
              <c:xMode val="edge"/>
              <c:yMode val="edge"/>
              <c:x val="2.4175824175824177E-2"/>
              <c:y val="0.28517110266159695"/>
            </c:manualLayout>
          </c:layout>
          <c:overlay val="0"/>
          <c:spPr>
            <a:noFill/>
            <a:ln w="43117">
              <a:noFill/>
            </a:ln>
          </c:spPr>
        </c:title>
        <c:numFmt formatCode="General" sourceLinked="1"/>
        <c:majorTickMark val="out"/>
        <c:minorTickMark val="none"/>
        <c:tickLblPos val="nextTo"/>
        <c:spPr>
          <a:ln w="5390">
            <a:solidFill>
              <a:srgbClr val="000000"/>
            </a:solidFill>
            <a:prstDash val="solid"/>
          </a:ln>
        </c:spPr>
        <c:txPr>
          <a:bodyPr rot="0" vert="horz"/>
          <a:lstStyle/>
          <a:p>
            <a:pPr>
              <a:defRPr sz="1613" b="0" i="0" u="none" strike="noStrike" baseline="0">
                <a:solidFill>
                  <a:srgbClr val="000000"/>
                </a:solidFill>
                <a:latin typeface="Arial Cyr"/>
                <a:ea typeface="Arial Cyr"/>
                <a:cs typeface="Arial Cyr"/>
              </a:defRPr>
            </a:pPr>
            <a:endParaRPr lang="en-US"/>
          </a:p>
        </c:txPr>
        <c:crossAx val="172500480"/>
        <c:crosses val="autoZero"/>
        <c:crossBetween val="between"/>
      </c:valAx>
      <c:spPr>
        <a:solidFill>
          <a:srgbClr val="C0C0C0"/>
        </a:solidFill>
        <a:ln w="21558">
          <a:solidFill>
            <a:srgbClr val="808080"/>
          </a:solidFill>
          <a:prstDash val="solid"/>
        </a:ln>
      </c:spPr>
    </c:plotArea>
    <c:legend>
      <c:legendPos val="r"/>
      <c:layout>
        <c:manualLayout>
          <c:xMode val="edge"/>
          <c:yMode val="edge"/>
          <c:x val="0.68351648351648353"/>
          <c:y val="0.13307984790874525"/>
          <c:w val="0.30769230769230771"/>
          <c:h val="0.56653992395437258"/>
        </c:manualLayout>
      </c:layout>
      <c:overlay val="0"/>
      <c:spPr>
        <a:solidFill>
          <a:srgbClr val="FFFFFF"/>
        </a:solidFill>
        <a:ln w="5390">
          <a:solidFill>
            <a:srgbClr val="000000"/>
          </a:solidFill>
          <a:prstDash val="solid"/>
        </a:ln>
      </c:spPr>
      <c:txPr>
        <a:bodyPr/>
        <a:lstStyle/>
        <a:p>
          <a:pPr>
            <a:defRPr sz="1477" b="0" i="0" u="none" strike="noStrike" baseline="0">
              <a:solidFill>
                <a:srgbClr val="000000"/>
              </a:solidFill>
              <a:latin typeface="Arial Cyr"/>
              <a:ea typeface="Arial Cyr"/>
              <a:cs typeface="Arial Cyr"/>
            </a:defRPr>
          </a:pPr>
          <a:endParaRPr lang="en-US"/>
        </a:p>
      </c:txPr>
    </c:legend>
    <c:plotVisOnly val="1"/>
    <c:dispBlanksAs val="gap"/>
    <c:showDLblsOverMax val="0"/>
  </c:chart>
  <c:spPr>
    <a:solidFill>
      <a:srgbClr val="FFFFFF"/>
    </a:solidFill>
    <a:ln w="5390">
      <a:solidFill>
        <a:srgbClr val="000000"/>
      </a:solidFill>
      <a:prstDash val="solid"/>
    </a:ln>
  </c:spPr>
  <c:txPr>
    <a:bodyPr/>
    <a:lstStyle/>
    <a:p>
      <a:pPr>
        <a:defRPr sz="1613" b="0" i="0" u="none" strike="noStrike" baseline="0">
          <a:solidFill>
            <a:srgbClr val="000000"/>
          </a:solidFill>
          <a:latin typeface="Arial Cyr"/>
          <a:ea typeface="Arial Cyr"/>
          <a:cs typeface="Arial Cy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45054945054945"/>
          <c:y val="8.3650190114068573E-2"/>
          <c:w val="0.52307692307692277"/>
          <c:h val="0.67300380228136913"/>
        </c:manualLayout>
      </c:layout>
      <c:lineChart>
        <c:grouping val="standard"/>
        <c:varyColors val="0"/>
        <c:ser>
          <c:idx val="0"/>
          <c:order val="0"/>
          <c:tx>
            <c:v>Объем выпуска</c:v>
          </c:tx>
          <c:spPr>
            <a:ln w="24160">
              <a:solidFill>
                <a:srgbClr val="000080"/>
              </a:solidFill>
              <a:prstDash val="solid"/>
            </a:ln>
          </c:spPr>
          <c:marker>
            <c:symbol val="diamond"/>
            <c:size val="9"/>
            <c:spPr>
              <a:solidFill>
                <a:srgbClr val="000080"/>
              </a:solidFill>
              <a:ln>
                <a:solidFill>
                  <a:srgbClr val="000080"/>
                </a:solidFill>
                <a:prstDash val="solid"/>
              </a:ln>
            </c:spPr>
          </c:marker>
          <c:val>
            <c:numRef>
              <c:f>Лист1!$A$34:$A$41</c:f>
              <c:numCache>
                <c:formatCode>General</c:formatCode>
                <c:ptCount val="8"/>
                <c:pt idx="0">
                  <c:v>1</c:v>
                </c:pt>
                <c:pt idx="1">
                  <c:v>2</c:v>
                </c:pt>
                <c:pt idx="2">
                  <c:v>3</c:v>
                </c:pt>
                <c:pt idx="3">
                  <c:v>4</c:v>
                </c:pt>
                <c:pt idx="4">
                  <c:v>5</c:v>
                </c:pt>
                <c:pt idx="5">
                  <c:v>6</c:v>
                </c:pt>
                <c:pt idx="6">
                  <c:v>7</c:v>
                </c:pt>
                <c:pt idx="7">
                  <c:v>8</c:v>
                </c:pt>
              </c:numCache>
            </c:numRef>
          </c:val>
          <c:smooth val="0"/>
        </c:ser>
        <c:ser>
          <c:idx val="1"/>
          <c:order val="1"/>
          <c:tx>
            <c:v>ATC</c:v>
          </c:tx>
          <c:spPr>
            <a:ln w="72479">
              <a:solidFill>
                <a:srgbClr val="FF00FF"/>
              </a:solidFill>
              <a:prstDash val="solid"/>
            </a:ln>
          </c:spPr>
          <c:marker>
            <c:symbol val="none"/>
          </c:marker>
          <c:val>
            <c:numRef>
              <c:f>Лист1!$B$34:$B$41</c:f>
              <c:numCache>
                <c:formatCode>0.0</c:formatCode>
                <c:ptCount val="8"/>
                <c:pt idx="0">
                  <c:v>150</c:v>
                </c:pt>
                <c:pt idx="1">
                  <c:v>90</c:v>
                </c:pt>
                <c:pt idx="2">
                  <c:v>66.7</c:v>
                </c:pt>
                <c:pt idx="3">
                  <c:v>57.5</c:v>
                </c:pt>
                <c:pt idx="4">
                  <c:v>54</c:v>
                </c:pt>
                <c:pt idx="5">
                  <c:v>56.7</c:v>
                </c:pt>
                <c:pt idx="6">
                  <c:v>60</c:v>
                </c:pt>
                <c:pt idx="7">
                  <c:v>67.5</c:v>
                </c:pt>
              </c:numCache>
            </c:numRef>
          </c:val>
          <c:smooth val="0"/>
        </c:ser>
        <c:ser>
          <c:idx val="2"/>
          <c:order val="2"/>
          <c:tx>
            <c:v>AFC</c:v>
          </c:tx>
          <c:spPr>
            <a:ln w="48319">
              <a:solidFill>
                <a:srgbClr val="FFFF00"/>
              </a:solidFill>
              <a:prstDash val="solid"/>
            </a:ln>
          </c:spPr>
          <c:marker>
            <c:symbol val="none"/>
          </c:marker>
          <c:val>
            <c:numRef>
              <c:f>Лист1!$C$34:$C$41</c:f>
              <c:numCache>
                <c:formatCode>0.0</c:formatCode>
                <c:ptCount val="8"/>
                <c:pt idx="0">
                  <c:v>100</c:v>
                </c:pt>
                <c:pt idx="1">
                  <c:v>50</c:v>
                </c:pt>
                <c:pt idx="2">
                  <c:v>33.299999999999997</c:v>
                </c:pt>
                <c:pt idx="3">
                  <c:v>25</c:v>
                </c:pt>
                <c:pt idx="4">
                  <c:v>20</c:v>
                </c:pt>
                <c:pt idx="5">
                  <c:v>16</c:v>
                </c:pt>
                <c:pt idx="6">
                  <c:v>14</c:v>
                </c:pt>
                <c:pt idx="7">
                  <c:v>12</c:v>
                </c:pt>
              </c:numCache>
            </c:numRef>
          </c:val>
          <c:smooth val="0"/>
        </c:ser>
        <c:ser>
          <c:idx val="3"/>
          <c:order val="3"/>
          <c:tx>
            <c:v>AVC</c:v>
          </c:tx>
          <c:spPr>
            <a:ln w="48319">
              <a:solidFill>
                <a:srgbClr val="00FF00"/>
              </a:solidFill>
              <a:prstDash val="solid"/>
            </a:ln>
          </c:spPr>
          <c:marker>
            <c:symbol val="none"/>
          </c:marker>
          <c:val>
            <c:numRef>
              <c:f>Лист1!$D$34:$D$41</c:f>
              <c:numCache>
                <c:formatCode>0.0</c:formatCode>
                <c:ptCount val="8"/>
                <c:pt idx="0">
                  <c:v>50</c:v>
                </c:pt>
                <c:pt idx="1">
                  <c:v>40</c:v>
                </c:pt>
                <c:pt idx="2">
                  <c:v>33.299999999999997</c:v>
                </c:pt>
                <c:pt idx="3">
                  <c:v>32.5</c:v>
                </c:pt>
                <c:pt idx="4">
                  <c:v>34</c:v>
                </c:pt>
                <c:pt idx="5">
                  <c:v>40</c:v>
                </c:pt>
                <c:pt idx="6">
                  <c:v>45.7</c:v>
                </c:pt>
                <c:pt idx="7">
                  <c:v>55</c:v>
                </c:pt>
              </c:numCache>
            </c:numRef>
          </c:val>
          <c:smooth val="0"/>
        </c:ser>
        <c:ser>
          <c:idx val="4"/>
          <c:order val="4"/>
          <c:tx>
            <c:v>MC</c:v>
          </c:tx>
          <c:spPr>
            <a:ln w="72479">
              <a:solidFill>
                <a:srgbClr val="800080"/>
              </a:solidFill>
              <a:prstDash val="solid"/>
            </a:ln>
          </c:spPr>
          <c:marker>
            <c:symbol val="none"/>
          </c:marker>
          <c:val>
            <c:numRef>
              <c:f>Лист1!$E$34:$E$41</c:f>
              <c:numCache>
                <c:formatCode>0.0</c:formatCode>
                <c:ptCount val="8"/>
                <c:pt idx="0">
                  <c:v>50</c:v>
                </c:pt>
                <c:pt idx="1">
                  <c:v>30</c:v>
                </c:pt>
                <c:pt idx="2">
                  <c:v>20</c:v>
                </c:pt>
                <c:pt idx="3">
                  <c:v>30</c:v>
                </c:pt>
                <c:pt idx="4">
                  <c:v>40</c:v>
                </c:pt>
                <c:pt idx="5">
                  <c:v>70</c:v>
                </c:pt>
                <c:pt idx="6">
                  <c:v>80</c:v>
                </c:pt>
                <c:pt idx="7">
                  <c:v>120</c:v>
                </c:pt>
              </c:numCache>
            </c:numRef>
          </c:val>
          <c:smooth val="0"/>
        </c:ser>
        <c:dLbls>
          <c:showLegendKey val="0"/>
          <c:showVal val="0"/>
          <c:showCatName val="0"/>
          <c:showSerName val="0"/>
          <c:showPercent val="0"/>
          <c:showBubbleSize val="0"/>
        </c:dLbls>
        <c:marker val="1"/>
        <c:smooth val="0"/>
        <c:axId val="173056384"/>
        <c:axId val="173058304"/>
      </c:lineChart>
      <c:catAx>
        <c:axId val="173056384"/>
        <c:scaling>
          <c:orientation val="minMax"/>
        </c:scaling>
        <c:delete val="0"/>
        <c:axPos val="b"/>
        <c:title>
          <c:tx>
            <c:rich>
              <a:bodyPr/>
              <a:lstStyle/>
              <a:p>
                <a:pPr>
                  <a:defRPr sz="1805" b="1" i="0" u="none" strike="noStrike" baseline="0">
                    <a:solidFill>
                      <a:srgbClr val="000000"/>
                    </a:solidFill>
                    <a:latin typeface="Arial Cyr"/>
                    <a:ea typeface="Arial Cyr"/>
                    <a:cs typeface="Arial Cyr"/>
                  </a:defRPr>
                </a:pPr>
                <a:r>
                  <a:t>Объем выпуска</a:t>
                </a:r>
              </a:p>
            </c:rich>
          </c:tx>
          <c:layout>
            <c:manualLayout>
              <c:xMode val="edge"/>
              <c:yMode val="edge"/>
              <c:x val="0.29010994620147618"/>
              <c:y val="0.8707224051539012"/>
            </c:manualLayout>
          </c:layout>
          <c:overlay val="0"/>
          <c:spPr>
            <a:noFill/>
            <a:ln w="48319">
              <a:noFill/>
            </a:ln>
          </c:spPr>
        </c:title>
        <c:numFmt formatCode="General" sourceLinked="1"/>
        <c:majorTickMark val="out"/>
        <c:minorTickMark val="none"/>
        <c:tickLblPos val="nextTo"/>
        <c:spPr>
          <a:ln w="6040">
            <a:solidFill>
              <a:srgbClr val="000000"/>
            </a:solidFill>
            <a:prstDash val="solid"/>
          </a:ln>
        </c:spPr>
        <c:txPr>
          <a:bodyPr rot="0" vert="horz"/>
          <a:lstStyle/>
          <a:p>
            <a:pPr>
              <a:defRPr sz="1805" b="0" i="0" u="none" strike="noStrike" baseline="0">
                <a:solidFill>
                  <a:srgbClr val="000000"/>
                </a:solidFill>
                <a:latin typeface="Arial Cyr"/>
                <a:ea typeface="Arial Cyr"/>
                <a:cs typeface="Arial Cyr"/>
              </a:defRPr>
            </a:pPr>
            <a:endParaRPr lang="en-US"/>
          </a:p>
        </c:txPr>
        <c:crossAx val="173058304"/>
        <c:crosses val="autoZero"/>
        <c:auto val="1"/>
        <c:lblAlgn val="ctr"/>
        <c:lblOffset val="100"/>
        <c:tickLblSkip val="1"/>
        <c:tickMarkSkip val="1"/>
        <c:noMultiLvlLbl val="0"/>
      </c:catAx>
      <c:valAx>
        <c:axId val="173058304"/>
        <c:scaling>
          <c:orientation val="minMax"/>
        </c:scaling>
        <c:delete val="0"/>
        <c:axPos val="l"/>
        <c:majorGridlines>
          <c:spPr>
            <a:ln w="6040">
              <a:solidFill>
                <a:srgbClr val="000000"/>
              </a:solidFill>
              <a:prstDash val="solid"/>
            </a:ln>
          </c:spPr>
        </c:majorGridlines>
        <c:title>
          <c:tx>
            <c:rich>
              <a:bodyPr/>
              <a:lstStyle/>
              <a:p>
                <a:pPr>
                  <a:defRPr sz="1805" b="1" i="0" u="none" strike="noStrike" baseline="0">
                    <a:solidFill>
                      <a:srgbClr val="000000"/>
                    </a:solidFill>
                    <a:latin typeface="Arial Cyr"/>
                    <a:ea typeface="Arial Cyr"/>
                    <a:cs typeface="Arial Cyr"/>
                  </a:defRPr>
                </a:pPr>
                <a:r>
                  <a:t>уровень издержек</a:t>
                </a:r>
              </a:p>
            </c:rich>
          </c:tx>
          <c:layout>
            <c:manualLayout>
              <c:xMode val="edge"/>
              <c:yMode val="edge"/>
              <c:x val="2.4175867519322516E-2"/>
              <c:y val="0.17490489143402529"/>
            </c:manualLayout>
          </c:layout>
          <c:overlay val="0"/>
          <c:spPr>
            <a:noFill/>
            <a:ln w="48319">
              <a:noFill/>
            </a:ln>
          </c:spPr>
        </c:title>
        <c:numFmt formatCode="General" sourceLinked="1"/>
        <c:majorTickMark val="out"/>
        <c:minorTickMark val="none"/>
        <c:tickLblPos val="nextTo"/>
        <c:spPr>
          <a:ln w="6040">
            <a:solidFill>
              <a:srgbClr val="000000"/>
            </a:solidFill>
            <a:prstDash val="solid"/>
          </a:ln>
        </c:spPr>
        <c:txPr>
          <a:bodyPr rot="0" vert="horz"/>
          <a:lstStyle/>
          <a:p>
            <a:pPr>
              <a:defRPr sz="1805" b="0" i="0" u="none" strike="noStrike" baseline="0">
                <a:solidFill>
                  <a:srgbClr val="000000"/>
                </a:solidFill>
                <a:latin typeface="Arial Cyr"/>
                <a:ea typeface="Arial Cyr"/>
                <a:cs typeface="Arial Cyr"/>
              </a:defRPr>
            </a:pPr>
            <a:endParaRPr lang="en-US"/>
          </a:p>
        </c:txPr>
        <c:crossAx val="173056384"/>
        <c:crosses val="autoZero"/>
        <c:crossBetween val="between"/>
      </c:valAx>
      <c:spPr>
        <a:noFill/>
        <a:ln w="25405">
          <a:noFill/>
        </a:ln>
      </c:spPr>
    </c:plotArea>
    <c:legend>
      <c:legendPos val="r"/>
      <c:layout>
        <c:manualLayout>
          <c:xMode val="edge"/>
          <c:yMode val="edge"/>
          <c:wMode val="edge"/>
          <c:hMode val="edge"/>
          <c:x val="0.69450547410855412"/>
          <c:y val="0.21672994512049631"/>
          <c:w val="0.99120882817824563"/>
          <c:h val="0.61977170126461467"/>
        </c:manualLayout>
      </c:layout>
      <c:overlay val="0"/>
      <c:spPr>
        <a:solidFill>
          <a:srgbClr val="FFFFFF"/>
        </a:solidFill>
        <a:ln w="6040">
          <a:solidFill>
            <a:srgbClr val="000000"/>
          </a:solidFill>
          <a:prstDash val="solid"/>
        </a:ln>
      </c:spPr>
      <c:txPr>
        <a:bodyPr/>
        <a:lstStyle/>
        <a:p>
          <a:pPr>
            <a:defRPr sz="1655" b="0" i="0" u="none" strike="noStrike" baseline="0">
              <a:solidFill>
                <a:srgbClr val="000000"/>
              </a:solidFill>
              <a:latin typeface="Arial Cyr"/>
              <a:ea typeface="Arial Cyr"/>
              <a:cs typeface="Arial Cyr"/>
            </a:defRPr>
          </a:pPr>
          <a:endParaRPr lang="en-US"/>
        </a:p>
      </c:txPr>
    </c:legend>
    <c:plotVisOnly val="1"/>
    <c:dispBlanksAs val="gap"/>
    <c:showDLblsOverMax val="0"/>
  </c:chart>
  <c:spPr>
    <a:solidFill>
      <a:srgbClr val="FFFFFF"/>
    </a:solidFill>
    <a:ln w="6040">
      <a:solidFill>
        <a:srgbClr val="000000"/>
      </a:solidFill>
      <a:prstDash val="solid"/>
    </a:ln>
  </c:spPr>
  <c:txPr>
    <a:bodyPr/>
    <a:lstStyle/>
    <a:p>
      <a:pPr>
        <a:defRPr sz="1805" b="0" i="0" u="none" strike="noStrike" baseline="0">
          <a:solidFill>
            <a:srgbClr val="000000"/>
          </a:solidFill>
          <a:latin typeface="Arial Cyr"/>
          <a:ea typeface="Arial Cyr"/>
          <a:cs typeface="Arial Cy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a:t>Точка</a:t>
            </a:r>
            <a:r>
              <a:rPr lang="ru-RU" baseline="0"/>
              <a:t> безубыточного объема выпуска ( Р=60)</a:t>
            </a:r>
            <a:endParaRPr lang="ru-RU"/>
          </a:p>
        </c:rich>
      </c:tx>
      <c:overlay val="0"/>
    </c:title>
    <c:autoTitleDeleted val="0"/>
    <c:plotArea>
      <c:layout>
        <c:manualLayout>
          <c:layoutTarget val="inner"/>
          <c:xMode val="edge"/>
          <c:yMode val="edge"/>
          <c:x val="0.10750500164747488"/>
          <c:y val="2.0644241626771961E-2"/>
          <c:w val="0.89199066107889213"/>
          <c:h val="0.88876135016844471"/>
        </c:manualLayout>
      </c:layout>
      <c:lineChart>
        <c:grouping val="standard"/>
        <c:varyColors val="0"/>
        <c:ser>
          <c:idx val="0"/>
          <c:order val="0"/>
          <c:spPr>
            <a:ln>
              <a:solidFill>
                <a:schemeClr val="tx1">
                  <a:lumMod val="65000"/>
                  <a:lumOff val="35000"/>
                </a:schemeClr>
              </a:solidFill>
            </a:ln>
          </c:spPr>
          <c:marker>
            <c:symbol val="none"/>
          </c:marker>
          <c:val>
            <c:numRef>
              <c:f>Лист1!$B$1:$B$9</c:f>
              <c:numCache>
                <c:formatCode>General</c:formatCode>
                <c:ptCount val="9"/>
                <c:pt idx="0">
                  <c:v>100</c:v>
                </c:pt>
                <c:pt idx="1">
                  <c:v>150</c:v>
                </c:pt>
                <c:pt idx="2">
                  <c:v>180</c:v>
                </c:pt>
                <c:pt idx="3">
                  <c:v>200</c:v>
                </c:pt>
                <c:pt idx="4">
                  <c:v>230</c:v>
                </c:pt>
                <c:pt idx="5">
                  <c:v>270</c:v>
                </c:pt>
                <c:pt idx="6">
                  <c:v>340</c:v>
                </c:pt>
                <c:pt idx="7">
                  <c:v>420</c:v>
                </c:pt>
                <c:pt idx="8">
                  <c:v>540</c:v>
                </c:pt>
              </c:numCache>
            </c:numRef>
          </c:val>
          <c:smooth val="0"/>
        </c:ser>
        <c:ser>
          <c:idx val="1"/>
          <c:order val="1"/>
          <c:marker>
            <c:symbol val="none"/>
          </c:marker>
          <c:val>
            <c:numRef>
              <c:f>Лист1!$C$1:$C$9</c:f>
              <c:numCache>
                <c:formatCode>General</c:formatCode>
                <c:ptCount val="9"/>
                <c:pt idx="0">
                  <c:v>100</c:v>
                </c:pt>
                <c:pt idx="1">
                  <c:v>100</c:v>
                </c:pt>
                <c:pt idx="2">
                  <c:v>100</c:v>
                </c:pt>
                <c:pt idx="3">
                  <c:v>100</c:v>
                </c:pt>
                <c:pt idx="4">
                  <c:v>100</c:v>
                </c:pt>
                <c:pt idx="5">
                  <c:v>100</c:v>
                </c:pt>
                <c:pt idx="6">
                  <c:v>100</c:v>
                </c:pt>
                <c:pt idx="7">
                  <c:v>100</c:v>
                </c:pt>
                <c:pt idx="8">
                  <c:v>100</c:v>
                </c:pt>
              </c:numCache>
            </c:numRef>
          </c:val>
          <c:smooth val="0"/>
        </c:ser>
        <c:ser>
          <c:idx val="2"/>
          <c:order val="2"/>
          <c:marker>
            <c:symbol val="none"/>
          </c:marker>
          <c:val>
            <c:numRef>
              <c:f>Лист1!$D$1:$D$9</c:f>
              <c:numCache>
                <c:formatCode>General</c:formatCode>
                <c:ptCount val="9"/>
                <c:pt idx="0">
                  <c:v>0</c:v>
                </c:pt>
                <c:pt idx="1">
                  <c:v>50</c:v>
                </c:pt>
                <c:pt idx="2">
                  <c:v>80</c:v>
                </c:pt>
                <c:pt idx="3">
                  <c:v>100</c:v>
                </c:pt>
                <c:pt idx="4">
                  <c:v>130</c:v>
                </c:pt>
                <c:pt idx="5">
                  <c:v>170</c:v>
                </c:pt>
                <c:pt idx="6">
                  <c:v>240</c:v>
                </c:pt>
                <c:pt idx="7">
                  <c:v>320</c:v>
                </c:pt>
                <c:pt idx="8">
                  <c:v>440</c:v>
                </c:pt>
              </c:numCache>
            </c:numRef>
          </c:val>
          <c:smooth val="0"/>
        </c:ser>
        <c:ser>
          <c:idx val="3"/>
          <c:order val="3"/>
          <c:marker>
            <c:symbol val="none"/>
          </c:marker>
          <c:val>
            <c:numRef>
              <c:f>Лист1!$E$1:$E$9</c:f>
              <c:numCache>
                <c:formatCode>General</c:formatCode>
                <c:ptCount val="9"/>
                <c:pt idx="0">
                  <c:v>0</c:v>
                </c:pt>
                <c:pt idx="1">
                  <c:v>60</c:v>
                </c:pt>
                <c:pt idx="2">
                  <c:v>120</c:v>
                </c:pt>
                <c:pt idx="3">
                  <c:v>180</c:v>
                </c:pt>
                <c:pt idx="4">
                  <c:v>240</c:v>
                </c:pt>
                <c:pt idx="5">
                  <c:v>300</c:v>
                </c:pt>
                <c:pt idx="6">
                  <c:v>360</c:v>
                </c:pt>
                <c:pt idx="7">
                  <c:v>420</c:v>
                </c:pt>
                <c:pt idx="8">
                  <c:v>480</c:v>
                </c:pt>
              </c:numCache>
            </c:numRef>
          </c:val>
          <c:smooth val="0"/>
        </c:ser>
        <c:dLbls>
          <c:showLegendKey val="0"/>
          <c:showVal val="0"/>
          <c:showCatName val="0"/>
          <c:showSerName val="0"/>
          <c:showPercent val="0"/>
          <c:showBubbleSize val="0"/>
        </c:dLbls>
        <c:dropLines/>
        <c:marker val="1"/>
        <c:smooth val="0"/>
        <c:axId val="233324928"/>
        <c:axId val="233326848"/>
      </c:lineChart>
      <c:catAx>
        <c:axId val="233324928"/>
        <c:scaling>
          <c:orientation val="minMax"/>
        </c:scaling>
        <c:delete val="0"/>
        <c:axPos val="b"/>
        <c:title>
          <c:tx>
            <c:rich>
              <a:bodyPr/>
              <a:lstStyle/>
              <a:p>
                <a:pPr>
                  <a:defRPr/>
                </a:pPr>
                <a:r>
                  <a:rPr lang="ru-RU"/>
                  <a:t>Объем выпуска</a:t>
                </a:r>
              </a:p>
            </c:rich>
          </c:tx>
          <c:overlay val="0"/>
        </c:title>
        <c:majorTickMark val="none"/>
        <c:minorTickMark val="none"/>
        <c:tickLblPos val="nextTo"/>
        <c:crossAx val="233326848"/>
        <c:crosses val="autoZero"/>
        <c:auto val="1"/>
        <c:lblAlgn val="ctr"/>
        <c:lblOffset val="100"/>
        <c:noMultiLvlLbl val="0"/>
      </c:catAx>
      <c:valAx>
        <c:axId val="233326848"/>
        <c:scaling>
          <c:orientation val="minMax"/>
        </c:scaling>
        <c:delete val="0"/>
        <c:axPos val="l"/>
        <c:majorGridlines/>
        <c:title>
          <c:tx>
            <c:rich>
              <a:bodyPr/>
              <a:lstStyle/>
              <a:p>
                <a:pPr>
                  <a:defRPr/>
                </a:pPr>
                <a:r>
                  <a:rPr lang="ru-RU"/>
                  <a:t>издержки и доходы</a:t>
                </a:r>
              </a:p>
            </c:rich>
          </c:tx>
          <c:overlay val="0"/>
        </c:title>
        <c:numFmt formatCode="General" sourceLinked="1"/>
        <c:majorTickMark val="out"/>
        <c:minorTickMark val="none"/>
        <c:tickLblPos val="nextTo"/>
        <c:crossAx val="233324928"/>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64383-826E-444F-B6E6-530A12060491}" type="doc">
      <dgm:prSet loTypeId="urn:microsoft.com/office/officeart/2005/8/layout/orgChart1" loCatId="hierarchy" qsTypeId="urn:microsoft.com/office/officeart/2005/8/quickstyle/simple1" qsCatId="simple" csTypeId="urn:microsoft.com/office/officeart/2005/8/colors/accent1_2" csCatId="accent1"/>
      <dgm:spPr/>
    </dgm:pt>
    <dgm:pt modelId="{96E36047-0776-4F2A-956B-E0430D7CE69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МАКРОЭКОНОМИКА</a:t>
          </a:r>
        </a:p>
      </dgm:t>
    </dgm:pt>
    <dgm:pt modelId="{17511A93-4476-4DE6-8676-73CFDF5D3CDA}" type="parTrans" cxnId="{D65E3A8A-3901-4554-9B0C-286D64DC3F7E}">
      <dgm:prSet/>
      <dgm:spPr/>
    </dgm:pt>
    <dgm:pt modelId="{272C6A91-E694-4353-B45D-32F9F3A6B7A1}" type="sibTrans" cxnId="{D65E3A8A-3901-4554-9B0C-286D64DC3F7E}">
      <dgm:prSet/>
      <dgm:spPr/>
    </dgm:pt>
    <dgm:pt modelId="{58E1A2B0-5E2F-4CA3-B7A3-16E19516C75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Основные макроэкономические индикаторы</a:t>
          </a:r>
        </a:p>
      </dgm:t>
    </dgm:pt>
    <dgm:pt modelId="{203EAFCD-EED7-43D7-96C7-4681551791F1}" type="parTrans" cxnId="{BDF29989-7751-42A1-BC5E-F288A37232BF}">
      <dgm:prSet/>
      <dgm:spPr/>
    </dgm:pt>
    <dgm:pt modelId="{20BC0518-8832-43A8-B593-BE24014CC8AA}" type="sibTrans" cxnId="{BDF29989-7751-42A1-BC5E-F288A37232BF}">
      <dgm:prSet/>
      <dgm:spPr/>
    </dgm:pt>
    <dgm:pt modelId="{3DA3D799-A312-4285-8B4E-7710F92BA98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Экономичсский Цикл,</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безработица и инфляция</a:t>
          </a:r>
        </a:p>
      </dgm:t>
    </dgm:pt>
    <dgm:pt modelId="{EC28E7F1-29A4-4392-A5FE-E1AD89A37E22}" type="parTrans" cxnId="{C401E44B-1FC3-4B60-8937-B5F1DB9592D5}">
      <dgm:prSet/>
      <dgm:spPr/>
    </dgm:pt>
    <dgm:pt modelId="{D72993F4-67A0-4EB6-8A4F-6D6CE3314F2A}" type="sibTrans" cxnId="{C401E44B-1FC3-4B60-8937-B5F1DB9592D5}">
      <dgm:prSet/>
      <dgm:spPr/>
    </dgm:pt>
    <dgm:pt modelId="{BE72BC04-E78F-4717-BE20-8E03E4995A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0" i="0" u="none" strike="noStrike" cap="none" normalizeH="0" baseline="0" smtClean="0">
              <a:ln>
                <a:noFill/>
              </a:ln>
              <a:solidFill>
                <a:schemeClr val="tx1"/>
              </a:solidFill>
              <a:effectLst/>
              <a:latin typeface="Comic Sans MS" pitchFamily="66" charset="0"/>
            </a:rPr>
            <a:t>Бюджетно-налоговая макроэкономическая политика</a:t>
          </a:r>
        </a:p>
      </dgm:t>
    </dgm:pt>
    <dgm:pt modelId="{FDEBAB3B-3EBF-43BD-8854-3C81EEB85731}" type="parTrans" cxnId="{C642A5F9-CF09-4EE4-8A6F-F292E05EE6C5}">
      <dgm:prSet/>
      <dgm:spPr/>
    </dgm:pt>
    <dgm:pt modelId="{2ACFE80D-173C-43C8-8BF0-872A78B3578E}" type="sibTrans" cxnId="{C642A5F9-CF09-4EE4-8A6F-F292E05EE6C5}">
      <dgm:prSet/>
      <dgm:spPr/>
    </dgm:pt>
    <dgm:pt modelId="{3533E61D-8803-4B45-B064-AF92BC03823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0" i="0" u="none" strike="noStrike" cap="none" normalizeH="0" baseline="0" smtClean="0">
              <a:ln>
                <a:noFill/>
              </a:ln>
              <a:solidFill>
                <a:schemeClr val="tx1"/>
              </a:solidFill>
              <a:effectLst/>
              <a:latin typeface="Comic Sans MS" pitchFamily="66" charset="0"/>
            </a:rPr>
            <a:t>Рынок денег и банковская система</a:t>
          </a:r>
        </a:p>
      </dgm:t>
    </dgm:pt>
    <dgm:pt modelId="{944E1D2B-7044-42A8-A3E5-3C25F2088199}" type="parTrans" cxnId="{CC90D89A-BBFB-4D20-B6C8-8DC11D04B242}">
      <dgm:prSet/>
      <dgm:spPr/>
    </dgm:pt>
    <dgm:pt modelId="{7D7BF9A5-DA89-4151-A5D1-0E5B237E77BD}" type="sibTrans" cxnId="{CC90D89A-BBFB-4D20-B6C8-8DC11D04B242}">
      <dgm:prSet/>
      <dgm:spPr/>
    </dgm:pt>
    <dgm:pt modelId="{A08C0586-B876-4B75-93E3-F8012469BF8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0" i="0" u="none" strike="noStrike" cap="none" normalizeH="0" baseline="0" smtClean="0">
              <a:ln>
                <a:noFill/>
              </a:ln>
              <a:solidFill>
                <a:schemeClr val="tx1"/>
              </a:solidFill>
              <a:effectLst/>
              <a:latin typeface="Comic Sans MS" pitchFamily="66" charset="0"/>
            </a:rPr>
            <a:t>Кредитно-денежная макроэкономическая политика</a:t>
          </a:r>
        </a:p>
      </dgm:t>
    </dgm:pt>
    <dgm:pt modelId="{E25E4BA9-98B7-4C31-84BE-E719E198A357}" type="parTrans" cxnId="{5C2D81E0-AB41-419C-825D-E87F06B04308}">
      <dgm:prSet/>
      <dgm:spPr/>
    </dgm:pt>
    <dgm:pt modelId="{AF6930B7-7750-4E18-A0BD-FCE7CBECA92A}" type="sibTrans" cxnId="{5C2D81E0-AB41-419C-825D-E87F06B04308}">
      <dgm:prSet/>
      <dgm:spPr/>
    </dgm:pt>
    <dgm:pt modelId="{53AADA9D-2E92-4B34-9FB9-0CEC17AC1AA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0" i="0" u="none" strike="noStrike" cap="none" normalizeH="0" baseline="0" smtClean="0">
              <a:ln>
                <a:noFill/>
              </a:ln>
              <a:solidFill>
                <a:schemeClr val="tx1"/>
              </a:solidFill>
              <a:effectLst/>
              <a:latin typeface="Comic Sans MS" pitchFamily="66" charset="0"/>
            </a:rPr>
            <a:t>Открытая макроэкономика: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0" i="0" u="none" strike="noStrike" cap="none" normalizeH="0" baseline="0" smtClean="0">
              <a:ln>
                <a:noFill/>
              </a:ln>
              <a:solidFill>
                <a:schemeClr val="tx1"/>
              </a:solidFill>
              <a:effectLst/>
              <a:latin typeface="Comic Sans MS" pitchFamily="66" charset="0"/>
            </a:rPr>
            <a:t>Платежный баланс и валютный курс</a:t>
          </a:r>
        </a:p>
      </dgm:t>
    </dgm:pt>
    <dgm:pt modelId="{9C5E766D-4133-41B8-B822-1A8B96D0B426}" type="parTrans" cxnId="{8BC09E9E-5F7D-4DB2-9BD7-685392772A30}">
      <dgm:prSet/>
      <dgm:spPr/>
    </dgm:pt>
    <dgm:pt modelId="{C62749AD-5652-4FB7-B184-84C3406815F8}" type="sibTrans" cxnId="{8BC09E9E-5F7D-4DB2-9BD7-685392772A30}">
      <dgm:prSet/>
      <dgm:spPr/>
    </dgm:pt>
    <dgm:pt modelId="{371C5A6E-3B1E-40FF-B183-9C639AFC2EEE}" type="pres">
      <dgm:prSet presAssocID="{65564383-826E-444F-B6E6-530A12060491}" presName="hierChild1" presStyleCnt="0">
        <dgm:presLayoutVars>
          <dgm:orgChart val="1"/>
          <dgm:chPref val="1"/>
          <dgm:dir/>
          <dgm:animOne val="branch"/>
          <dgm:animLvl val="lvl"/>
          <dgm:resizeHandles/>
        </dgm:presLayoutVars>
      </dgm:prSet>
      <dgm:spPr/>
    </dgm:pt>
    <dgm:pt modelId="{79349717-48EF-4A25-8502-A4A93354511D}" type="pres">
      <dgm:prSet presAssocID="{96E36047-0776-4F2A-956B-E0430D7CE69A}" presName="hierRoot1" presStyleCnt="0">
        <dgm:presLayoutVars>
          <dgm:hierBranch/>
        </dgm:presLayoutVars>
      </dgm:prSet>
      <dgm:spPr/>
    </dgm:pt>
    <dgm:pt modelId="{F51E53A0-50D5-4E73-BCDE-A2CE02083A63}" type="pres">
      <dgm:prSet presAssocID="{96E36047-0776-4F2A-956B-E0430D7CE69A}" presName="rootComposite1" presStyleCnt="0"/>
      <dgm:spPr/>
    </dgm:pt>
    <dgm:pt modelId="{3F32B61F-D672-4C3B-87BA-6CBE22C0150F}" type="pres">
      <dgm:prSet presAssocID="{96E36047-0776-4F2A-956B-E0430D7CE69A}" presName="rootText1" presStyleLbl="node0" presStyleIdx="0" presStyleCnt="1">
        <dgm:presLayoutVars>
          <dgm:chPref val="3"/>
        </dgm:presLayoutVars>
      </dgm:prSet>
      <dgm:spPr/>
      <dgm:t>
        <a:bodyPr/>
        <a:lstStyle/>
        <a:p>
          <a:endParaRPr lang="en-US"/>
        </a:p>
      </dgm:t>
    </dgm:pt>
    <dgm:pt modelId="{F3C8D315-499D-48EC-9113-2231384DE6C8}" type="pres">
      <dgm:prSet presAssocID="{96E36047-0776-4F2A-956B-E0430D7CE69A}" presName="rootConnector1" presStyleLbl="node1" presStyleIdx="0" presStyleCnt="0"/>
      <dgm:spPr/>
      <dgm:t>
        <a:bodyPr/>
        <a:lstStyle/>
        <a:p>
          <a:endParaRPr lang="en-US"/>
        </a:p>
      </dgm:t>
    </dgm:pt>
    <dgm:pt modelId="{0D911E87-9131-4E7F-8E4A-479D6B2DE738}" type="pres">
      <dgm:prSet presAssocID="{96E36047-0776-4F2A-956B-E0430D7CE69A}" presName="hierChild2" presStyleCnt="0"/>
      <dgm:spPr/>
    </dgm:pt>
    <dgm:pt modelId="{2623304F-90B9-4FC9-B61D-08A0F0ACC69E}" type="pres">
      <dgm:prSet presAssocID="{203EAFCD-EED7-43D7-96C7-4681551791F1}" presName="Name35" presStyleLbl="parChTrans1D2" presStyleIdx="0" presStyleCnt="6"/>
      <dgm:spPr/>
    </dgm:pt>
    <dgm:pt modelId="{E8F45943-CA6B-48DC-B4AB-4F044ED459BE}" type="pres">
      <dgm:prSet presAssocID="{58E1A2B0-5E2F-4CA3-B7A3-16E19516C75E}" presName="hierRoot2" presStyleCnt="0">
        <dgm:presLayoutVars>
          <dgm:hierBranch/>
        </dgm:presLayoutVars>
      </dgm:prSet>
      <dgm:spPr/>
    </dgm:pt>
    <dgm:pt modelId="{E13AEE3A-C5E8-48F1-805C-DBD053E8C169}" type="pres">
      <dgm:prSet presAssocID="{58E1A2B0-5E2F-4CA3-B7A3-16E19516C75E}" presName="rootComposite" presStyleCnt="0"/>
      <dgm:spPr/>
    </dgm:pt>
    <dgm:pt modelId="{1AA1B7C9-6EAC-4503-9CC6-77B4CBA9016E}" type="pres">
      <dgm:prSet presAssocID="{58E1A2B0-5E2F-4CA3-B7A3-16E19516C75E}" presName="rootText" presStyleLbl="node2" presStyleIdx="0" presStyleCnt="6">
        <dgm:presLayoutVars>
          <dgm:chPref val="3"/>
        </dgm:presLayoutVars>
      </dgm:prSet>
      <dgm:spPr/>
      <dgm:t>
        <a:bodyPr/>
        <a:lstStyle/>
        <a:p>
          <a:endParaRPr lang="en-US"/>
        </a:p>
      </dgm:t>
    </dgm:pt>
    <dgm:pt modelId="{36668BAC-BF25-4B26-B202-0B0C2FB9113B}" type="pres">
      <dgm:prSet presAssocID="{58E1A2B0-5E2F-4CA3-B7A3-16E19516C75E}" presName="rootConnector" presStyleLbl="node2" presStyleIdx="0" presStyleCnt="6"/>
      <dgm:spPr/>
      <dgm:t>
        <a:bodyPr/>
        <a:lstStyle/>
        <a:p>
          <a:endParaRPr lang="en-US"/>
        </a:p>
      </dgm:t>
    </dgm:pt>
    <dgm:pt modelId="{5015FFCA-5D8F-4885-8063-7A7E1C3732DA}" type="pres">
      <dgm:prSet presAssocID="{58E1A2B0-5E2F-4CA3-B7A3-16E19516C75E}" presName="hierChild4" presStyleCnt="0"/>
      <dgm:spPr/>
    </dgm:pt>
    <dgm:pt modelId="{FA967D56-4A0B-406E-91C6-0494A6754D53}" type="pres">
      <dgm:prSet presAssocID="{58E1A2B0-5E2F-4CA3-B7A3-16E19516C75E}" presName="hierChild5" presStyleCnt="0"/>
      <dgm:spPr/>
    </dgm:pt>
    <dgm:pt modelId="{1C219B4A-5A08-4A3C-AEDC-5558A2CB0A93}" type="pres">
      <dgm:prSet presAssocID="{EC28E7F1-29A4-4392-A5FE-E1AD89A37E22}" presName="Name35" presStyleLbl="parChTrans1D2" presStyleIdx="1" presStyleCnt="6"/>
      <dgm:spPr/>
    </dgm:pt>
    <dgm:pt modelId="{8E4740C3-7665-4EB3-960C-F12F465DCC64}" type="pres">
      <dgm:prSet presAssocID="{3DA3D799-A312-4285-8B4E-7710F92BA988}" presName="hierRoot2" presStyleCnt="0">
        <dgm:presLayoutVars>
          <dgm:hierBranch/>
        </dgm:presLayoutVars>
      </dgm:prSet>
      <dgm:spPr/>
    </dgm:pt>
    <dgm:pt modelId="{F4D4C775-9FE0-4929-A17C-3B199FCAA5B3}" type="pres">
      <dgm:prSet presAssocID="{3DA3D799-A312-4285-8B4E-7710F92BA988}" presName="rootComposite" presStyleCnt="0"/>
      <dgm:spPr/>
    </dgm:pt>
    <dgm:pt modelId="{EA4683E4-3AB9-4D24-BDB0-DC7CE3745659}" type="pres">
      <dgm:prSet presAssocID="{3DA3D799-A312-4285-8B4E-7710F92BA988}" presName="rootText" presStyleLbl="node2" presStyleIdx="1" presStyleCnt="6">
        <dgm:presLayoutVars>
          <dgm:chPref val="3"/>
        </dgm:presLayoutVars>
      </dgm:prSet>
      <dgm:spPr/>
      <dgm:t>
        <a:bodyPr/>
        <a:lstStyle/>
        <a:p>
          <a:endParaRPr lang="en-US"/>
        </a:p>
      </dgm:t>
    </dgm:pt>
    <dgm:pt modelId="{AC875A7A-2D86-4259-AF07-8C8BA8932A34}" type="pres">
      <dgm:prSet presAssocID="{3DA3D799-A312-4285-8B4E-7710F92BA988}" presName="rootConnector" presStyleLbl="node2" presStyleIdx="1" presStyleCnt="6"/>
      <dgm:spPr/>
      <dgm:t>
        <a:bodyPr/>
        <a:lstStyle/>
        <a:p>
          <a:endParaRPr lang="en-US"/>
        </a:p>
      </dgm:t>
    </dgm:pt>
    <dgm:pt modelId="{3A43C256-D3E2-4D9B-90EF-B5A497F778C1}" type="pres">
      <dgm:prSet presAssocID="{3DA3D799-A312-4285-8B4E-7710F92BA988}" presName="hierChild4" presStyleCnt="0"/>
      <dgm:spPr/>
    </dgm:pt>
    <dgm:pt modelId="{A8CA35C9-6568-4216-BA1D-AF0EBEA6E935}" type="pres">
      <dgm:prSet presAssocID="{3DA3D799-A312-4285-8B4E-7710F92BA988}" presName="hierChild5" presStyleCnt="0"/>
      <dgm:spPr/>
    </dgm:pt>
    <dgm:pt modelId="{402194B1-DD36-4635-81CC-8C121A0E6E5E}" type="pres">
      <dgm:prSet presAssocID="{FDEBAB3B-3EBF-43BD-8854-3C81EEB85731}" presName="Name35" presStyleLbl="parChTrans1D2" presStyleIdx="2" presStyleCnt="6"/>
      <dgm:spPr/>
    </dgm:pt>
    <dgm:pt modelId="{6A670F9A-33B6-40F4-9236-056182A45581}" type="pres">
      <dgm:prSet presAssocID="{BE72BC04-E78F-4717-BE20-8E03E4995A78}" presName="hierRoot2" presStyleCnt="0">
        <dgm:presLayoutVars>
          <dgm:hierBranch/>
        </dgm:presLayoutVars>
      </dgm:prSet>
      <dgm:spPr/>
    </dgm:pt>
    <dgm:pt modelId="{D99979D7-2510-47DC-B7DF-ADE6B57578BC}" type="pres">
      <dgm:prSet presAssocID="{BE72BC04-E78F-4717-BE20-8E03E4995A78}" presName="rootComposite" presStyleCnt="0"/>
      <dgm:spPr/>
    </dgm:pt>
    <dgm:pt modelId="{652BC17E-6220-4A79-997D-E29152CC8CCF}" type="pres">
      <dgm:prSet presAssocID="{BE72BC04-E78F-4717-BE20-8E03E4995A78}" presName="rootText" presStyleLbl="node2" presStyleIdx="2" presStyleCnt="6">
        <dgm:presLayoutVars>
          <dgm:chPref val="3"/>
        </dgm:presLayoutVars>
      </dgm:prSet>
      <dgm:spPr/>
      <dgm:t>
        <a:bodyPr/>
        <a:lstStyle/>
        <a:p>
          <a:endParaRPr lang="en-US"/>
        </a:p>
      </dgm:t>
    </dgm:pt>
    <dgm:pt modelId="{6F8F11E0-F6F3-47E2-A73B-5552E2665B0B}" type="pres">
      <dgm:prSet presAssocID="{BE72BC04-E78F-4717-BE20-8E03E4995A78}" presName="rootConnector" presStyleLbl="node2" presStyleIdx="2" presStyleCnt="6"/>
      <dgm:spPr/>
      <dgm:t>
        <a:bodyPr/>
        <a:lstStyle/>
        <a:p>
          <a:endParaRPr lang="en-US"/>
        </a:p>
      </dgm:t>
    </dgm:pt>
    <dgm:pt modelId="{72A92C8A-46B6-4EA9-95AD-0DAAA01686A4}" type="pres">
      <dgm:prSet presAssocID="{BE72BC04-E78F-4717-BE20-8E03E4995A78}" presName="hierChild4" presStyleCnt="0"/>
      <dgm:spPr/>
    </dgm:pt>
    <dgm:pt modelId="{97A4902B-5034-4C50-AF68-225738CD7126}" type="pres">
      <dgm:prSet presAssocID="{BE72BC04-E78F-4717-BE20-8E03E4995A78}" presName="hierChild5" presStyleCnt="0"/>
      <dgm:spPr/>
    </dgm:pt>
    <dgm:pt modelId="{79503782-2801-4788-85B1-CF8C269951BA}" type="pres">
      <dgm:prSet presAssocID="{944E1D2B-7044-42A8-A3E5-3C25F2088199}" presName="Name35" presStyleLbl="parChTrans1D2" presStyleIdx="3" presStyleCnt="6"/>
      <dgm:spPr/>
    </dgm:pt>
    <dgm:pt modelId="{14DD7EE6-C403-4641-AC0E-5AE90FE1A1E0}" type="pres">
      <dgm:prSet presAssocID="{3533E61D-8803-4B45-B064-AF92BC038237}" presName="hierRoot2" presStyleCnt="0">
        <dgm:presLayoutVars>
          <dgm:hierBranch/>
        </dgm:presLayoutVars>
      </dgm:prSet>
      <dgm:spPr/>
    </dgm:pt>
    <dgm:pt modelId="{16592FF8-6CAA-4848-AA63-8F37711B6FF3}" type="pres">
      <dgm:prSet presAssocID="{3533E61D-8803-4B45-B064-AF92BC038237}" presName="rootComposite" presStyleCnt="0"/>
      <dgm:spPr/>
    </dgm:pt>
    <dgm:pt modelId="{C2224AC4-C906-4640-8710-F34F7CD2528C}" type="pres">
      <dgm:prSet presAssocID="{3533E61D-8803-4B45-B064-AF92BC038237}" presName="rootText" presStyleLbl="node2" presStyleIdx="3" presStyleCnt="6">
        <dgm:presLayoutVars>
          <dgm:chPref val="3"/>
        </dgm:presLayoutVars>
      </dgm:prSet>
      <dgm:spPr/>
      <dgm:t>
        <a:bodyPr/>
        <a:lstStyle/>
        <a:p>
          <a:endParaRPr lang="en-US"/>
        </a:p>
      </dgm:t>
    </dgm:pt>
    <dgm:pt modelId="{6B2F0D40-D271-4F10-B9FA-41B7C09CA68D}" type="pres">
      <dgm:prSet presAssocID="{3533E61D-8803-4B45-B064-AF92BC038237}" presName="rootConnector" presStyleLbl="node2" presStyleIdx="3" presStyleCnt="6"/>
      <dgm:spPr/>
      <dgm:t>
        <a:bodyPr/>
        <a:lstStyle/>
        <a:p>
          <a:endParaRPr lang="en-US"/>
        </a:p>
      </dgm:t>
    </dgm:pt>
    <dgm:pt modelId="{55023F49-6779-477A-B69D-785F7CEEBA37}" type="pres">
      <dgm:prSet presAssocID="{3533E61D-8803-4B45-B064-AF92BC038237}" presName="hierChild4" presStyleCnt="0"/>
      <dgm:spPr/>
    </dgm:pt>
    <dgm:pt modelId="{167E7A3F-D39D-40FB-970F-DFE45DA8F953}" type="pres">
      <dgm:prSet presAssocID="{3533E61D-8803-4B45-B064-AF92BC038237}" presName="hierChild5" presStyleCnt="0"/>
      <dgm:spPr/>
    </dgm:pt>
    <dgm:pt modelId="{9FED79BB-DB3E-4FB2-8D99-7C54F1B69FA1}" type="pres">
      <dgm:prSet presAssocID="{E25E4BA9-98B7-4C31-84BE-E719E198A357}" presName="Name35" presStyleLbl="parChTrans1D2" presStyleIdx="4" presStyleCnt="6"/>
      <dgm:spPr/>
    </dgm:pt>
    <dgm:pt modelId="{BE9A4EF1-9085-4CD4-BA58-FD6B483A7EFE}" type="pres">
      <dgm:prSet presAssocID="{A08C0586-B876-4B75-93E3-F8012469BF83}" presName="hierRoot2" presStyleCnt="0">
        <dgm:presLayoutVars>
          <dgm:hierBranch/>
        </dgm:presLayoutVars>
      </dgm:prSet>
      <dgm:spPr/>
    </dgm:pt>
    <dgm:pt modelId="{B93F3892-C845-4512-9C66-3D9A2598C3F2}" type="pres">
      <dgm:prSet presAssocID="{A08C0586-B876-4B75-93E3-F8012469BF83}" presName="rootComposite" presStyleCnt="0"/>
      <dgm:spPr/>
    </dgm:pt>
    <dgm:pt modelId="{DD547126-115F-4193-814E-70D244AD4960}" type="pres">
      <dgm:prSet presAssocID="{A08C0586-B876-4B75-93E3-F8012469BF83}" presName="rootText" presStyleLbl="node2" presStyleIdx="4" presStyleCnt="6">
        <dgm:presLayoutVars>
          <dgm:chPref val="3"/>
        </dgm:presLayoutVars>
      </dgm:prSet>
      <dgm:spPr/>
      <dgm:t>
        <a:bodyPr/>
        <a:lstStyle/>
        <a:p>
          <a:endParaRPr lang="en-US"/>
        </a:p>
      </dgm:t>
    </dgm:pt>
    <dgm:pt modelId="{8E34B9DC-2996-4546-910B-6BD6A5938A7D}" type="pres">
      <dgm:prSet presAssocID="{A08C0586-B876-4B75-93E3-F8012469BF83}" presName="rootConnector" presStyleLbl="node2" presStyleIdx="4" presStyleCnt="6"/>
      <dgm:spPr/>
      <dgm:t>
        <a:bodyPr/>
        <a:lstStyle/>
        <a:p>
          <a:endParaRPr lang="en-US"/>
        </a:p>
      </dgm:t>
    </dgm:pt>
    <dgm:pt modelId="{605A4519-9E73-4C43-A77C-5D206DC434C6}" type="pres">
      <dgm:prSet presAssocID="{A08C0586-B876-4B75-93E3-F8012469BF83}" presName="hierChild4" presStyleCnt="0"/>
      <dgm:spPr/>
    </dgm:pt>
    <dgm:pt modelId="{53D294FE-66BF-4CE1-8828-CEFBC19AF0AE}" type="pres">
      <dgm:prSet presAssocID="{A08C0586-B876-4B75-93E3-F8012469BF83}" presName="hierChild5" presStyleCnt="0"/>
      <dgm:spPr/>
    </dgm:pt>
    <dgm:pt modelId="{45A586E5-7FF7-40E6-98A2-EBFF399540C7}" type="pres">
      <dgm:prSet presAssocID="{9C5E766D-4133-41B8-B822-1A8B96D0B426}" presName="Name35" presStyleLbl="parChTrans1D2" presStyleIdx="5" presStyleCnt="6"/>
      <dgm:spPr/>
    </dgm:pt>
    <dgm:pt modelId="{7DF4BF63-885B-4088-ADB8-04E10F45E9BB}" type="pres">
      <dgm:prSet presAssocID="{53AADA9D-2E92-4B34-9FB9-0CEC17AC1AAA}" presName="hierRoot2" presStyleCnt="0">
        <dgm:presLayoutVars>
          <dgm:hierBranch/>
        </dgm:presLayoutVars>
      </dgm:prSet>
      <dgm:spPr/>
    </dgm:pt>
    <dgm:pt modelId="{6756AB3D-8166-47F4-9A1A-266B26B6D815}" type="pres">
      <dgm:prSet presAssocID="{53AADA9D-2E92-4B34-9FB9-0CEC17AC1AAA}" presName="rootComposite" presStyleCnt="0"/>
      <dgm:spPr/>
    </dgm:pt>
    <dgm:pt modelId="{201AF8C0-A36A-4F72-A734-B4DB2BC30C56}" type="pres">
      <dgm:prSet presAssocID="{53AADA9D-2E92-4B34-9FB9-0CEC17AC1AAA}" presName="rootText" presStyleLbl="node2" presStyleIdx="5" presStyleCnt="6">
        <dgm:presLayoutVars>
          <dgm:chPref val="3"/>
        </dgm:presLayoutVars>
      </dgm:prSet>
      <dgm:spPr/>
      <dgm:t>
        <a:bodyPr/>
        <a:lstStyle/>
        <a:p>
          <a:endParaRPr lang="en-US"/>
        </a:p>
      </dgm:t>
    </dgm:pt>
    <dgm:pt modelId="{9E947442-24DD-4E88-B1D0-6FD3F6EAE60E}" type="pres">
      <dgm:prSet presAssocID="{53AADA9D-2E92-4B34-9FB9-0CEC17AC1AAA}" presName="rootConnector" presStyleLbl="node2" presStyleIdx="5" presStyleCnt="6"/>
      <dgm:spPr/>
      <dgm:t>
        <a:bodyPr/>
        <a:lstStyle/>
        <a:p>
          <a:endParaRPr lang="en-US"/>
        </a:p>
      </dgm:t>
    </dgm:pt>
    <dgm:pt modelId="{53134E70-7289-442F-B563-69BE9F69BA39}" type="pres">
      <dgm:prSet presAssocID="{53AADA9D-2E92-4B34-9FB9-0CEC17AC1AAA}" presName="hierChild4" presStyleCnt="0"/>
      <dgm:spPr/>
    </dgm:pt>
    <dgm:pt modelId="{0DD78637-373D-4BB3-8089-1DE386669059}" type="pres">
      <dgm:prSet presAssocID="{53AADA9D-2E92-4B34-9FB9-0CEC17AC1AAA}" presName="hierChild5" presStyleCnt="0"/>
      <dgm:spPr/>
    </dgm:pt>
    <dgm:pt modelId="{8FC9FBD9-9DDA-4BA4-A7D0-FEB5A747CFF8}" type="pres">
      <dgm:prSet presAssocID="{96E36047-0776-4F2A-956B-E0430D7CE69A}" presName="hierChild3" presStyleCnt="0"/>
      <dgm:spPr/>
    </dgm:pt>
  </dgm:ptLst>
  <dgm:cxnLst>
    <dgm:cxn modelId="{9E3B14A1-84FD-4029-8ECE-BD58A002522D}" type="presOf" srcId="{96E36047-0776-4F2A-956B-E0430D7CE69A}" destId="{3F32B61F-D672-4C3B-87BA-6CBE22C0150F}" srcOrd="0" destOrd="0" presId="urn:microsoft.com/office/officeart/2005/8/layout/orgChart1"/>
    <dgm:cxn modelId="{670EEC17-0FD4-4239-A2E7-C34824A3A36D}" type="presOf" srcId="{53AADA9D-2E92-4B34-9FB9-0CEC17AC1AAA}" destId="{201AF8C0-A36A-4F72-A734-B4DB2BC30C56}" srcOrd="0" destOrd="0" presId="urn:microsoft.com/office/officeart/2005/8/layout/orgChart1"/>
    <dgm:cxn modelId="{53785297-9550-4C7F-A16E-45F28E500EB6}" type="presOf" srcId="{3DA3D799-A312-4285-8B4E-7710F92BA988}" destId="{AC875A7A-2D86-4259-AF07-8C8BA8932A34}" srcOrd="1" destOrd="0" presId="urn:microsoft.com/office/officeart/2005/8/layout/orgChart1"/>
    <dgm:cxn modelId="{A3E21B41-895C-4990-83C2-A67AE195C6CE}" type="presOf" srcId="{203EAFCD-EED7-43D7-96C7-4681551791F1}" destId="{2623304F-90B9-4FC9-B61D-08A0F0ACC69E}" srcOrd="0" destOrd="0" presId="urn:microsoft.com/office/officeart/2005/8/layout/orgChart1"/>
    <dgm:cxn modelId="{B9B9E945-C071-4036-AF00-FBDD123C5E3C}" type="presOf" srcId="{58E1A2B0-5E2F-4CA3-B7A3-16E19516C75E}" destId="{1AA1B7C9-6EAC-4503-9CC6-77B4CBA9016E}" srcOrd="0" destOrd="0" presId="urn:microsoft.com/office/officeart/2005/8/layout/orgChart1"/>
    <dgm:cxn modelId="{CC90D89A-BBFB-4D20-B6C8-8DC11D04B242}" srcId="{96E36047-0776-4F2A-956B-E0430D7CE69A}" destId="{3533E61D-8803-4B45-B064-AF92BC038237}" srcOrd="3" destOrd="0" parTransId="{944E1D2B-7044-42A8-A3E5-3C25F2088199}" sibTransId="{7D7BF9A5-DA89-4151-A5D1-0E5B237E77BD}"/>
    <dgm:cxn modelId="{24779781-5260-48FB-B67B-06AB1BCCC93B}" type="presOf" srcId="{58E1A2B0-5E2F-4CA3-B7A3-16E19516C75E}" destId="{36668BAC-BF25-4B26-B202-0B0C2FB9113B}" srcOrd="1" destOrd="0" presId="urn:microsoft.com/office/officeart/2005/8/layout/orgChart1"/>
    <dgm:cxn modelId="{30689958-28B0-40E3-BAE0-BD7394C1CD00}" type="presOf" srcId="{3DA3D799-A312-4285-8B4E-7710F92BA988}" destId="{EA4683E4-3AB9-4D24-BDB0-DC7CE3745659}" srcOrd="0" destOrd="0" presId="urn:microsoft.com/office/officeart/2005/8/layout/orgChart1"/>
    <dgm:cxn modelId="{64534F54-EEFA-4C3E-A0D5-D6A42BDBDE6D}" type="presOf" srcId="{E25E4BA9-98B7-4C31-84BE-E719E198A357}" destId="{9FED79BB-DB3E-4FB2-8D99-7C54F1B69FA1}" srcOrd="0" destOrd="0" presId="urn:microsoft.com/office/officeart/2005/8/layout/orgChart1"/>
    <dgm:cxn modelId="{C401E44B-1FC3-4B60-8937-B5F1DB9592D5}" srcId="{96E36047-0776-4F2A-956B-E0430D7CE69A}" destId="{3DA3D799-A312-4285-8B4E-7710F92BA988}" srcOrd="1" destOrd="0" parTransId="{EC28E7F1-29A4-4392-A5FE-E1AD89A37E22}" sibTransId="{D72993F4-67A0-4EB6-8A4F-6D6CE3314F2A}"/>
    <dgm:cxn modelId="{ABD8DB73-4C9D-4E4F-9351-2000EA616EFE}" type="presOf" srcId="{A08C0586-B876-4B75-93E3-F8012469BF83}" destId="{8E34B9DC-2996-4546-910B-6BD6A5938A7D}" srcOrd="1" destOrd="0" presId="urn:microsoft.com/office/officeart/2005/8/layout/orgChart1"/>
    <dgm:cxn modelId="{C001E502-F1FB-4761-BDF4-F4F35405E697}" type="presOf" srcId="{9C5E766D-4133-41B8-B822-1A8B96D0B426}" destId="{45A586E5-7FF7-40E6-98A2-EBFF399540C7}" srcOrd="0" destOrd="0" presId="urn:microsoft.com/office/officeart/2005/8/layout/orgChart1"/>
    <dgm:cxn modelId="{E86972EC-2C7D-4BA9-896A-7F63C79B0D4D}" type="presOf" srcId="{3533E61D-8803-4B45-B064-AF92BC038237}" destId="{C2224AC4-C906-4640-8710-F34F7CD2528C}" srcOrd="0" destOrd="0" presId="urn:microsoft.com/office/officeart/2005/8/layout/orgChart1"/>
    <dgm:cxn modelId="{5C2D81E0-AB41-419C-825D-E87F06B04308}" srcId="{96E36047-0776-4F2A-956B-E0430D7CE69A}" destId="{A08C0586-B876-4B75-93E3-F8012469BF83}" srcOrd="4" destOrd="0" parTransId="{E25E4BA9-98B7-4C31-84BE-E719E198A357}" sibTransId="{AF6930B7-7750-4E18-A0BD-FCE7CBECA92A}"/>
    <dgm:cxn modelId="{F0491A73-C1DA-4965-84F2-8E1543F1B091}" type="presOf" srcId="{3533E61D-8803-4B45-B064-AF92BC038237}" destId="{6B2F0D40-D271-4F10-B9FA-41B7C09CA68D}" srcOrd="1" destOrd="0" presId="urn:microsoft.com/office/officeart/2005/8/layout/orgChart1"/>
    <dgm:cxn modelId="{FDA9247C-FD18-4397-A92D-ABBD930C487E}" type="presOf" srcId="{FDEBAB3B-3EBF-43BD-8854-3C81EEB85731}" destId="{402194B1-DD36-4635-81CC-8C121A0E6E5E}" srcOrd="0" destOrd="0" presId="urn:microsoft.com/office/officeart/2005/8/layout/orgChart1"/>
    <dgm:cxn modelId="{C8DD6F85-BEE3-4F6C-BA2B-2AE7D2D20D0E}" type="presOf" srcId="{EC28E7F1-29A4-4392-A5FE-E1AD89A37E22}" destId="{1C219B4A-5A08-4A3C-AEDC-5558A2CB0A93}" srcOrd="0" destOrd="0" presId="urn:microsoft.com/office/officeart/2005/8/layout/orgChart1"/>
    <dgm:cxn modelId="{F672EA73-E7AC-4033-8979-C6067B122FEE}" type="presOf" srcId="{96E36047-0776-4F2A-956B-E0430D7CE69A}" destId="{F3C8D315-499D-48EC-9113-2231384DE6C8}" srcOrd="1" destOrd="0" presId="urn:microsoft.com/office/officeart/2005/8/layout/orgChart1"/>
    <dgm:cxn modelId="{FFB90416-CF49-4D9A-8647-42528DB6DCAE}" type="presOf" srcId="{944E1D2B-7044-42A8-A3E5-3C25F2088199}" destId="{79503782-2801-4788-85B1-CF8C269951BA}" srcOrd="0" destOrd="0" presId="urn:microsoft.com/office/officeart/2005/8/layout/orgChart1"/>
    <dgm:cxn modelId="{C642A5F9-CF09-4EE4-8A6F-F292E05EE6C5}" srcId="{96E36047-0776-4F2A-956B-E0430D7CE69A}" destId="{BE72BC04-E78F-4717-BE20-8E03E4995A78}" srcOrd="2" destOrd="0" parTransId="{FDEBAB3B-3EBF-43BD-8854-3C81EEB85731}" sibTransId="{2ACFE80D-173C-43C8-8BF0-872A78B3578E}"/>
    <dgm:cxn modelId="{BDF29989-7751-42A1-BC5E-F288A37232BF}" srcId="{96E36047-0776-4F2A-956B-E0430D7CE69A}" destId="{58E1A2B0-5E2F-4CA3-B7A3-16E19516C75E}" srcOrd="0" destOrd="0" parTransId="{203EAFCD-EED7-43D7-96C7-4681551791F1}" sibTransId="{20BC0518-8832-43A8-B593-BE24014CC8AA}"/>
    <dgm:cxn modelId="{2B2DDA3B-2202-4AFF-A09B-18CC8142C447}" type="presOf" srcId="{A08C0586-B876-4B75-93E3-F8012469BF83}" destId="{DD547126-115F-4193-814E-70D244AD4960}" srcOrd="0" destOrd="0" presId="urn:microsoft.com/office/officeart/2005/8/layout/orgChart1"/>
    <dgm:cxn modelId="{46E77CD8-A5C3-42AB-965E-42B982368A25}" type="presOf" srcId="{BE72BC04-E78F-4717-BE20-8E03E4995A78}" destId="{6F8F11E0-F6F3-47E2-A73B-5552E2665B0B}" srcOrd="1" destOrd="0" presId="urn:microsoft.com/office/officeart/2005/8/layout/orgChart1"/>
    <dgm:cxn modelId="{D65E3A8A-3901-4554-9B0C-286D64DC3F7E}" srcId="{65564383-826E-444F-B6E6-530A12060491}" destId="{96E36047-0776-4F2A-956B-E0430D7CE69A}" srcOrd="0" destOrd="0" parTransId="{17511A93-4476-4DE6-8676-73CFDF5D3CDA}" sibTransId="{272C6A91-E694-4353-B45D-32F9F3A6B7A1}"/>
    <dgm:cxn modelId="{59119AA5-7DC7-4243-97C0-D1D972E451AB}" type="presOf" srcId="{53AADA9D-2E92-4B34-9FB9-0CEC17AC1AAA}" destId="{9E947442-24DD-4E88-B1D0-6FD3F6EAE60E}" srcOrd="1" destOrd="0" presId="urn:microsoft.com/office/officeart/2005/8/layout/orgChart1"/>
    <dgm:cxn modelId="{CC706DBE-0733-48FB-B9C3-2697C49DBDD5}" type="presOf" srcId="{BE72BC04-E78F-4717-BE20-8E03E4995A78}" destId="{652BC17E-6220-4A79-997D-E29152CC8CCF}" srcOrd="0" destOrd="0" presId="urn:microsoft.com/office/officeart/2005/8/layout/orgChart1"/>
    <dgm:cxn modelId="{8BC09E9E-5F7D-4DB2-9BD7-685392772A30}" srcId="{96E36047-0776-4F2A-956B-E0430D7CE69A}" destId="{53AADA9D-2E92-4B34-9FB9-0CEC17AC1AAA}" srcOrd="5" destOrd="0" parTransId="{9C5E766D-4133-41B8-B822-1A8B96D0B426}" sibTransId="{C62749AD-5652-4FB7-B184-84C3406815F8}"/>
    <dgm:cxn modelId="{B6A74776-E3F7-4A42-BC79-A4E5F9EB9833}" type="presOf" srcId="{65564383-826E-444F-B6E6-530A12060491}" destId="{371C5A6E-3B1E-40FF-B183-9C639AFC2EEE}" srcOrd="0" destOrd="0" presId="urn:microsoft.com/office/officeart/2005/8/layout/orgChart1"/>
    <dgm:cxn modelId="{A0262F40-3ED0-4111-B769-9A7623C813E6}" type="presParOf" srcId="{371C5A6E-3B1E-40FF-B183-9C639AFC2EEE}" destId="{79349717-48EF-4A25-8502-A4A93354511D}" srcOrd="0" destOrd="0" presId="urn:microsoft.com/office/officeart/2005/8/layout/orgChart1"/>
    <dgm:cxn modelId="{8659DA84-7E78-4999-AA97-18D8366E6A19}" type="presParOf" srcId="{79349717-48EF-4A25-8502-A4A93354511D}" destId="{F51E53A0-50D5-4E73-BCDE-A2CE02083A63}" srcOrd="0" destOrd="0" presId="urn:microsoft.com/office/officeart/2005/8/layout/orgChart1"/>
    <dgm:cxn modelId="{298A85E4-AA4A-40CC-B024-72FF4222DE40}" type="presParOf" srcId="{F51E53A0-50D5-4E73-BCDE-A2CE02083A63}" destId="{3F32B61F-D672-4C3B-87BA-6CBE22C0150F}" srcOrd="0" destOrd="0" presId="urn:microsoft.com/office/officeart/2005/8/layout/orgChart1"/>
    <dgm:cxn modelId="{9C376495-D3BC-4A25-A00D-59A3EF865FBF}" type="presParOf" srcId="{F51E53A0-50D5-4E73-BCDE-A2CE02083A63}" destId="{F3C8D315-499D-48EC-9113-2231384DE6C8}" srcOrd="1" destOrd="0" presId="urn:microsoft.com/office/officeart/2005/8/layout/orgChart1"/>
    <dgm:cxn modelId="{F454C907-6A0F-4FFA-BA26-51D4D156E561}" type="presParOf" srcId="{79349717-48EF-4A25-8502-A4A93354511D}" destId="{0D911E87-9131-4E7F-8E4A-479D6B2DE738}" srcOrd="1" destOrd="0" presId="urn:microsoft.com/office/officeart/2005/8/layout/orgChart1"/>
    <dgm:cxn modelId="{E8F74753-A36F-46FF-8810-59404C22E816}" type="presParOf" srcId="{0D911E87-9131-4E7F-8E4A-479D6B2DE738}" destId="{2623304F-90B9-4FC9-B61D-08A0F0ACC69E}" srcOrd="0" destOrd="0" presId="urn:microsoft.com/office/officeart/2005/8/layout/orgChart1"/>
    <dgm:cxn modelId="{FDA8547E-902C-46A1-8477-F212A9551BF9}" type="presParOf" srcId="{0D911E87-9131-4E7F-8E4A-479D6B2DE738}" destId="{E8F45943-CA6B-48DC-B4AB-4F044ED459BE}" srcOrd="1" destOrd="0" presId="urn:microsoft.com/office/officeart/2005/8/layout/orgChart1"/>
    <dgm:cxn modelId="{BF4A5A88-A03C-4EE4-9CAA-65638E1E4966}" type="presParOf" srcId="{E8F45943-CA6B-48DC-B4AB-4F044ED459BE}" destId="{E13AEE3A-C5E8-48F1-805C-DBD053E8C169}" srcOrd="0" destOrd="0" presId="urn:microsoft.com/office/officeart/2005/8/layout/orgChart1"/>
    <dgm:cxn modelId="{C7288F9A-508D-49C7-A3A2-558C577F340A}" type="presParOf" srcId="{E13AEE3A-C5E8-48F1-805C-DBD053E8C169}" destId="{1AA1B7C9-6EAC-4503-9CC6-77B4CBA9016E}" srcOrd="0" destOrd="0" presId="urn:microsoft.com/office/officeart/2005/8/layout/orgChart1"/>
    <dgm:cxn modelId="{C64E926C-BE7D-4726-8A3A-6B93A2F15ED0}" type="presParOf" srcId="{E13AEE3A-C5E8-48F1-805C-DBD053E8C169}" destId="{36668BAC-BF25-4B26-B202-0B0C2FB9113B}" srcOrd="1" destOrd="0" presId="urn:microsoft.com/office/officeart/2005/8/layout/orgChart1"/>
    <dgm:cxn modelId="{13E813BD-6A73-487D-9C85-8B0E7537ED77}" type="presParOf" srcId="{E8F45943-CA6B-48DC-B4AB-4F044ED459BE}" destId="{5015FFCA-5D8F-4885-8063-7A7E1C3732DA}" srcOrd="1" destOrd="0" presId="urn:microsoft.com/office/officeart/2005/8/layout/orgChart1"/>
    <dgm:cxn modelId="{D7CDF459-E930-4B07-8BE8-F6396061B4DA}" type="presParOf" srcId="{E8F45943-CA6B-48DC-B4AB-4F044ED459BE}" destId="{FA967D56-4A0B-406E-91C6-0494A6754D53}" srcOrd="2" destOrd="0" presId="urn:microsoft.com/office/officeart/2005/8/layout/orgChart1"/>
    <dgm:cxn modelId="{5480F900-976A-478B-BAD4-D544818AA3B7}" type="presParOf" srcId="{0D911E87-9131-4E7F-8E4A-479D6B2DE738}" destId="{1C219B4A-5A08-4A3C-AEDC-5558A2CB0A93}" srcOrd="2" destOrd="0" presId="urn:microsoft.com/office/officeart/2005/8/layout/orgChart1"/>
    <dgm:cxn modelId="{1C5815C2-D9B3-409D-BBDD-375A50B25A6C}" type="presParOf" srcId="{0D911E87-9131-4E7F-8E4A-479D6B2DE738}" destId="{8E4740C3-7665-4EB3-960C-F12F465DCC64}" srcOrd="3" destOrd="0" presId="urn:microsoft.com/office/officeart/2005/8/layout/orgChart1"/>
    <dgm:cxn modelId="{CE04117A-DA69-490A-AAAB-FB99955EA868}" type="presParOf" srcId="{8E4740C3-7665-4EB3-960C-F12F465DCC64}" destId="{F4D4C775-9FE0-4929-A17C-3B199FCAA5B3}" srcOrd="0" destOrd="0" presId="urn:microsoft.com/office/officeart/2005/8/layout/orgChart1"/>
    <dgm:cxn modelId="{9FBEDCC2-4C08-41B5-9F0A-6EAC0A68ABE7}" type="presParOf" srcId="{F4D4C775-9FE0-4929-A17C-3B199FCAA5B3}" destId="{EA4683E4-3AB9-4D24-BDB0-DC7CE3745659}" srcOrd="0" destOrd="0" presId="urn:microsoft.com/office/officeart/2005/8/layout/orgChart1"/>
    <dgm:cxn modelId="{57F9AA6E-6285-4E9C-AC7F-05E897E6ECA1}" type="presParOf" srcId="{F4D4C775-9FE0-4929-A17C-3B199FCAA5B3}" destId="{AC875A7A-2D86-4259-AF07-8C8BA8932A34}" srcOrd="1" destOrd="0" presId="urn:microsoft.com/office/officeart/2005/8/layout/orgChart1"/>
    <dgm:cxn modelId="{ADB624AE-FA1F-4869-9543-94917773E63C}" type="presParOf" srcId="{8E4740C3-7665-4EB3-960C-F12F465DCC64}" destId="{3A43C256-D3E2-4D9B-90EF-B5A497F778C1}" srcOrd="1" destOrd="0" presId="urn:microsoft.com/office/officeart/2005/8/layout/orgChart1"/>
    <dgm:cxn modelId="{E860E409-B49A-41AC-9AD7-1FECE7F9BD9C}" type="presParOf" srcId="{8E4740C3-7665-4EB3-960C-F12F465DCC64}" destId="{A8CA35C9-6568-4216-BA1D-AF0EBEA6E935}" srcOrd="2" destOrd="0" presId="urn:microsoft.com/office/officeart/2005/8/layout/orgChart1"/>
    <dgm:cxn modelId="{DC725F0C-7232-4691-AB13-CD43D482E7D5}" type="presParOf" srcId="{0D911E87-9131-4E7F-8E4A-479D6B2DE738}" destId="{402194B1-DD36-4635-81CC-8C121A0E6E5E}" srcOrd="4" destOrd="0" presId="urn:microsoft.com/office/officeart/2005/8/layout/orgChart1"/>
    <dgm:cxn modelId="{560B7E89-26EB-41E3-B906-1ACE606C8580}" type="presParOf" srcId="{0D911E87-9131-4E7F-8E4A-479D6B2DE738}" destId="{6A670F9A-33B6-40F4-9236-056182A45581}" srcOrd="5" destOrd="0" presId="urn:microsoft.com/office/officeart/2005/8/layout/orgChart1"/>
    <dgm:cxn modelId="{21E2DFB0-58CF-452D-8FDF-59781C9B4165}" type="presParOf" srcId="{6A670F9A-33B6-40F4-9236-056182A45581}" destId="{D99979D7-2510-47DC-B7DF-ADE6B57578BC}" srcOrd="0" destOrd="0" presId="urn:microsoft.com/office/officeart/2005/8/layout/orgChart1"/>
    <dgm:cxn modelId="{4986056F-0FF3-4DAF-A0A7-0419A52CB466}" type="presParOf" srcId="{D99979D7-2510-47DC-B7DF-ADE6B57578BC}" destId="{652BC17E-6220-4A79-997D-E29152CC8CCF}" srcOrd="0" destOrd="0" presId="urn:microsoft.com/office/officeart/2005/8/layout/orgChart1"/>
    <dgm:cxn modelId="{24FBCCEC-B56A-4705-B491-34350D73D7A5}" type="presParOf" srcId="{D99979D7-2510-47DC-B7DF-ADE6B57578BC}" destId="{6F8F11E0-F6F3-47E2-A73B-5552E2665B0B}" srcOrd="1" destOrd="0" presId="urn:microsoft.com/office/officeart/2005/8/layout/orgChart1"/>
    <dgm:cxn modelId="{8C9F79AE-524C-4A92-A184-D862314BF5BB}" type="presParOf" srcId="{6A670F9A-33B6-40F4-9236-056182A45581}" destId="{72A92C8A-46B6-4EA9-95AD-0DAAA01686A4}" srcOrd="1" destOrd="0" presId="urn:microsoft.com/office/officeart/2005/8/layout/orgChart1"/>
    <dgm:cxn modelId="{50982A21-DAF1-4666-8C18-07CBA8C1CAE1}" type="presParOf" srcId="{6A670F9A-33B6-40F4-9236-056182A45581}" destId="{97A4902B-5034-4C50-AF68-225738CD7126}" srcOrd="2" destOrd="0" presId="urn:microsoft.com/office/officeart/2005/8/layout/orgChart1"/>
    <dgm:cxn modelId="{0135B8BA-EEA7-4A76-B521-48BBFEEE7422}" type="presParOf" srcId="{0D911E87-9131-4E7F-8E4A-479D6B2DE738}" destId="{79503782-2801-4788-85B1-CF8C269951BA}" srcOrd="6" destOrd="0" presId="urn:microsoft.com/office/officeart/2005/8/layout/orgChart1"/>
    <dgm:cxn modelId="{2CA6CCBD-17F9-4BFA-8DB2-7A0C33488830}" type="presParOf" srcId="{0D911E87-9131-4E7F-8E4A-479D6B2DE738}" destId="{14DD7EE6-C403-4641-AC0E-5AE90FE1A1E0}" srcOrd="7" destOrd="0" presId="urn:microsoft.com/office/officeart/2005/8/layout/orgChart1"/>
    <dgm:cxn modelId="{E4559244-3DC6-4DD7-95A7-0ECCC309DE0E}" type="presParOf" srcId="{14DD7EE6-C403-4641-AC0E-5AE90FE1A1E0}" destId="{16592FF8-6CAA-4848-AA63-8F37711B6FF3}" srcOrd="0" destOrd="0" presId="urn:microsoft.com/office/officeart/2005/8/layout/orgChart1"/>
    <dgm:cxn modelId="{B52806AB-4137-4EFE-BFEF-7A0278C40750}" type="presParOf" srcId="{16592FF8-6CAA-4848-AA63-8F37711B6FF3}" destId="{C2224AC4-C906-4640-8710-F34F7CD2528C}" srcOrd="0" destOrd="0" presId="urn:microsoft.com/office/officeart/2005/8/layout/orgChart1"/>
    <dgm:cxn modelId="{908410C9-6FE8-4139-953D-1856447C8409}" type="presParOf" srcId="{16592FF8-6CAA-4848-AA63-8F37711B6FF3}" destId="{6B2F0D40-D271-4F10-B9FA-41B7C09CA68D}" srcOrd="1" destOrd="0" presId="urn:microsoft.com/office/officeart/2005/8/layout/orgChart1"/>
    <dgm:cxn modelId="{3C90FA20-65CA-4B73-BC58-B167E634FF1D}" type="presParOf" srcId="{14DD7EE6-C403-4641-AC0E-5AE90FE1A1E0}" destId="{55023F49-6779-477A-B69D-785F7CEEBA37}" srcOrd="1" destOrd="0" presId="urn:microsoft.com/office/officeart/2005/8/layout/orgChart1"/>
    <dgm:cxn modelId="{75D1A592-06FC-434E-BB16-E42941A7AB95}" type="presParOf" srcId="{14DD7EE6-C403-4641-AC0E-5AE90FE1A1E0}" destId="{167E7A3F-D39D-40FB-970F-DFE45DA8F953}" srcOrd="2" destOrd="0" presId="urn:microsoft.com/office/officeart/2005/8/layout/orgChart1"/>
    <dgm:cxn modelId="{BD22EC48-DD9E-4FEB-90F4-68C81A1D1281}" type="presParOf" srcId="{0D911E87-9131-4E7F-8E4A-479D6B2DE738}" destId="{9FED79BB-DB3E-4FB2-8D99-7C54F1B69FA1}" srcOrd="8" destOrd="0" presId="urn:microsoft.com/office/officeart/2005/8/layout/orgChart1"/>
    <dgm:cxn modelId="{169056DD-F155-4D18-ADD8-F66D3D01D8A6}" type="presParOf" srcId="{0D911E87-9131-4E7F-8E4A-479D6B2DE738}" destId="{BE9A4EF1-9085-4CD4-BA58-FD6B483A7EFE}" srcOrd="9" destOrd="0" presId="urn:microsoft.com/office/officeart/2005/8/layout/orgChart1"/>
    <dgm:cxn modelId="{551E3FA3-1578-4C48-B8E6-CE50CB5EF13E}" type="presParOf" srcId="{BE9A4EF1-9085-4CD4-BA58-FD6B483A7EFE}" destId="{B93F3892-C845-4512-9C66-3D9A2598C3F2}" srcOrd="0" destOrd="0" presId="urn:microsoft.com/office/officeart/2005/8/layout/orgChart1"/>
    <dgm:cxn modelId="{F0D5D675-CA1F-4C01-A673-A42612594B5C}" type="presParOf" srcId="{B93F3892-C845-4512-9C66-3D9A2598C3F2}" destId="{DD547126-115F-4193-814E-70D244AD4960}" srcOrd="0" destOrd="0" presId="urn:microsoft.com/office/officeart/2005/8/layout/orgChart1"/>
    <dgm:cxn modelId="{EBF816ED-7851-48EA-B6A6-AA91439500D0}" type="presParOf" srcId="{B93F3892-C845-4512-9C66-3D9A2598C3F2}" destId="{8E34B9DC-2996-4546-910B-6BD6A5938A7D}" srcOrd="1" destOrd="0" presId="urn:microsoft.com/office/officeart/2005/8/layout/orgChart1"/>
    <dgm:cxn modelId="{DDAF802D-D928-4ACB-8CFE-3FCFB6E73359}" type="presParOf" srcId="{BE9A4EF1-9085-4CD4-BA58-FD6B483A7EFE}" destId="{605A4519-9E73-4C43-A77C-5D206DC434C6}" srcOrd="1" destOrd="0" presId="urn:microsoft.com/office/officeart/2005/8/layout/orgChart1"/>
    <dgm:cxn modelId="{BF7B7296-6B5A-47AE-ABBC-4FDFE91FACCA}" type="presParOf" srcId="{BE9A4EF1-9085-4CD4-BA58-FD6B483A7EFE}" destId="{53D294FE-66BF-4CE1-8828-CEFBC19AF0AE}" srcOrd="2" destOrd="0" presId="urn:microsoft.com/office/officeart/2005/8/layout/orgChart1"/>
    <dgm:cxn modelId="{C36E47D3-B201-4C99-9CA1-E24C73B79A4F}" type="presParOf" srcId="{0D911E87-9131-4E7F-8E4A-479D6B2DE738}" destId="{45A586E5-7FF7-40E6-98A2-EBFF399540C7}" srcOrd="10" destOrd="0" presId="urn:microsoft.com/office/officeart/2005/8/layout/orgChart1"/>
    <dgm:cxn modelId="{6EE275B7-4E15-4268-AB8D-DB9C840AEE07}" type="presParOf" srcId="{0D911E87-9131-4E7F-8E4A-479D6B2DE738}" destId="{7DF4BF63-885B-4088-ADB8-04E10F45E9BB}" srcOrd="11" destOrd="0" presId="urn:microsoft.com/office/officeart/2005/8/layout/orgChart1"/>
    <dgm:cxn modelId="{FB0DF08E-0A83-43B5-82C9-812C119002EB}" type="presParOf" srcId="{7DF4BF63-885B-4088-ADB8-04E10F45E9BB}" destId="{6756AB3D-8166-47F4-9A1A-266B26B6D815}" srcOrd="0" destOrd="0" presId="urn:microsoft.com/office/officeart/2005/8/layout/orgChart1"/>
    <dgm:cxn modelId="{FD0E38BF-F0FE-4CD0-82DC-3282E5E5AFE9}" type="presParOf" srcId="{6756AB3D-8166-47F4-9A1A-266B26B6D815}" destId="{201AF8C0-A36A-4F72-A734-B4DB2BC30C56}" srcOrd="0" destOrd="0" presId="urn:microsoft.com/office/officeart/2005/8/layout/orgChart1"/>
    <dgm:cxn modelId="{54A572A2-7C62-442B-8EF7-27DD7293DD16}" type="presParOf" srcId="{6756AB3D-8166-47F4-9A1A-266B26B6D815}" destId="{9E947442-24DD-4E88-B1D0-6FD3F6EAE60E}" srcOrd="1" destOrd="0" presId="urn:microsoft.com/office/officeart/2005/8/layout/orgChart1"/>
    <dgm:cxn modelId="{3B69E6F6-0E5F-41AE-84EE-241393004389}" type="presParOf" srcId="{7DF4BF63-885B-4088-ADB8-04E10F45E9BB}" destId="{53134E70-7289-442F-B563-69BE9F69BA39}" srcOrd="1" destOrd="0" presId="urn:microsoft.com/office/officeart/2005/8/layout/orgChart1"/>
    <dgm:cxn modelId="{C0320823-4390-4C9A-9173-DB18AA2C701E}" type="presParOf" srcId="{7DF4BF63-885B-4088-ADB8-04E10F45E9BB}" destId="{0DD78637-373D-4BB3-8089-1DE386669059}" srcOrd="2" destOrd="0" presId="urn:microsoft.com/office/officeart/2005/8/layout/orgChart1"/>
    <dgm:cxn modelId="{7AB2F6D6-2C2B-4256-92E8-44B7E8535AE2}" type="presParOf" srcId="{79349717-48EF-4A25-8502-A4A93354511D}" destId="{8FC9FBD9-9DDA-4BA4-A7D0-FEB5A747CF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E03C88-5A62-469D-8392-246F0DA44A2A}" type="doc">
      <dgm:prSet loTypeId="urn:microsoft.com/office/officeart/2005/8/layout/cycle1" loCatId="cycle" qsTypeId="urn:microsoft.com/office/officeart/2005/8/quickstyle/simple1" qsCatId="simple" csTypeId="urn:microsoft.com/office/officeart/2005/8/colors/accent1_2" csCatId="accent1"/>
      <dgm:spPr/>
    </dgm:pt>
    <dgm:pt modelId="{4AB61799-4985-4BF4-8412-2CBF19E644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Фирма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последователь </a:t>
          </a:r>
        </a:p>
      </dgm:t>
    </dgm:pt>
    <dgm:pt modelId="{FDBA95FD-7625-4745-879E-A0531BB090CD}" type="parTrans" cxnId="{920F3E70-0C8D-41BB-BF50-EC666B8F3798}">
      <dgm:prSet/>
      <dgm:spPr/>
    </dgm:pt>
    <dgm:pt modelId="{58390AFF-FB75-4081-BF4C-2F576751E652}" type="sibTrans" cxnId="{920F3E70-0C8D-41BB-BF50-EC666B8F3798}">
      <dgm:prSet/>
      <dgm:spPr/>
    </dgm:pt>
    <dgm:pt modelId="{DC6CD499-A316-4099-B0DE-6CFFF6853E5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Фирма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последователь</a:t>
          </a:r>
        </a:p>
      </dgm:t>
    </dgm:pt>
    <dgm:pt modelId="{F3228994-1FA8-4AA9-BE43-5387819859C4}" type="parTrans" cxnId="{D2D8D4DF-3A67-4871-938D-1B36277DF85E}">
      <dgm:prSet/>
      <dgm:spPr/>
    </dgm:pt>
    <dgm:pt modelId="{CE9F63AC-D872-4C58-A8E3-6E04EDB4B1DC}" type="sibTrans" cxnId="{D2D8D4DF-3A67-4871-938D-1B36277DF85E}">
      <dgm:prSet/>
      <dgm:spPr/>
    </dgm:pt>
    <dgm:pt modelId="{171FDFBE-6E62-4C60-AFB4-D9CF7FBA53D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Фирма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лидер</a:t>
          </a:r>
        </a:p>
      </dgm:t>
    </dgm:pt>
    <dgm:pt modelId="{065FC6E4-4804-4641-A3C0-8BF34BACA680}" type="parTrans" cxnId="{F4E71CDE-92F0-4180-BC0C-E3205EEC0C1A}">
      <dgm:prSet/>
      <dgm:spPr/>
    </dgm:pt>
    <dgm:pt modelId="{A09C6011-554E-40BF-A8B9-21EEED7398B0}" type="sibTrans" cxnId="{F4E71CDE-92F0-4180-BC0C-E3205EEC0C1A}">
      <dgm:prSet/>
      <dgm:spPr/>
    </dgm:pt>
    <dgm:pt modelId="{F03FDEA5-185A-4AFA-A144-79FE4BB6A1B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Фирма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лидер</a:t>
          </a:r>
        </a:p>
      </dgm:t>
    </dgm:pt>
    <dgm:pt modelId="{046ED5A2-22E7-43C1-82F5-A4F44780F77E}" type="parTrans" cxnId="{A7575A37-BD72-4FD1-AE29-FB6BB365DEE1}">
      <dgm:prSet/>
      <dgm:spPr/>
    </dgm:pt>
    <dgm:pt modelId="{12726B22-F411-410B-BCB8-9D0B27330A05}" type="sibTrans" cxnId="{A7575A37-BD72-4FD1-AE29-FB6BB365DEE1}">
      <dgm:prSet/>
      <dgm:spPr/>
    </dgm:pt>
    <dgm:pt modelId="{4514B814-2123-4AA0-8977-468F2348B1C5}" type="pres">
      <dgm:prSet presAssocID="{70E03C88-5A62-469D-8392-246F0DA44A2A}" presName="cycle" presStyleCnt="0">
        <dgm:presLayoutVars>
          <dgm:dir val="rev"/>
          <dgm:resizeHandles val="exact"/>
        </dgm:presLayoutVars>
      </dgm:prSet>
      <dgm:spPr/>
    </dgm:pt>
    <dgm:pt modelId="{DDD2EF71-CE2C-4224-9713-00DE832E90F5}" type="pres">
      <dgm:prSet presAssocID="{4AB61799-4985-4BF4-8412-2CBF19E6443A}" presName="dummy" presStyleCnt="0"/>
      <dgm:spPr/>
    </dgm:pt>
    <dgm:pt modelId="{B1384C48-BE12-4F8D-A14D-07BE007B8ED4}" type="pres">
      <dgm:prSet presAssocID="{4AB61799-4985-4BF4-8412-2CBF19E6443A}" presName="node" presStyleLbl="revTx" presStyleIdx="0" presStyleCnt="4">
        <dgm:presLayoutVars>
          <dgm:bulletEnabled val="1"/>
        </dgm:presLayoutVars>
      </dgm:prSet>
      <dgm:spPr/>
      <dgm:t>
        <a:bodyPr/>
        <a:lstStyle/>
        <a:p>
          <a:endParaRPr lang="en-US"/>
        </a:p>
      </dgm:t>
    </dgm:pt>
    <dgm:pt modelId="{B9D86702-57DC-4E3C-A0EB-CDF9A6345C96}" type="pres">
      <dgm:prSet presAssocID="{58390AFF-FB75-4081-BF4C-2F576751E652}" presName="sibTrans" presStyleLbl="node1" presStyleIdx="0" presStyleCnt="4"/>
      <dgm:spPr/>
    </dgm:pt>
    <dgm:pt modelId="{4DAACA6A-888E-43DC-A116-29F95639C7BF}" type="pres">
      <dgm:prSet presAssocID="{DC6CD499-A316-4099-B0DE-6CFFF6853E5D}" presName="dummy" presStyleCnt="0"/>
      <dgm:spPr/>
    </dgm:pt>
    <dgm:pt modelId="{FBE067A4-57A5-4073-9CF2-DC5E520958B0}" type="pres">
      <dgm:prSet presAssocID="{DC6CD499-A316-4099-B0DE-6CFFF6853E5D}" presName="node" presStyleLbl="revTx" presStyleIdx="1" presStyleCnt="4">
        <dgm:presLayoutVars>
          <dgm:bulletEnabled val="1"/>
        </dgm:presLayoutVars>
      </dgm:prSet>
      <dgm:spPr/>
      <dgm:t>
        <a:bodyPr/>
        <a:lstStyle/>
        <a:p>
          <a:endParaRPr lang="en-US"/>
        </a:p>
      </dgm:t>
    </dgm:pt>
    <dgm:pt modelId="{841BB583-1319-48AB-B0E6-88E28EF23499}" type="pres">
      <dgm:prSet presAssocID="{CE9F63AC-D872-4C58-A8E3-6E04EDB4B1DC}" presName="sibTrans" presStyleLbl="node1" presStyleIdx="1" presStyleCnt="4"/>
      <dgm:spPr/>
    </dgm:pt>
    <dgm:pt modelId="{8A0C94A0-6C68-46FD-AAC2-BBC85F80E51B}" type="pres">
      <dgm:prSet presAssocID="{171FDFBE-6E62-4C60-AFB4-D9CF7FBA53D5}" presName="dummy" presStyleCnt="0"/>
      <dgm:spPr/>
    </dgm:pt>
    <dgm:pt modelId="{E9021429-6AE5-411E-B20A-264B029A9DB9}" type="pres">
      <dgm:prSet presAssocID="{171FDFBE-6E62-4C60-AFB4-D9CF7FBA53D5}" presName="node" presStyleLbl="revTx" presStyleIdx="2" presStyleCnt="4">
        <dgm:presLayoutVars>
          <dgm:bulletEnabled val="1"/>
        </dgm:presLayoutVars>
      </dgm:prSet>
      <dgm:spPr/>
      <dgm:t>
        <a:bodyPr/>
        <a:lstStyle/>
        <a:p>
          <a:endParaRPr lang="en-US"/>
        </a:p>
      </dgm:t>
    </dgm:pt>
    <dgm:pt modelId="{1A622F3C-3E68-464B-96DA-23319D6F5C5C}" type="pres">
      <dgm:prSet presAssocID="{A09C6011-554E-40BF-A8B9-21EEED7398B0}" presName="sibTrans" presStyleLbl="node1" presStyleIdx="2" presStyleCnt="4"/>
      <dgm:spPr/>
    </dgm:pt>
    <dgm:pt modelId="{423A4197-37BE-4941-A44B-FCD755C13AD9}" type="pres">
      <dgm:prSet presAssocID="{F03FDEA5-185A-4AFA-A144-79FE4BB6A1B3}" presName="dummy" presStyleCnt="0"/>
      <dgm:spPr/>
    </dgm:pt>
    <dgm:pt modelId="{0663A566-480C-4BC8-8118-12B9A494C5A0}" type="pres">
      <dgm:prSet presAssocID="{F03FDEA5-185A-4AFA-A144-79FE4BB6A1B3}" presName="node" presStyleLbl="revTx" presStyleIdx="3" presStyleCnt="4">
        <dgm:presLayoutVars>
          <dgm:bulletEnabled val="1"/>
        </dgm:presLayoutVars>
      </dgm:prSet>
      <dgm:spPr/>
      <dgm:t>
        <a:bodyPr/>
        <a:lstStyle/>
        <a:p>
          <a:endParaRPr lang="en-US"/>
        </a:p>
      </dgm:t>
    </dgm:pt>
    <dgm:pt modelId="{6308C407-145B-4B63-A2A0-40950F577713}" type="pres">
      <dgm:prSet presAssocID="{12726B22-F411-410B-BCB8-9D0B27330A05}" presName="sibTrans" presStyleLbl="node1" presStyleIdx="3" presStyleCnt="4"/>
      <dgm:spPr/>
    </dgm:pt>
  </dgm:ptLst>
  <dgm:cxnLst>
    <dgm:cxn modelId="{9E56DDA0-F043-4E50-845C-4CF841AE80EF}" type="presOf" srcId="{171FDFBE-6E62-4C60-AFB4-D9CF7FBA53D5}" destId="{E9021429-6AE5-411E-B20A-264B029A9DB9}" srcOrd="0" destOrd="0" presId="urn:microsoft.com/office/officeart/2005/8/layout/cycle1"/>
    <dgm:cxn modelId="{A7575A37-BD72-4FD1-AE29-FB6BB365DEE1}" srcId="{70E03C88-5A62-469D-8392-246F0DA44A2A}" destId="{F03FDEA5-185A-4AFA-A144-79FE4BB6A1B3}" srcOrd="3" destOrd="0" parTransId="{046ED5A2-22E7-43C1-82F5-A4F44780F77E}" sibTransId="{12726B22-F411-410B-BCB8-9D0B27330A05}"/>
    <dgm:cxn modelId="{4918EF9E-0A41-46D5-A884-7E7D478DDCF1}" type="presOf" srcId="{58390AFF-FB75-4081-BF4C-2F576751E652}" destId="{B9D86702-57DC-4E3C-A0EB-CDF9A6345C96}" srcOrd="0" destOrd="0" presId="urn:microsoft.com/office/officeart/2005/8/layout/cycle1"/>
    <dgm:cxn modelId="{D2D8D4DF-3A67-4871-938D-1B36277DF85E}" srcId="{70E03C88-5A62-469D-8392-246F0DA44A2A}" destId="{DC6CD499-A316-4099-B0DE-6CFFF6853E5D}" srcOrd="1" destOrd="0" parTransId="{F3228994-1FA8-4AA9-BE43-5387819859C4}" sibTransId="{CE9F63AC-D872-4C58-A8E3-6E04EDB4B1DC}"/>
    <dgm:cxn modelId="{85DE416A-B167-4973-992C-75DBBC777252}" type="presOf" srcId="{4AB61799-4985-4BF4-8412-2CBF19E6443A}" destId="{B1384C48-BE12-4F8D-A14D-07BE007B8ED4}" srcOrd="0" destOrd="0" presId="urn:microsoft.com/office/officeart/2005/8/layout/cycle1"/>
    <dgm:cxn modelId="{B974183A-4E94-4BF7-9560-203197D13216}" type="presOf" srcId="{70E03C88-5A62-469D-8392-246F0DA44A2A}" destId="{4514B814-2123-4AA0-8977-468F2348B1C5}" srcOrd="0" destOrd="0" presId="urn:microsoft.com/office/officeart/2005/8/layout/cycle1"/>
    <dgm:cxn modelId="{B5D2AFFF-EBD8-45AE-90FA-BD21758DE3A8}" type="presOf" srcId="{CE9F63AC-D872-4C58-A8E3-6E04EDB4B1DC}" destId="{841BB583-1319-48AB-B0E6-88E28EF23499}" srcOrd="0" destOrd="0" presId="urn:microsoft.com/office/officeart/2005/8/layout/cycle1"/>
    <dgm:cxn modelId="{0261BDA8-85F5-4848-88A9-2FEFA5F7DDA0}" type="presOf" srcId="{12726B22-F411-410B-BCB8-9D0B27330A05}" destId="{6308C407-145B-4B63-A2A0-40950F577713}" srcOrd="0" destOrd="0" presId="urn:microsoft.com/office/officeart/2005/8/layout/cycle1"/>
    <dgm:cxn modelId="{6EC9D08E-4C81-45DB-AC35-2CA14073C23B}" type="presOf" srcId="{DC6CD499-A316-4099-B0DE-6CFFF6853E5D}" destId="{FBE067A4-57A5-4073-9CF2-DC5E520958B0}" srcOrd="0" destOrd="0" presId="urn:microsoft.com/office/officeart/2005/8/layout/cycle1"/>
    <dgm:cxn modelId="{D875C6EA-D64B-4B56-B069-95BC3E1A6F87}" type="presOf" srcId="{A09C6011-554E-40BF-A8B9-21EEED7398B0}" destId="{1A622F3C-3E68-464B-96DA-23319D6F5C5C}" srcOrd="0" destOrd="0" presId="urn:microsoft.com/office/officeart/2005/8/layout/cycle1"/>
    <dgm:cxn modelId="{F4E71CDE-92F0-4180-BC0C-E3205EEC0C1A}" srcId="{70E03C88-5A62-469D-8392-246F0DA44A2A}" destId="{171FDFBE-6E62-4C60-AFB4-D9CF7FBA53D5}" srcOrd="2" destOrd="0" parTransId="{065FC6E4-4804-4641-A3C0-8BF34BACA680}" sibTransId="{A09C6011-554E-40BF-A8B9-21EEED7398B0}"/>
    <dgm:cxn modelId="{920F3E70-0C8D-41BB-BF50-EC666B8F3798}" srcId="{70E03C88-5A62-469D-8392-246F0DA44A2A}" destId="{4AB61799-4985-4BF4-8412-2CBF19E6443A}" srcOrd="0" destOrd="0" parTransId="{FDBA95FD-7625-4745-879E-A0531BB090CD}" sibTransId="{58390AFF-FB75-4081-BF4C-2F576751E652}"/>
    <dgm:cxn modelId="{C36C3879-12D3-4818-9ED8-902290AD9FF1}" type="presOf" srcId="{F03FDEA5-185A-4AFA-A144-79FE4BB6A1B3}" destId="{0663A566-480C-4BC8-8118-12B9A494C5A0}" srcOrd="0" destOrd="0" presId="urn:microsoft.com/office/officeart/2005/8/layout/cycle1"/>
    <dgm:cxn modelId="{3EC97FE3-3A76-48B3-B7A6-5579572DEAC9}" type="presParOf" srcId="{4514B814-2123-4AA0-8977-468F2348B1C5}" destId="{DDD2EF71-CE2C-4224-9713-00DE832E90F5}" srcOrd="0" destOrd="0" presId="urn:microsoft.com/office/officeart/2005/8/layout/cycle1"/>
    <dgm:cxn modelId="{6575034D-AB0C-4787-85CD-6A2024B14488}" type="presParOf" srcId="{4514B814-2123-4AA0-8977-468F2348B1C5}" destId="{B1384C48-BE12-4F8D-A14D-07BE007B8ED4}" srcOrd="1" destOrd="0" presId="urn:microsoft.com/office/officeart/2005/8/layout/cycle1"/>
    <dgm:cxn modelId="{B469FFB2-449F-426B-8AC9-9E0EB49304AB}" type="presParOf" srcId="{4514B814-2123-4AA0-8977-468F2348B1C5}" destId="{B9D86702-57DC-4E3C-A0EB-CDF9A6345C96}" srcOrd="2" destOrd="0" presId="urn:microsoft.com/office/officeart/2005/8/layout/cycle1"/>
    <dgm:cxn modelId="{6C5B34B0-E1F9-47B4-8840-0CF02F0B9A7B}" type="presParOf" srcId="{4514B814-2123-4AA0-8977-468F2348B1C5}" destId="{4DAACA6A-888E-43DC-A116-29F95639C7BF}" srcOrd="3" destOrd="0" presId="urn:microsoft.com/office/officeart/2005/8/layout/cycle1"/>
    <dgm:cxn modelId="{7485DFA3-F067-4599-8D10-051E57285067}" type="presParOf" srcId="{4514B814-2123-4AA0-8977-468F2348B1C5}" destId="{FBE067A4-57A5-4073-9CF2-DC5E520958B0}" srcOrd="4" destOrd="0" presId="urn:microsoft.com/office/officeart/2005/8/layout/cycle1"/>
    <dgm:cxn modelId="{33E33CD8-4B16-4F8C-BB8C-A0589542A7DF}" type="presParOf" srcId="{4514B814-2123-4AA0-8977-468F2348B1C5}" destId="{841BB583-1319-48AB-B0E6-88E28EF23499}" srcOrd="5" destOrd="0" presId="urn:microsoft.com/office/officeart/2005/8/layout/cycle1"/>
    <dgm:cxn modelId="{B485E0AA-8A70-47AD-AC22-330405564257}" type="presParOf" srcId="{4514B814-2123-4AA0-8977-468F2348B1C5}" destId="{8A0C94A0-6C68-46FD-AAC2-BBC85F80E51B}" srcOrd="6" destOrd="0" presId="urn:microsoft.com/office/officeart/2005/8/layout/cycle1"/>
    <dgm:cxn modelId="{02D4818C-C2DA-406C-9B15-89582EF3A56C}" type="presParOf" srcId="{4514B814-2123-4AA0-8977-468F2348B1C5}" destId="{E9021429-6AE5-411E-B20A-264B029A9DB9}" srcOrd="7" destOrd="0" presId="urn:microsoft.com/office/officeart/2005/8/layout/cycle1"/>
    <dgm:cxn modelId="{3A91E912-93C1-488F-A051-A922DC423FD9}" type="presParOf" srcId="{4514B814-2123-4AA0-8977-468F2348B1C5}" destId="{1A622F3C-3E68-464B-96DA-23319D6F5C5C}" srcOrd="8" destOrd="0" presId="urn:microsoft.com/office/officeart/2005/8/layout/cycle1"/>
    <dgm:cxn modelId="{41C1BF30-D960-4ED8-A7C4-1D1E1A0EB73B}" type="presParOf" srcId="{4514B814-2123-4AA0-8977-468F2348B1C5}" destId="{423A4197-37BE-4941-A44B-FCD755C13AD9}" srcOrd="9" destOrd="0" presId="urn:microsoft.com/office/officeart/2005/8/layout/cycle1"/>
    <dgm:cxn modelId="{9BEFD21D-DE3B-4390-B401-C5180E6E080A}" type="presParOf" srcId="{4514B814-2123-4AA0-8977-468F2348B1C5}" destId="{0663A566-480C-4BC8-8118-12B9A494C5A0}" srcOrd="10" destOrd="0" presId="urn:microsoft.com/office/officeart/2005/8/layout/cycle1"/>
    <dgm:cxn modelId="{E6652DB8-93F8-4805-B76B-BF2100A2357A}" type="presParOf" srcId="{4514B814-2123-4AA0-8977-468F2348B1C5}" destId="{6308C407-145B-4B63-A2A0-40950F577713}"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6CEB7B-E172-4684-A495-8BFFCB157AE3}" type="doc">
      <dgm:prSet loTypeId="urn:microsoft.com/office/officeart/2005/8/layout/orgChart1" loCatId="hierarchy" qsTypeId="urn:microsoft.com/office/officeart/2005/8/quickstyle/simple1" qsCatId="simple" csTypeId="urn:microsoft.com/office/officeart/2005/8/colors/accent1_2" csCatId="accent1"/>
      <dgm:spPr/>
    </dgm:pt>
    <dgm:pt modelId="{B2A47B8B-6EE3-4012-91E0-3805EFCD194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МОДЕЛИ ОЛИГОПОЛИИ</a:t>
          </a:r>
        </a:p>
      </dgm:t>
    </dgm:pt>
    <dgm:pt modelId="{853DC302-6AF1-4B72-99E7-E53E9BF7300F}" type="parTrans" cxnId="{EC74DA9E-C162-4EE4-948C-59BE067003F8}">
      <dgm:prSet/>
      <dgm:spPr/>
    </dgm:pt>
    <dgm:pt modelId="{AC7CC9D9-9F1B-46FD-92E8-C4D6EEB1244D}" type="sibTrans" cxnId="{EC74DA9E-C162-4EE4-948C-59BE067003F8}">
      <dgm:prSet/>
      <dgm:spPr/>
    </dgm:pt>
    <dgm:pt modelId="{4B761265-EDCE-41DE-9B5F-C242668CFAA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Некооперированная олигополия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(действуют независимо друг от друга)</a:t>
          </a:r>
        </a:p>
      </dgm:t>
    </dgm:pt>
    <dgm:pt modelId="{BFA4C097-8D2E-49AE-877C-262F4A9CF6DE}" type="parTrans" cxnId="{1D6536F7-CBD6-4796-89EB-4B287700A849}">
      <dgm:prSet/>
      <dgm:spPr/>
    </dgm:pt>
    <dgm:pt modelId="{43C9277F-E6BC-44B8-8244-5945FEF436DA}" type="sibTrans" cxnId="{1D6536F7-CBD6-4796-89EB-4B287700A849}">
      <dgm:prSet/>
      <dgm:spPr/>
    </dgm:pt>
    <dgm:pt modelId="{4693D5B1-A767-40D7-B8D1-00B24286A4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Ценовая</a:t>
          </a:r>
        </a:p>
      </dgm:t>
    </dgm:pt>
    <dgm:pt modelId="{914CA43E-5735-459D-9524-634E4D4D941B}" type="parTrans" cxnId="{840E047B-8D76-4778-825C-7FF5C02B2553}">
      <dgm:prSet/>
      <dgm:spPr/>
    </dgm:pt>
    <dgm:pt modelId="{8572E845-2FD0-4B0B-BC24-2B067AA46712}" type="sibTrans" cxnId="{840E047B-8D76-4778-825C-7FF5C02B2553}">
      <dgm:prSet/>
      <dgm:spPr/>
    </dgm:pt>
    <dgm:pt modelId="{54AA0433-0B8B-47E1-9E57-74028CDDB0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2"/>
              </a:solidFill>
              <a:effectLst/>
              <a:latin typeface="Comic Sans MS" pitchFamily="66" charset="0"/>
            </a:rPr>
            <a:t>Модель Бертрана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2"/>
              </a:solidFill>
              <a:effectLst/>
              <a:latin typeface="Comic Sans MS" pitchFamily="66" charset="0"/>
            </a:rPr>
            <a:t> ( модель ценовых воин)</a:t>
          </a:r>
        </a:p>
      </dgm:t>
    </dgm:pt>
    <dgm:pt modelId="{B9BC1A81-134E-4C29-B59A-308F0A6C10BB}" type="parTrans" cxnId="{0DB94DC4-E7F7-4EC3-83DD-0128EDB7B474}">
      <dgm:prSet/>
      <dgm:spPr/>
    </dgm:pt>
    <dgm:pt modelId="{8E94D7C6-AF6E-4262-9AF3-880D9AAD403D}" type="sibTrans" cxnId="{0DB94DC4-E7F7-4EC3-83DD-0128EDB7B474}">
      <dgm:prSet/>
      <dgm:spPr/>
    </dgm:pt>
    <dgm:pt modelId="{A81E5A84-3833-4145-8775-2B2F15FB9A2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Модель Эджуорта</a:t>
          </a:r>
        </a:p>
      </dgm:t>
    </dgm:pt>
    <dgm:pt modelId="{CCEFBC30-B230-458B-BC11-1D6C20F17E5E}" type="parTrans" cxnId="{4BE31D02-B1C0-40BE-BD9D-B6AB804900DC}">
      <dgm:prSet/>
      <dgm:spPr/>
    </dgm:pt>
    <dgm:pt modelId="{830205EB-D5D0-431C-AA6A-6467145021A5}" type="sibTrans" cxnId="{4BE31D02-B1C0-40BE-BD9D-B6AB804900DC}">
      <dgm:prSet/>
      <dgm:spPr/>
    </dgm:pt>
    <dgm:pt modelId="{9538501D-E257-48AB-B9E9-4158D322381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2"/>
              </a:solidFill>
              <a:effectLst/>
              <a:latin typeface="Comic Sans MS" pitchFamily="66" charset="0"/>
            </a:rPr>
            <a:t>МОДЕЛЬ ЧАСТИЧНОЙ МОНОПОЛИИ</a:t>
          </a:r>
        </a:p>
      </dgm:t>
    </dgm:pt>
    <dgm:pt modelId="{BD9078F0-417D-433A-8C9C-B2329E82E515}" type="parTrans" cxnId="{7045F1E1-52F2-486A-8882-23F6294D6A42}">
      <dgm:prSet/>
      <dgm:spPr/>
    </dgm:pt>
    <dgm:pt modelId="{EE394593-B97C-43E5-A006-ABD83C57E60B}" type="sibTrans" cxnId="{7045F1E1-52F2-486A-8882-23F6294D6A42}">
      <dgm:prSet/>
      <dgm:spPr/>
    </dgm:pt>
    <dgm:pt modelId="{81B4987F-43B5-4D46-94C8-0E57A24875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0" i="0" u="none" strike="noStrike" cap="none" normalizeH="0" baseline="0" smtClean="0">
              <a:ln>
                <a:noFill/>
              </a:ln>
              <a:solidFill>
                <a:schemeClr val="tx2"/>
              </a:solidFill>
              <a:effectLst/>
              <a:latin typeface="Comic Sans MS" pitchFamily="66" charset="0"/>
            </a:rPr>
            <a:t>МОДЕЛЬ ЛОМАНОЙ КРИВОЙ СПРОСА</a:t>
          </a:r>
        </a:p>
      </dgm:t>
    </dgm:pt>
    <dgm:pt modelId="{348E73E5-D918-4A12-A887-7B3679D201E2}" type="parTrans" cxnId="{0BC02FD2-AE26-4242-A7F2-D36ED3C20A4F}">
      <dgm:prSet/>
      <dgm:spPr/>
    </dgm:pt>
    <dgm:pt modelId="{62120CCD-7D68-4522-B00F-B47029CF728E}" type="sibTrans" cxnId="{0BC02FD2-AE26-4242-A7F2-D36ED3C20A4F}">
      <dgm:prSet/>
      <dgm:spPr/>
    </dgm:pt>
    <dgm:pt modelId="{D434C8DE-6A72-4377-A61F-CB84D9DC9F4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Количественная</a:t>
          </a:r>
        </a:p>
      </dgm:t>
    </dgm:pt>
    <dgm:pt modelId="{2FCF7978-A38C-4DC8-9F8D-B72E94ECA2C2}" type="parTrans" cxnId="{77052E50-6AF1-4D0D-8E37-CCCA5F488B50}">
      <dgm:prSet/>
      <dgm:spPr/>
    </dgm:pt>
    <dgm:pt modelId="{FEEC6350-4643-46A4-8F07-FCC6361F7759}" type="sibTrans" cxnId="{77052E50-6AF1-4D0D-8E37-CCCA5F488B50}">
      <dgm:prSet/>
      <dgm:spPr/>
    </dgm:pt>
    <dgm:pt modelId="{83EF8D67-2FDC-4BFD-B582-F1757B4C505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2"/>
              </a:solidFill>
              <a:effectLst/>
              <a:latin typeface="Comic Sans MS" pitchFamily="66" charset="0"/>
            </a:rPr>
            <a:t>Модель Курно</a:t>
          </a:r>
        </a:p>
      </dgm:t>
    </dgm:pt>
    <dgm:pt modelId="{65752CE2-B9EC-46E1-B5C9-A60D29C5190B}" type="parTrans" cxnId="{1CC5BAC0-63A4-4854-B614-32DC1379B0D3}">
      <dgm:prSet/>
      <dgm:spPr/>
    </dgm:pt>
    <dgm:pt modelId="{C738DDCB-2EE8-465B-BF7F-F2E968AD620D}" type="sibTrans" cxnId="{1CC5BAC0-63A4-4854-B614-32DC1379B0D3}">
      <dgm:prSet/>
      <dgm:spPr/>
    </dgm:pt>
    <dgm:pt modelId="{9E842FC0-19FF-458F-9F22-CF764207B31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Модель Чемберлина</a:t>
          </a:r>
        </a:p>
      </dgm:t>
    </dgm:pt>
    <dgm:pt modelId="{FFEE6884-F09F-42B5-9F51-45DA26EC561C}" type="parTrans" cxnId="{D991DA1B-EE92-408E-A148-0E31D67199E5}">
      <dgm:prSet/>
      <dgm:spPr/>
    </dgm:pt>
    <dgm:pt modelId="{9D1AC0AE-8BB5-46C3-843F-8E6FE10B70B2}" type="sibTrans" cxnId="{D991DA1B-EE92-408E-A148-0E31D67199E5}">
      <dgm:prSet/>
      <dgm:spPr/>
    </dgm:pt>
    <dgm:pt modelId="{79EF3B1B-8534-4DCF-85BD-775DBD83748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2"/>
              </a:solidFill>
              <a:effectLst/>
              <a:latin typeface="Comic Sans MS" pitchFamily="66" charset="0"/>
            </a:rPr>
            <a:t>Модель Штакельберга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2"/>
              </a:solidFill>
              <a:effectLst/>
              <a:latin typeface="Comic Sans MS" pitchFamily="66" charset="0"/>
            </a:rPr>
            <a:t> (МОДЕЛЬ АСИММЕТРИЧНОЙ ДУОПОЛИИ)</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en-US" b="1" i="0" u="none" strike="noStrike" cap="none" normalizeH="0" baseline="0" smtClean="0">
            <a:ln>
              <a:noFill/>
            </a:ln>
            <a:solidFill>
              <a:schemeClr val="tx2"/>
            </a:solidFill>
            <a:effectLst/>
            <a:latin typeface="Comic Sans MS" pitchFamily="66" charset="0"/>
          </a:endParaRPr>
        </a:p>
      </dgm:t>
    </dgm:pt>
    <dgm:pt modelId="{2E3F74CE-C1AD-4F8E-8D03-0157264FC05B}" type="parTrans" cxnId="{CACDDA99-3BF3-497F-ACF3-EB989D198AB1}">
      <dgm:prSet/>
      <dgm:spPr/>
    </dgm:pt>
    <dgm:pt modelId="{F5D28B9D-F177-4817-87B2-6C4DE87D194A}" type="sibTrans" cxnId="{CACDDA99-3BF3-497F-ACF3-EB989D198AB1}">
      <dgm:prSet/>
      <dgm:spPr/>
    </dgm:pt>
    <dgm:pt modelId="{773E4E66-F154-4764-A184-C0443D35706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Кооперированная олигополия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(явный или скрытый сговор)</a:t>
          </a:r>
        </a:p>
      </dgm:t>
    </dgm:pt>
    <dgm:pt modelId="{EEC31FB5-CF63-49C9-953E-E3B3548A2CC6}" type="parTrans" cxnId="{C24C05FE-8FBF-44DC-AB50-922A7DBC7748}">
      <dgm:prSet/>
      <dgm:spPr/>
    </dgm:pt>
    <dgm:pt modelId="{FCBCEC57-71D8-456C-B1D5-7BE5C7BD6F2E}" type="sibTrans" cxnId="{C24C05FE-8FBF-44DC-AB50-922A7DBC7748}">
      <dgm:prSet/>
      <dgm:spPr/>
    </dgm:pt>
    <dgm:pt modelId="{31BDABEF-B6DA-4DA0-9844-BA3B7100728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Ценовая </a:t>
          </a:r>
        </a:p>
      </dgm:t>
    </dgm:pt>
    <dgm:pt modelId="{C199FF25-A9C9-4AE8-AB73-5E4D0C9A5B2F}" type="parTrans" cxnId="{B73E5741-B05F-425A-AD15-FC432C6C141B}">
      <dgm:prSet/>
      <dgm:spPr/>
    </dgm:pt>
    <dgm:pt modelId="{C4F39022-A121-45CE-9703-3D39B0147CC0}" type="sibTrans" cxnId="{B73E5741-B05F-425A-AD15-FC432C6C141B}">
      <dgm:prSet/>
      <dgm:spPr/>
    </dgm:pt>
    <dgm:pt modelId="{24029614-C2F7-40FB-B054-F893996665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Количественная</a:t>
          </a:r>
        </a:p>
      </dgm:t>
    </dgm:pt>
    <dgm:pt modelId="{55596F54-B3ED-4455-904C-A3051A27B4D5}" type="parTrans" cxnId="{468965E0-AC4A-4535-B67D-DC1F90F95AB4}">
      <dgm:prSet/>
      <dgm:spPr/>
    </dgm:pt>
    <dgm:pt modelId="{0F1F5327-BF09-4564-A074-09CA7FFCDBBD}" type="sibTrans" cxnId="{468965E0-AC4A-4535-B67D-DC1F90F95AB4}">
      <dgm:prSet/>
      <dgm:spPr/>
    </dgm:pt>
    <dgm:pt modelId="{064A25C6-3603-4712-BD4A-B31881226B29}" type="pres">
      <dgm:prSet presAssocID="{3D6CEB7B-E172-4684-A495-8BFFCB157AE3}" presName="hierChild1" presStyleCnt="0">
        <dgm:presLayoutVars>
          <dgm:orgChart val="1"/>
          <dgm:chPref val="1"/>
          <dgm:dir/>
          <dgm:animOne val="branch"/>
          <dgm:animLvl val="lvl"/>
          <dgm:resizeHandles/>
        </dgm:presLayoutVars>
      </dgm:prSet>
      <dgm:spPr/>
    </dgm:pt>
    <dgm:pt modelId="{8BB653FD-5893-47E6-8DE3-8C130FE07B22}" type="pres">
      <dgm:prSet presAssocID="{B2A47B8B-6EE3-4012-91E0-3805EFCD194B}" presName="hierRoot1" presStyleCnt="0">
        <dgm:presLayoutVars>
          <dgm:hierBranch/>
        </dgm:presLayoutVars>
      </dgm:prSet>
      <dgm:spPr/>
    </dgm:pt>
    <dgm:pt modelId="{D1F4CE88-9F2B-4B8A-A63D-E13AD1EFED9E}" type="pres">
      <dgm:prSet presAssocID="{B2A47B8B-6EE3-4012-91E0-3805EFCD194B}" presName="rootComposite1" presStyleCnt="0"/>
      <dgm:spPr/>
    </dgm:pt>
    <dgm:pt modelId="{A69D44C5-BC70-4A68-A510-253764A6E5EE}" type="pres">
      <dgm:prSet presAssocID="{B2A47B8B-6EE3-4012-91E0-3805EFCD194B}" presName="rootText1" presStyleLbl="node0" presStyleIdx="0" presStyleCnt="1">
        <dgm:presLayoutVars>
          <dgm:chPref val="3"/>
        </dgm:presLayoutVars>
      </dgm:prSet>
      <dgm:spPr/>
      <dgm:t>
        <a:bodyPr/>
        <a:lstStyle/>
        <a:p>
          <a:endParaRPr lang="en-US"/>
        </a:p>
      </dgm:t>
    </dgm:pt>
    <dgm:pt modelId="{6E38D2FA-DCD8-4CCD-80E8-1DE56A627D07}" type="pres">
      <dgm:prSet presAssocID="{B2A47B8B-6EE3-4012-91E0-3805EFCD194B}" presName="rootConnector1" presStyleLbl="node1" presStyleIdx="0" presStyleCnt="0"/>
      <dgm:spPr/>
      <dgm:t>
        <a:bodyPr/>
        <a:lstStyle/>
        <a:p>
          <a:endParaRPr lang="en-US"/>
        </a:p>
      </dgm:t>
    </dgm:pt>
    <dgm:pt modelId="{D941C935-C3E1-4E54-AC82-492A5D418333}" type="pres">
      <dgm:prSet presAssocID="{B2A47B8B-6EE3-4012-91E0-3805EFCD194B}" presName="hierChild2" presStyleCnt="0"/>
      <dgm:spPr/>
    </dgm:pt>
    <dgm:pt modelId="{C8D880E1-A7F3-4752-9DBD-24A0FF0AF073}" type="pres">
      <dgm:prSet presAssocID="{BFA4C097-8D2E-49AE-877C-262F4A9CF6DE}" presName="Name35" presStyleLbl="parChTrans1D2" presStyleIdx="0" presStyleCnt="2"/>
      <dgm:spPr/>
    </dgm:pt>
    <dgm:pt modelId="{20010895-0390-430A-A4F9-EA3CCF07337E}" type="pres">
      <dgm:prSet presAssocID="{4B761265-EDCE-41DE-9B5F-C242668CFAA4}" presName="hierRoot2" presStyleCnt="0">
        <dgm:presLayoutVars>
          <dgm:hierBranch/>
        </dgm:presLayoutVars>
      </dgm:prSet>
      <dgm:spPr/>
    </dgm:pt>
    <dgm:pt modelId="{07469916-DED4-4BF8-9E2B-CF804279B236}" type="pres">
      <dgm:prSet presAssocID="{4B761265-EDCE-41DE-9B5F-C242668CFAA4}" presName="rootComposite" presStyleCnt="0"/>
      <dgm:spPr/>
    </dgm:pt>
    <dgm:pt modelId="{BFFD1948-2EFF-4843-9198-3C58C0CDDC79}" type="pres">
      <dgm:prSet presAssocID="{4B761265-EDCE-41DE-9B5F-C242668CFAA4}" presName="rootText" presStyleLbl="node2" presStyleIdx="0" presStyleCnt="2">
        <dgm:presLayoutVars>
          <dgm:chPref val="3"/>
        </dgm:presLayoutVars>
      </dgm:prSet>
      <dgm:spPr/>
      <dgm:t>
        <a:bodyPr/>
        <a:lstStyle/>
        <a:p>
          <a:endParaRPr lang="en-US"/>
        </a:p>
      </dgm:t>
    </dgm:pt>
    <dgm:pt modelId="{EE8D489A-9A8E-46C4-9CFE-8980819DFEA5}" type="pres">
      <dgm:prSet presAssocID="{4B761265-EDCE-41DE-9B5F-C242668CFAA4}" presName="rootConnector" presStyleLbl="node2" presStyleIdx="0" presStyleCnt="2"/>
      <dgm:spPr/>
      <dgm:t>
        <a:bodyPr/>
        <a:lstStyle/>
        <a:p>
          <a:endParaRPr lang="en-US"/>
        </a:p>
      </dgm:t>
    </dgm:pt>
    <dgm:pt modelId="{96FF5169-84BD-40D3-BDB6-6A4510BC64DA}" type="pres">
      <dgm:prSet presAssocID="{4B761265-EDCE-41DE-9B5F-C242668CFAA4}" presName="hierChild4" presStyleCnt="0"/>
      <dgm:spPr/>
    </dgm:pt>
    <dgm:pt modelId="{552D31CB-1A90-4BA1-8936-0CA7236DF580}" type="pres">
      <dgm:prSet presAssocID="{914CA43E-5735-459D-9524-634E4D4D941B}" presName="Name35" presStyleLbl="parChTrans1D3" presStyleIdx="0" presStyleCnt="4"/>
      <dgm:spPr/>
    </dgm:pt>
    <dgm:pt modelId="{C3F2DDA9-8E61-448D-917A-4C576216F965}" type="pres">
      <dgm:prSet presAssocID="{4693D5B1-A767-40D7-B8D1-00B24286A46E}" presName="hierRoot2" presStyleCnt="0">
        <dgm:presLayoutVars>
          <dgm:hierBranch val="r"/>
        </dgm:presLayoutVars>
      </dgm:prSet>
      <dgm:spPr/>
    </dgm:pt>
    <dgm:pt modelId="{E740B00A-B15B-4AB6-9774-3707739F4ED1}" type="pres">
      <dgm:prSet presAssocID="{4693D5B1-A767-40D7-B8D1-00B24286A46E}" presName="rootComposite" presStyleCnt="0"/>
      <dgm:spPr/>
    </dgm:pt>
    <dgm:pt modelId="{4EB06304-27E1-4CC1-8FB7-3C4EB03FD876}" type="pres">
      <dgm:prSet presAssocID="{4693D5B1-A767-40D7-B8D1-00B24286A46E}" presName="rootText" presStyleLbl="node3" presStyleIdx="0" presStyleCnt="4">
        <dgm:presLayoutVars>
          <dgm:chPref val="3"/>
        </dgm:presLayoutVars>
      </dgm:prSet>
      <dgm:spPr/>
      <dgm:t>
        <a:bodyPr/>
        <a:lstStyle/>
        <a:p>
          <a:endParaRPr lang="en-US"/>
        </a:p>
      </dgm:t>
    </dgm:pt>
    <dgm:pt modelId="{27C8D844-EFDD-4E73-B9AE-32464E87E898}" type="pres">
      <dgm:prSet presAssocID="{4693D5B1-A767-40D7-B8D1-00B24286A46E}" presName="rootConnector" presStyleLbl="node3" presStyleIdx="0" presStyleCnt="4"/>
      <dgm:spPr/>
      <dgm:t>
        <a:bodyPr/>
        <a:lstStyle/>
        <a:p>
          <a:endParaRPr lang="en-US"/>
        </a:p>
      </dgm:t>
    </dgm:pt>
    <dgm:pt modelId="{061403C1-934A-497B-9A51-5CA86655A56B}" type="pres">
      <dgm:prSet presAssocID="{4693D5B1-A767-40D7-B8D1-00B24286A46E}" presName="hierChild4" presStyleCnt="0"/>
      <dgm:spPr/>
    </dgm:pt>
    <dgm:pt modelId="{DA651945-6E1F-4AD9-B8F9-CE3711889D01}" type="pres">
      <dgm:prSet presAssocID="{B9BC1A81-134E-4C29-B59A-308F0A6C10BB}" presName="Name50" presStyleLbl="parChTrans1D4" presStyleIdx="0" presStyleCnt="7"/>
      <dgm:spPr/>
    </dgm:pt>
    <dgm:pt modelId="{951D7B6A-006C-42EA-A95F-5C3EDDFDF0B8}" type="pres">
      <dgm:prSet presAssocID="{54AA0433-0B8B-47E1-9E57-74028CDDB03A}" presName="hierRoot2" presStyleCnt="0">
        <dgm:presLayoutVars>
          <dgm:hierBranch val="r"/>
        </dgm:presLayoutVars>
      </dgm:prSet>
      <dgm:spPr/>
    </dgm:pt>
    <dgm:pt modelId="{845AC3CE-0A50-4CC7-8E8F-BC4D3C168723}" type="pres">
      <dgm:prSet presAssocID="{54AA0433-0B8B-47E1-9E57-74028CDDB03A}" presName="rootComposite" presStyleCnt="0"/>
      <dgm:spPr/>
    </dgm:pt>
    <dgm:pt modelId="{BE76D833-BEDE-499B-8C76-D4FD3EA970AF}" type="pres">
      <dgm:prSet presAssocID="{54AA0433-0B8B-47E1-9E57-74028CDDB03A}" presName="rootText" presStyleLbl="node4" presStyleIdx="0" presStyleCnt="7">
        <dgm:presLayoutVars>
          <dgm:chPref val="3"/>
        </dgm:presLayoutVars>
      </dgm:prSet>
      <dgm:spPr/>
      <dgm:t>
        <a:bodyPr/>
        <a:lstStyle/>
        <a:p>
          <a:endParaRPr lang="en-US"/>
        </a:p>
      </dgm:t>
    </dgm:pt>
    <dgm:pt modelId="{5D2B83F9-6D4E-41DB-A0A1-85C478E066E1}" type="pres">
      <dgm:prSet presAssocID="{54AA0433-0B8B-47E1-9E57-74028CDDB03A}" presName="rootConnector" presStyleLbl="node4" presStyleIdx="0" presStyleCnt="7"/>
      <dgm:spPr/>
      <dgm:t>
        <a:bodyPr/>
        <a:lstStyle/>
        <a:p>
          <a:endParaRPr lang="en-US"/>
        </a:p>
      </dgm:t>
    </dgm:pt>
    <dgm:pt modelId="{C9392434-048C-4603-925D-F8E41BA8CBBF}" type="pres">
      <dgm:prSet presAssocID="{54AA0433-0B8B-47E1-9E57-74028CDDB03A}" presName="hierChild4" presStyleCnt="0"/>
      <dgm:spPr/>
    </dgm:pt>
    <dgm:pt modelId="{68DE3A5B-E528-4309-A2D5-8DBA66B506E0}" type="pres">
      <dgm:prSet presAssocID="{54AA0433-0B8B-47E1-9E57-74028CDDB03A}" presName="hierChild5" presStyleCnt="0"/>
      <dgm:spPr/>
    </dgm:pt>
    <dgm:pt modelId="{4882EE88-AA1F-459C-9D72-7A83956CFC29}" type="pres">
      <dgm:prSet presAssocID="{CCEFBC30-B230-458B-BC11-1D6C20F17E5E}" presName="Name50" presStyleLbl="parChTrans1D4" presStyleIdx="1" presStyleCnt="7"/>
      <dgm:spPr/>
    </dgm:pt>
    <dgm:pt modelId="{367F315A-9EED-49C0-AA00-926A36734BA3}" type="pres">
      <dgm:prSet presAssocID="{A81E5A84-3833-4145-8775-2B2F15FB9A23}" presName="hierRoot2" presStyleCnt="0">
        <dgm:presLayoutVars>
          <dgm:hierBranch val="r"/>
        </dgm:presLayoutVars>
      </dgm:prSet>
      <dgm:spPr/>
    </dgm:pt>
    <dgm:pt modelId="{DDE8DB53-31EC-44F3-9410-476E98AA9D8A}" type="pres">
      <dgm:prSet presAssocID="{A81E5A84-3833-4145-8775-2B2F15FB9A23}" presName="rootComposite" presStyleCnt="0"/>
      <dgm:spPr/>
    </dgm:pt>
    <dgm:pt modelId="{4A60966A-633F-4961-BF79-58200D03B32A}" type="pres">
      <dgm:prSet presAssocID="{A81E5A84-3833-4145-8775-2B2F15FB9A23}" presName="rootText" presStyleLbl="node4" presStyleIdx="1" presStyleCnt="7">
        <dgm:presLayoutVars>
          <dgm:chPref val="3"/>
        </dgm:presLayoutVars>
      </dgm:prSet>
      <dgm:spPr/>
      <dgm:t>
        <a:bodyPr/>
        <a:lstStyle/>
        <a:p>
          <a:endParaRPr lang="en-US"/>
        </a:p>
      </dgm:t>
    </dgm:pt>
    <dgm:pt modelId="{D2E8A828-DFB5-43E3-9A24-5F7CA462BEC9}" type="pres">
      <dgm:prSet presAssocID="{A81E5A84-3833-4145-8775-2B2F15FB9A23}" presName="rootConnector" presStyleLbl="node4" presStyleIdx="1" presStyleCnt="7"/>
      <dgm:spPr/>
      <dgm:t>
        <a:bodyPr/>
        <a:lstStyle/>
        <a:p>
          <a:endParaRPr lang="en-US"/>
        </a:p>
      </dgm:t>
    </dgm:pt>
    <dgm:pt modelId="{2D5214FF-C997-495A-86F8-FA6880D03660}" type="pres">
      <dgm:prSet presAssocID="{A81E5A84-3833-4145-8775-2B2F15FB9A23}" presName="hierChild4" presStyleCnt="0"/>
      <dgm:spPr/>
    </dgm:pt>
    <dgm:pt modelId="{EB835282-C56F-4E2F-A94F-FFDEE6B1949D}" type="pres">
      <dgm:prSet presAssocID="{A81E5A84-3833-4145-8775-2B2F15FB9A23}" presName="hierChild5" presStyleCnt="0"/>
      <dgm:spPr/>
    </dgm:pt>
    <dgm:pt modelId="{962198EA-BD85-411D-8BC5-AFAB41257DE1}" type="pres">
      <dgm:prSet presAssocID="{BD9078F0-417D-433A-8C9C-B2329E82E515}" presName="Name50" presStyleLbl="parChTrans1D4" presStyleIdx="2" presStyleCnt="7"/>
      <dgm:spPr/>
    </dgm:pt>
    <dgm:pt modelId="{CDB08B40-F942-4D04-9EDE-CA77C453DAE6}" type="pres">
      <dgm:prSet presAssocID="{9538501D-E257-48AB-B9E9-4158D322381E}" presName="hierRoot2" presStyleCnt="0">
        <dgm:presLayoutVars>
          <dgm:hierBranch val="r"/>
        </dgm:presLayoutVars>
      </dgm:prSet>
      <dgm:spPr/>
    </dgm:pt>
    <dgm:pt modelId="{99F06A9F-F712-4262-8E7A-03B466E19769}" type="pres">
      <dgm:prSet presAssocID="{9538501D-E257-48AB-B9E9-4158D322381E}" presName="rootComposite" presStyleCnt="0"/>
      <dgm:spPr/>
    </dgm:pt>
    <dgm:pt modelId="{BA26D799-A3BC-45A3-85DA-A9DD70B6479D}" type="pres">
      <dgm:prSet presAssocID="{9538501D-E257-48AB-B9E9-4158D322381E}" presName="rootText" presStyleLbl="node4" presStyleIdx="2" presStyleCnt="7">
        <dgm:presLayoutVars>
          <dgm:chPref val="3"/>
        </dgm:presLayoutVars>
      </dgm:prSet>
      <dgm:spPr/>
      <dgm:t>
        <a:bodyPr/>
        <a:lstStyle/>
        <a:p>
          <a:endParaRPr lang="en-US"/>
        </a:p>
      </dgm:t>
    </dgm:pt>
    <dgm:pt modelId="{5F272E95-5492-40AF-9647-07BE89E2D967}" type="pres">
      <dgm:prSet presAssocID="{9538501D-E257-48AB-B9E9-4158D322381E}" presName="rootConnector" presStyleLbl="node4" presStyleIdx="2" presStyleCnt="7"/>
      <dgm:spPr/>
      <dgm:t>
        <a:bodyPr/>
        <a:lstStyle/>
        <a:p>
          <a:endParaRPr lang="en-US"/>
        </a:p>
      </dgm:t>
    </dgm:pt>
    <dgm:pt modelId="{C68D7D7F-3592-4990-A971-BA02334171E1}" type="pres">
      <dgm:prSet presAssocID="{9538501D-E257-48AB-B9E9-4158D322381E}" presName="hierChild4" presStyleCnt="0"/>
      <dgm:spPr/>
    </dgm:pt>
    <dgm:pt modelId="{C0099A3E-58A0-4570-8115-C8DC2345472B}" type="pres">
      <dgm:prSet presAssocID="{9538501D-E257-48AB-B9E9-4158D322381E}" presName="hierChild5" presStyleCnt="0"/>
      <dgm:spPr/>
    </dgm:pt>
    <dgm:pt modelId="{4DE00860-A917-4E40-88DE-AAFB7EB3F9A1}" type="pres">
      <dgm:prSet presAssocID="{348E73E5-D918-4A12-A887-7B3679D201E2}" presName="Name50" presStyleLbl="parChTrans1D4" presStyleIdx="3" presStyleCnt="7"/>
      <dgm:spPr/>
    </dgm:pt>
    <dgm:pt modelId="{547255AA-04FE-4847-B501-EE28E44666CE}" type="pres">
      <dgm:prSet presAssocID="{81B4987F-43B5-4D46-94C8-0E57A24875DF}" presName="hierRoot2" presStyleCnt="0">
        <dgm:presLayoutVars>
          <dgm:hierBranch val="r"/>
        </dgm:presLayoutVars>
      </dgm:prSet>
      <dgm:spPr/>
    </dgm:pt>
    <dgm:pt modelId="{30FD5B15-9B23-4EBF-9511-553A160B5833}" type="pres">
      <dgm:prSet presAssocID="{81B4987F-43B5-4D46-94C8-0E57A24875DF}" presName="rootComposite" presStyleCnt="0"/>
      <dgm:spPr/>
    </dgm:pt>
    <dgm:pt modelId="{27C45708-7074-497C-ACB6-2A6649D2B9C3}" type="pres">
      <dgm:prSet presAssocID="{81B4987F-43B5-4D46-94C8-0E57A24875DF}" presName="rootText" presStyleLbl="node4" presStyleIdx="3" presStyleCnt="7">
        <dgm:presLayoutVars>
          <dgm:chPref val="3"/>
        </dgm:presLayoutVars>
      </dgm:prSet>
      <dgm:spPr/>
      <dgm:t>
        <a:bodyPr/>
        <a:lstStyle/>
        <a:p>
          <a:endParaRPr lang="en-US"/>
        </a:p>
      </dgm:t>
    </dgm:pt>
    <dgm:pt modelId="{B5D98F02-ED79-46B3-AE01-65A98D985566}" type="pres">
      <dgm:prSet presAssocID="{81B4987F-43B5-4D46-94C8-0E57A24875DF}" presName="rootConnector" presStyleLbl="node4" presStyleIdx="3" presStyleCnt="7"/>
      <dgm:spPr/>
      <dgm:t>
        <a:bodyPr/>
        <a:lstStyle/>
        <a:p>
          <a:endParaRPr lang="en-US"/>
        </a:p>
      </dgm:t>
    </dgm:pt>
    <dgm:pt modelId="{5A877C5E-6E6D-40E1-A92C-43B2D6E1B3C6}" type="pres">
      <dgm:prSet presAssocID="{81B4987F-43B5-4D46-94C8-0E57A24875DF}" presName="hierChild4" presStyleCnt="0"/>
      <dgm:spPr/>
    </dgm:pt>
    <dgm:pt modelId="{9CC68743-0142-4C4E-946B-73F137BE6864}" type="pres">
      <dgm:prSet presAssocID="{81B4987F-43B5-4D46-94C8-0E57A24875DF}" presName="hierChild5" presStyleCnt="0"/>
      <dgm:spPr/>
    </dgm:pt>
    <dgm:pt modelId="{BAE2DE33-D056-4482-9FAB-5F49BE31F527}" type="pres">
      <dgm:prSet presAssocID="{4693D5B1-A767-40D7-B8D1-00B24286A46E}" presName="hierChild5" presStyleCnt="0"/>
      <dgm:spPr/>
    </dgm:pt>
    <dgm:pt modelId="{2B005897-B688-4A28-A363-0296B1EA72FD}" type="pres">
      <dgm:prSet presAssocID="{2FCF7978-A38C-4DC8-9F8D-B72E94ECA2C2}" presName="Name35" presStyleLbl="parChTrans1D3" presStyleIdx="1" presStyleCnt="4"/>
      <dgm:spPr/>
    </dgm:pt>
    <dgm:pt modelId="{A8BA6DEC-6AB4-4892-8A87-B13DAC62B04B}" type="pres">
      <dgm:prSet presAssocID="{D434C8DE-6A72-4377-A61F-CB84D9DC9F44}" presName="hierRoot2" presStyleCnt="0">
        <dgm:presLayoutVars>
          <dgm:hierBranch val="r"/>
        </dgm:presLayoutVars>
      </dgm:prSet>
      <dgm:spPr/>
    </dgm:pt>
    <dgm:pt modelId="{99FA566C-4174-4224-9CB1-ECC9BC620E08}" type="pres">
      <dgm:prSet presAssocID="{D434C8DE-6A72-4377-A61F-CB84D9DC9F44}" presName="rootComposite" presStyleCnt="0"/>
      <dgm:spPr/>
    </dgm:pt>
    <dgm:pt modelId="{0458E43C-C0BC-4FD9-ABD2-6CAA97D0CD21}" type="pres">
      <dgm:prSet presAssocID="{D434C8DE-6A72-4377-A61F-CB84D9DC9F44}" presName="rootText" presStyleLbl="node3" presStyleIdx="1" presStyleCnt="4">
        <dgm:presLayoutVars>
          <dgm:chPref val="3"/>
        </dgm:presLayoutVars>
      </dgm:prSet>
      <dgm:spPr/>
      <dgm:t>
        <a:bodyPr/>
        <a:lstStyle/>
        <a:p>
          <a:endParaRPr lang="en-US"/>
        </a:p>
      </dgm:t>
    </dgm:pt>
    <dgm:pt modelId="{50C5BA61-4205-496C-A8D7-A57265ACAFF2}" type="pres">
      <dgm:prSet presAssocID="{D434C8DE-6A72-4377-A61F-CB84D9DC9F44}" presName="rootConnector" presStyleLbl="node3" presStyleIdx="1" presStyleCnt="4"/>
      <dgm:spPr/>
      <dgm:t>
        <a:bodyPr/>
        <a:lstStyle/>
        <a:p>
          <a:endParaRPr lang="en-US"/>
        </a:p>
      </dgm:t>
    </dgm:pt>
    <dgm:pt modelId="{8BB356CC-F367-441F-ABA8-A4A7F5D3F952}" type="pres">
      <dgm:prSet presAssocID="{D434C8DE-6A72-4377-A61F-CB84D9DC9F44}" presName="hierChild4" presStyleCnt="0"/>
      <dgm:spPr/>
    </dgm:pt>
    <dgm:pt modelId="{10CE6361-6EAF-4F2E-8BCA-6058EDFDFF99}" type="pres">
      <dgm:prSet presAssocID="{65752CE2-B9EC-46E1-B5C9-A60D29C5190B}" presName="Name50" presStyleLbl="parChTrans1D4" presStyleIdx="4" presStyleCnt="7"/>
      <dgm:spPr/>
    </dgm:pt>
    <dgm:pt modelId="{118160EB-4348-4E26-A3B0-9D9BAD601CCE}" type="pres">
      <dgm:prSet presAssocID="{83EF8D67-2FDC-4BFD-B582-F1757B4C5059}" presName="hierRoot2" presStyleCnt="0">
        <dgm:presLayoutVars>
          <dgm:hierBranch val="r"/>
        </dgm:presLayoutVars>
      </dgm:prSet>
      <dgm:spPr/>
    </dgm:pt>
    <dgm:pt modelId="{7666C0FC-9679-42C0-B03B-050D2A87E083}" type="pres">
      <dgm:prSet presAssocID="{83EF8D67-2FDC-4BFD-B582-F1757B4C5059}" presName="rootComposite" presStyleCnt="0"/>
      <dgm:spPr/>
    </dgm:pt>
    <dgm:pt modelId="{9A517A75-6C69-41E7-886D-430E9E8D502E}" type="pres">
      <dgm:prSet presAssocID="{83EF8D67-2FDC-4BFD-B582-F1757B4C5059}" presName="rootText" presStyleLbl="node4" presStyleIdx="4" presStyleCnt="7">
        <dgm:presLayoutVars>
          <dgm:chPref val="3"/>
        </dgm:presLayoutVars>
      </dgm:prSet>
      <dgm:spPr/>
      <dgm:t>
        <a:bodyPr/>
        <a:lstStyle/>
        <a:p>
          <a:endParaRPr lang="en-US"/>
        </a:p>
      </dgm:t>
    </dgm:pt>
    <dgm:pt modelId="{AEA223D1-0F6C-4482-8FF0-61E9BD771AA5}" type="pres">
      <dgm:prSet presAssocID="{83EF8D67-2FDC-4BFD-B582-F1757B4C5059}" presName="rootConnector" presStyleLbl="node4" presStyleIdx="4" presStyleCnt="7"/>
      <dgm:spPr/>
      <dgm:t>
        <a:bodyPr/>
        <a:lstStyle/>
        <a:p>
          <a:endParaRPr lang="en-US"/>
        </a:p>
      </dgm:t>
    </dgm:pt>
    <dgm:pt modelId="{49987C36-4A88-4CFD-9153-B18DD097937B}" type="pres">
      <dgm:prSet presAssocID="{83EF8D67-2FDC-4BFD-B582-F1757B4C5059}" presName="hierChild4" presStyleCnt="0"/>
      <dgm:spPr/>
    </dgm:pt>
    <dgm:pt modelId="{4A3EB22D-2685-4B2A-A94E-DD11CC4BAF15}" type="pres">
      <dgm:prSet presAssocID="{83EF8D67-2FDC-4BFD-B582-F1757B4C5059}" presName="hierChild5" presStyleCnt="0"/>
      <dgm:spPr/>
    </dgm:pt>
    <dgm:pt modelId="{2EEB9F05-B011-4CA9-A835-7011A8F9D9D9}" type="pres">
      <dgm:prSet presAssocID="{FFEE6884-F09F-42B5-9F51-45DA26EC561C}" presName="Name50" presStyleLbl="parChTrans1D4" presStyleIdx="5" presStyleCnt="7"/>
      <dgm:spPr/>
    </dgm:pt>
    <dgm:pt modelId="{C2E0B46F-BAAA-49D5-B9AA-6ACABF45C049}" type="pres">
      <dgm:prSet presAssocID="{9E842FC0-19FF-458F-9F22-CF764207B315}" presName="hierRoot2" presStyleCnt="0">
        <dgm:presLayoutVars>
          <dgm:hierBranch val="r"/>
        </dgm:presLayoutVars>
      </dgm:prSet>
      <dgm:spPr/>
    </dgm:pt>
    <dgm:pt modelId="{E116AF7F-B6A7-43EF-9D5E-98F810D3E18A}" type="pres">
      <dgm:prSet presAssocID="{9E842FC0-19FF-458F-9F22-CF764207B315}" presName="rootComposite" presStyleCnt="0"/>
      <dgm:spPr/>
    </dgm:pt>
    <dgm:pt modelId="{715603A2-3593-4EB1-B641-E7DE9B3F6D31}" type="pres">
      <dgm:prSet presAssocID="{9E842FC0-19FF-458F-9F22-CF764207B315}" presName="rootText" presStyleLbl="node4" presStyleIdx="5" presStyleCnt="7">
        <dgm:presLayoutVars>
          <dgm:chPref val="3"/>
        </dgm:presLayoutVars>
      </dgm:prSet>
      <dgm:spPr/>
      <dgm:t>
        <a:bodyPr/>
        <a:lstStyle/>
        <a:p>
          <a:endParaRPr lang="en-US"/>
        </a:p>
      </dgm:t>
    </dgm:pt>
    <dgm:pt modelId="{FF7C4C78-B3BF-4841-84B0-05D84135D193}" type="pres">
      <dgm:prSet presAssocID="{9E842FC0-19FF-458F-9F22-CF764207B315}" presName="rootConnector" presStyleLbl="node4" presStyleIdx="5" presStyleCnt="7"/>
      <dgm:spPr/>
      <dgm:t>
        <a:bodyPr/>
        <a:lstStyle/>
        <a:p>
          <a:endParaRPr lang="en-US"/>
        </a:p>
      </dgm:t>
    </dgm:pt>
    <dgm:pt modelId="{369B3E6C-4F81-4B43-9A9C-4F4DF030731B}" type="pres">
      <dgm:prSet presAssocID="{9E842FC0-19FF-458F-9F22-CF764207B315}" presName="hierChild4" presStyleCnt="0"/>
      <dgm:spPr/>
    </dgm:pt>
    <dgm:pt modelId="{231C2B24-0011-4790-8D0A-55734FE1FBB1}" type="pres">
      <dgm:prSet presAssocID="{9E842FC0-19FF-458F-9F22-CF764207B315}" presName="hierChild5" presStyleCnt="0"/>
      <dgm:spPr/>
    </dgm:pt>
    <dgm:pt modelId="{3C813E43-1BC2-49AC-B67A-E13CC8A1B1C7}" type="pres">
      <dgm:prSet presAssocID="{2E3F74CE-C1AD-4F8E-8D03-0157264FC05B}" presName="Name50" presStyleLbl="parChTrans1D4" presStyleIdx="6" presStyleCnt="7"/>
      <dgm:spPr/>
    </dgm:pt>
    <dgm:pt modelId="{54E6C0D3-7343-427A-833C-14FA1118DB59}" type="pres">
      <dgm:prSet presAssocID="{79EF3B1B-8534-4DCF-85BD-775DBD837485}" presName="hierRoot2" presStyleCnt="0">
        <dgm:presLayoutVars>
          <dgm:hierBranch val="r"/>
        </dgm:presLayoutVars>
      </dgm:prSet>
      <dgm:spPr/>
    </dgm:pt>
    <dgm:pt modelId="{E45E79E3-7E9D-4678-AFC0-25525AA89978}" type="pres">
      <dgm:prSet presAssocID="{79EF3B1B-8534-4DCF-85BD-775DBD837485}" presName="rootComposite" presStyleCnt="0"/>
      <dgm:spPr/>
    </dgm:pt>
    <dgm:pt modelId="{D13486DE-7AEC-46EB-8BEB-A3F42F19C04D}" type="pres">
      <dgm:prSet presAssocID="{79EF3B1B-8534-4DCF-85BD-775DBD837485}" presName="rootText" presStyleLbl="node4" presStyleIdx="6" presStyleCnt="7">
        <dgm:presLayoutVars>
          <dgm:chPref val="3"/>
        </dgm:presLayoutVars>
      </dgm:prSet>
      <dgm:spPr/>
      <dgm:t>
        <a:bodyPr/>
        <a:lstStyle/>
        <a:p>
          <a:endParaRPr lang="en-US"/>
        </a:p>
      </dgm:t>
    </dgm:pt>
    <dgm:pt modelId="{CBD6F40A-C0FD-477A-9011-7F5A64B6626E}" type="pres">
      <dgm:prSet presAssocID="{79EF3B1B-8534-4DCF-85BD-775DBD837485}" presName="rootConnector" presStyleLbl="node4" presStyleIdx="6" presStyleCnt="7"/>
      <dgm:spPr/>
      <dgm:t>
        <a:bodyPr/>
        <a:lstStyle/>
        <a:p>
          <a:endParaRPr lang="en-US"/>
        </a:p>
      </dgm:t>
    </dgm:pt>
    <dgm:pt modelId="{60392428-D176-4706-B7B5-0259DF530A52}" type="pres">
      <dgm:prSet presAssocID="{79EF3B1B-8534-4DCF-85BD-775DBD837485}" presName="hierChild4" presStyleCnt="0"/>
      <dgm:spPr/>
    </dgm:pt>
    <dgm:pt modelId="{DC9911DC-B4C9-4B73-9CAF-7555EE3F79D9}" type="pres">
      <dgm:prSet presAssocID="{79EF3B1B-8534-4DCF-85BD-775DBD837485}" presName="hierChild5" presStyleCnt="0"/>
      <dgm:spPr/>
    </dgm:pt>
    <dgm:pt modelId="{4538E05A-0697-41FB-A577-0FBA53E846C4}" type="pres">
      <dgm:prSet presAssocID="{D434C8DE-6A72-4377-A61F-CB84D9DC9F44}" presName="hierChild5" presStyleCnt="0"/>
      <dgm:spPr/>
    </dgm:pt>
    <dgm:pt modelId="{56583E1E-C4BF-491E-883C-597D59B830E1}" type="pres">
      <dgm:prSet presAssocID="{4B761265-EDCE-41DE-9B5F-C242668CFAA4}" presName="hierChild5" presStyleCnt="0"/>
      <dgm:spPr/>
    </dgm:pt>
    <dgm:pt modelId="{3EF9CD30-0832-44B6-A35A-768FC7D3DCE7}" type="pres">
      <dgm:prSet presAssocID="{EEC31FB5-CF63-49C9-953E-E3B3548A2CC6}" presName="Name35" presStyleLbl="parChTrans1D2" presStyleIdx="1" presStyleCnt="2"/>
      <dgm:spPr/>
    </dgm:pt>
    <dgm:pt modelId="{360C3B66-EF25-4342-816C-A918E156E96C}" type="pres">
      <dgm:prSet presAssocID="{773E4E66-F154-4764-A184-C0443D357063}" presName="hierRoot2" presStyleCnt="0">
        <dgm:presLayoutVars>
          <dgm:hierBranch/>
        </dgm:presLayoutVars>
      </dgm:prSet>
      <dgm:spPr/>
    </dgm:pt>
    <dgm:pt modelId="{0C90A189-A141-413B-92E7-DCBD688E7925}" type="pres">
      <dgm:prSet presAssocID="{773E4E66-F154-4764-A184-C0443D357063}" presName="rootComposite" presStyleCnt="0"/>
      <dgm:spPr/>
    </dgm:pt>
    <dgm:pt modelId="{32C7C7FD-41CD-437A-9BDA-BFF1721B7767}" type="pres">
      <dgm:prSet presAssocID="{773E4E66-F154-4764-A184-C0443D357063}" presName="rootText" presStyleLbl="node2" presStyleIdx="1" presStyleCnt="2">
        <dgm:presLayoutVars>
          <dgm:chPref val="3"/>
        </dgm:presLayoutVars>
      </dgm:prSet>
      <dgm:spPr/>
      <dgm:t>
        <a:bodyPr/>
        <a:lstStyle/>
        <a:p>
          <a:endParaRPr lang="en-US"/>
        </a:p>
      </dgm:t>
    </dgm:pt>
    <dgm:pt modelId="{96CFFF10-4BEF-4C8E-88F7-4BC9B1248725}" type="pres">
      <dgm:prSet presAssocID="{773E4E66-F154-4764-A184-C0443D357063}" presName="rootConnector" presStyleLbl="node2" presStyleIdx="1" presStyleCnt="2"/>
      <dgm:spPr/>
      <dgm:t>
        <a:bodyPr/>
        <a:lstStyle/>
        <a:p>
          <a:endParaRPr lang="en-US"/>
        </a:p>
      </dgm:t>
    </dgm:pt>
    <dgm:pt modelId="{50566CA4-4340-4EC9-9065-762450C13A5F}" type="pres">
      <dgm:prSet presAssocID="{773E4E66-F154-4764-A184-C0443D357063}" presName="hierChild4" presStyleCnt="0"/>
      <dgm:spPr/>
    </dgm:pt>
    <dgm:pt modelId="{76F87A4C-25D8-4266-A011-7F4FEEC63D1E}" type="pres">
      <dgm:prSet presAssocID="{C199FF25-A9C9-4AE8-AB73-5E4D0C9A5B2F}" presName="Name35" presStyleLbl="parChTrans1D3" presStyleIdx="2" presStyleCnt="4"/>
      <dgm:spPr/>
    </dgm:pt>
    <dgm:pt modelId="{2D95400E-F64E-4EDA-877E-17DCAC3931AD}" type="pres">
      <dgm:prSet presAssocID="{31BDABEF-B6DA-4DA0-9844-BA3B7100728A}" presName="hierRoot2" presStyleCnt="0">
        <dgm:presLayoutVars>
          <dgm:hierBranch val="r"/>
        </dgm:presLayoutVars>
      </dgm:prSet>
      <dgm:spPr/>
    </dgm:pt>
    <dgm:pt modelId="{E4B0F9C8-87CC-459E-B735-5F3AFA5A1BBC}" type="pres">
      <dgm:prSet presAssocID="{31BDABEF-B6DA-4DA0-9844-BA3B7100728A}" presName="rootComposite" presStyleCnt="0"/>
      <dgm:spPr/>
    </dgm:pt>
    <dgm:pt modelId="{A9E1C172-3E19-4075-9C3A-EB7F40CA472E}" type="pres">
      <dgm:prSet presAssocID="{31BDABEF-B6DA-4DA0-9844-BA3B7100728A}" presName="rootText" presStyleLbl="node3" presStyleIdx="2" presStyleCnt="4">
        <dgm:presLayoutVars>
          <dgm:chPref val="3"/>
        </dgm:presLayoutVars>
      </dgm:prSet>
      <dgm:spPr/>
      <dgm:t>
        <a:bodyPr/>
        <a:lstStyle/>
        <a:p>
          <a:endParaRPr lang="en-US"/>
        </a:p>
      </dgm:t>
    </dgm:pt>
    <dgm:pt modelId="{0858E085-302C-474A-AF98-260F57C49688}" type="pres">
      <dgm:prSet presAssocID="{31BDABEF-B6DA-4DA0-9844-BA3B7100728A}" presName="rootConnector" presStyleLbl="node3" presStyleIdx="2" presStyleCnt="4"/>
      <dgm:spPr/>
      <dgm:t>
        <a:bodyPr/>
        <a:lstStyle/>
        <a:p>
          <a:endParaRPr lang="en-US"/>
        </a:p>
      </dgm:t>
    </dgm:pt>
    <dgm:pt modelId="{2DC043D7-A469-44AE-9DC7-6E3BBEE61410}" type="pres">
      <dgm:prSet presAssocID="{31BDABEF-B6DA-4DA0-9844-BA3B7100728A}" presName="hierChild4" presStyleCnt="0"/>
      <dgm:spPr/>
    </dgm:pt>
    <dgm:pt modelId="{ECCDA3FD-E7DA-48EF-8B6E-4852EC11B86A}" type="pres">
      <dgm:prSet presAssocID="{31BDABEF-B6DA-4DA0-9844-BA3B7100728A}" presName="hierChild5" presStyleCnt="0"/>
      <dgm:spPr/>
    </dgm:pt>
    <dgm:pt modelId="{1D5DA1B4-C8CE-4C86-978C-A19819ACE8C0}" type="pres">
      <dgm:prSet presAssocID="{55596F54-B3ED-4455-904C-A3051A27B4D5}" presName="Name35" presStyleLbl="parChTrans1D3" presStyleIdx="3" presStyleCnt="4"/>
      <dgm:spPr/>
    </dgm:pt>
    <dgm:pt modelId="{2E4213FC-A63A-45D9-9670-7B92E6EAE533}" type="pres">
      <dgm:prSet presAssocID="{24029614-C2F7-40FB-B054-F893996665A1}" presName="hierRoot2" presStyleCnt="0">
        <dgm:presLayoutVars>
          <dgm:hierBranch val="r"/>
        </dgm:presLayoutVars>
      </dgm:prSet>
      <dgm:spPr/>
    </dgm:pt>
    <dgm:pt modelId="{9808F432-59CA-4146-9CBA-C7D35BD6C5ED}" type="pres">
      <dgm:prSet presAssocID="{24029614-C2F7-40FB-B054-F893996665A1}" presName="rootComposite" presStyleCnt="0"/>
      <dgm:spPr/>
    </dgm:pt>
    <dgm:pt modelId="{3356E017-D89B-4E09-B2FA-2ADF0726DE93}" type="pres">
      <dgm:prSet presAssocID="{24029614-C2F7-40FB-B054-F893996665A1}" presName="rootText" presStyleLbl="node3" presStyleIdx="3" presStyleCnt="4">
        <dgm:presLayoutVars>
          <dgm:chPref val="3"/>
        </dgm:presLayoutVars>
      </dgm:prSet>
      <dgm:spPr/>
      <dgm:t>
        <a:bodyPr/>
        <a:lstStyle/>
        <a:p>
          <a:endParaRPr lang="en-US"/>
        </a:p>
      </dgm:t>
    </dgm:pt>
    <dgm:pt modelId="{8844D9C1-1B82-42D5-99FF-0882EAAB4A5D}" type="pres">
      <dgm:prSet presAssocID="{24029614-C2F7-40FB-B054-F893996665A1}" presName="rootConnector" presStyleLbl="node3" presStyleIdx="3" presStyleCnt="4"/>
      <dgm:spPr/>
      <dgm:t>
        <a:bodyPr/>
        <a:lstStyle/>
        <a:p>
          <a:endParaRPr lang="en-US"/>
        </a:p>
      </dgm:t>
    </dgm:pt>
    <dgm:pt modelId="{9668717D-4602-4AEA-B345-1DF41F0D51F2}" type="pres">
      <dgm:prSet presAssocID="{24029614-C2F7-40FB-B054-F893996665A1}" presName="hierChild4" presStyleCnt="0"/>
      <dgm:spPr/>
    </dgm:pt>
    <dgm:pt modelId="{CF2D24FE-A2A8-4C3F-9426-2C1F795F97E2}" type="pres">
      <dgm:prSet presAssocID="{24029614-C2F7-40FB-B054-F893996665A1}" presName="hierChild5" presStyleCnt="0"/>
      <dgm:spPr/>
    </dgm:pt>
    <dgm:pt modelId="{B98066AB-536C-4B80-9458-6CF3F0C07707}" type="pres">
      <dgm:prSet presAssocID="{773E4E66-F154-4764-A184-C0443D357063}" presName="hierChild5" presStyleCnt="0"/>
      <dgm:spPr/>
    </dgm:pt>
    <dgm:pt modelId="{ABF96E3B-F916-4EC0-B700-3CD759B36956}" type="pres">
      <dgm:prSet presAssocID="{B2A47B8B-6EE3-4012-91E0-3805EFCD194B}" presName="hierChild3" presStyleCnt="0"/>
      <dgm:spPr/>
    </dgm:pt>
  </dgm:ptLst>
  <dgm:cxnLst>
    <dgm:cxn modelId="{0581E1DC-8B04-46EC-B705-863AB8E7EE8B}" type="presOf" srcId="{4693D5B1-A767-40D7-B8D1-00B24286A46E}" destId="{4EB06304-27E1-4CC1-8FB7-3C4EB03FD876}" srcOrd="0" destOrd="0" presId="urn:microsoft.com/office/officeart/2005/8/layout/orgChart1"/>
    <dgm:cxn modelId="{E5AAEDBD-6513-47C6-A0EF-2EE3027C49A9}" type="presOf" srcId="{65752CE2-B9EC-46E1-B5C9-A60D29C5190B}" destId="{10CE6361-6EAF-4F2E-8BCA-6058EDFDFF99}" srcOrd="0" destOrd="0" presId="urn:microsoft.com/office/officeart/2005/8/layout/orgChart1"/>
    <dgm:cxn modelId="{862E837E-D8C1-4374-8822-0334ABA5C34C}" type="presOf" srcId="{9538501D-E257-48AB-B9E9-4158D322381E}" destId="{5F272E95-5492-40AF-9647-07BE89E2D967}" srcOrd="1" destOrd="0" presId="urn:microsoft.com/office/officeart/2005/8/layout/orgChart1"/>
    <dgm:cxn modelId="{60D21AE3-2E2A-46F5-96B8-DD76A338DD41}" type="presOf" srcId="{55596F54-B3ED-4455-904C-A3051A27B4D5}" destId="{1D5DA1B4-C8CE-4C86-978C-A19819ACE8C0}" srcOrd="0" destOrd="0" presId="urn:microsoft.com/office/officeart/2005/8/layout/orgChart1"/>
    <dgm:cxn modelId="{3276C427-176B-4E3E-ADED-2A21791D551B}" type="presOf" srcId="{83EF8D67-2FDC-4BFD-B582-F1757B4C5059}" destId="{9A517A75-6C69-41E7-886D-430E9E8D502E}" srcOrd="0" destOrd="0" presId="urn:microsoft.com/office/officeart/2005/8/layout/orgChart1"/>
    <dgm:cxn modelId="{2B5021D1-8B73-4DCE-A29C-13A787209C9D}" type="presOf" srcId="{4693D5B1-A767-40D7-B8D1-00B24286A46E}" destId="{27C8D844-EFDD-4E73-B9AE-32464E87E898}" srcOrd="1" destOrd="0" presId="urn:microsoft.com/office/officeart/2005/8/layout/orgChart1"/>
    <dgm:cxn modelId="{F52D79F4-0440-47F9-8FFB-D181463CAAF9}" type="presOf" srcId="{9538501D-E257-48AB-B9E9-4158D322381E}" destId="{BA26D799-A3BC-45A3-85DA-A9DD70B6479D}" srcOrd="0" destOrd="0" presId="urn:microsoft.com/office/officeart/2005/8/layout/orgChart1"/>
    <dgm:cxn modelId="{DE6D7831-5F7D-4CB8-80E0-422144820D58}" type="presOf" srcId="{24029614-C2F7-40FB-B054-F893996665A1}" destId="{3356E017-D89B-4E09-B2FA-2ADF0726DE93}" srcOrd="0" destOrd="0" presId="urn:microsoft.com/office/officeart/2005/8/layout/orgChart1"/>
    <dgm:cxn modelId="{32B04A11-CB7E-4303-BADF-25DBE64D47EF}" type="presOf" srcId="{773E4E66-F154-4764-A184-C0443D357063}" destId="{96CFFF10-4BEF-4C8E-88F7-4BC9B1248725}" srcOrd="1" destOrd="0" presId="urn:microsoft.com/office/officeart/2005/8/layout/orgChart1"/>
    <dgm:cxn modelId="{DD3F3953-8851-4162-9218-00C8543A51E4}" type="presOf" srcId="{D434C8DE-6A72-4377-A61F-CB84D9DC9F44}" destId="{0458E43C-C0BC-4FD9-ABD2-6CAA97D0CD21}" srcOrd="0" destOrd="0" presId="urn:microsoft.com/office/officeart/2005/8/layout/orgChart1"/>
    <dgm:cxn modelId="{4D0E3A6E-6B24-47A3-BB30-765A75F2FFBA}" type="presOf" srcId="{4B761265-EDCE-41DE-9B5F-C242668CFAA4}" destId="{BFFD1948-2EFF-4843-9198-3C58C0CDDC79}" srcOrd="0" destOrd="0" presId="urn:microsoft.com/office/officeart/2005/8/layout/orgChart1"/>
    <dgm:cxn modelId="{0BC02FD2-AE26-4242-A7F2-D36ED3C20A4F}" srcId="{4693D5B1-A767-40D7-B8D1-00B24286A46E}" destId="{81B4987F-43B5-4D46-94C8-0E57A24875DF}" srcOrd="3" destOrd="0" parTransId="{348E73E5-D918-4A12-A887-7B3679D201E2}" sibTransId="{62120CCD-7D68-4522-B00F-B47029CF728E}"/>
    <dgm:cxn modelId="{71ABD638-0524-4E86-9E98-9750A0A50709}" type="presOf" srcId="{81B4987F-43B5-4D46-94C8-0E57A24875DF}" destId="{27C45708-7074-497C-ACB6-2A6649D2B9C3}" srcOrd="0" destOrd="0" presId="urn:microsoft.com/office/officeart/2005/8/layout/orgChart1"/>
    <dgm:cxn modelId="{25906E15-9CCE-4DB8-82ED-9598BFC7E280}" type="presOf" srcId="{31BDABEF-B6DA-4DA0-9844-BA3B7100728A}" destId="{0858E085-302C-474A-AF98-260F57C49688}" srcOrd="1" destOrd="0" presId="urn:microsoft.com/office/officeart/2005/8/layout/orgChart1"/>
    <dgm:cxn modelId="{6FC4EDF9-A9BE-48C7-9050-445F68104A16}" type="presOf" srcId="{A81E5A84-3833-4145-8775-2B2F15FB9A23}" destId="{D2E8A828-DFB5-43E3-9A24-5F7CA462BEC9}" srcOrd="1" destOrd="0" presId="urn:microsoft.com/office/officeart/2005/8/layout/orgChart1"/>
    <dgm:cxn modelId="{31001C91-0309-4471-A7CF-3A216428BC45}" type="presOf" srcId="{BFA4C097-8D2E-49AE-877C-262F4A9CF6DE}" destId="{C8D880E1-A7F3-4752-9DBD-24A0FF0AF073}" srcOrd="0" destOrd="0" presId="urn:microsoft.com/office/officeart/2005/8/layout/orgChart1"/>
    <dgm:cxn modelId="{4BE31D02-B1C0-40BE-BD9D-B6AB804900DC}" srcId="{4693D5B1-A767-40D7-B8D1-00B24286A46E}" destId="{A81E5A84-3833-4145-8775-2B2F15FB9A23}" srcOrd="1" destOrd="0" parTransId="{CCEFBC30-B230-458B-BC11-1D6C20F17E5E}" sibTransId="{830205EB-D5D0-431C-AA6A-6467145021A5}"/>
    <dgm:cxn modelId="{529C4A09-36CF-493E-BE63-BA1384A325F2}" type="presOf" srcId="{3D6CEB7B-E172-4684-A495-8BFFCB157AE3}" destId="{064A25C6-3603-4712-BD4A-B31881226B29}" srcOrd="0" destOrd="0" presId="urn:microsoft.com/office/officeart/2005/8/layout/orgChart1"/>
    <dgm:cxn modelId="{80427D05-6F1F-4643-8DB4-2246461DE099}" type="presOf" srcId="{83EF8D67-2FDC-4BFD-B582-F1757B4C5059}" destId="{AEA223D1-0F6C-4482-8FF0-61E9BD771AA5}" srcOrd="1" destOrd="0" presId="urn:microsoft.com/office/officeart/2005/8/layout/orgChart1"/>
    <dgm:cxn modelId="{0F7E8CF4-3017-4CC4-85AC-3AD53562DD08}" type="presOf" srcId="{CCEFBC30-B230-458B-BC11-1D6C20F17E5E}" destId="{4882EE88-AA1F-459C-9D72-7A83956CFC29}" srcOrd="0" destOrd="0" presId="urn:microsoft.com/office/officeart/2005/8/layout/orgChart1"/>
    <dgm:cxn modelId="{EC74DA9E-C162-4EE4-948C-59BE067003F8}" srcId="{3D6CEB7B-E172-4684-A495-8BFFCB157AE3}" destId="{B2A47B8B-6EE3-4012-91E0-3805EFCD194B}" srcOrd="0" destOrd="0" parTransId="{853DC302-6AF1-4B72-99E7-E53E9BF7300F}" sibTransId="{AC7CC9D9-9F1B-46FD-92E8-C4D6EEB1244D}"/>
    <dgm:cxn modelId="{B1F7EB70-E4BA-4A33-8578-0773CA56498A}" type="presOf" srcId="{24029614-C2F7-40FB-B054-F893996665A1}" destId="{8844D9C1-1B82-42D5-99FF-0882EAAB4A5D}" srcOrd="1" destOrd="0" presId="urn:microsoft.com/office/officeart/2005/8/layout/orgChart1"/>
    <dgm:cxn modelId="{5E16EA17-094E-479F-8B09-048E4B77EE8D}" type="presOf" srcId="{54AA0433-0B8B-47E1-9E57-74028CDDB03A}" destId="{BE76D833-BEDE-499B-8C76-D4FD3EA970AF}" srcOrd="0" destOrd="0" presId="urn:microsoft.com/office/officeart/2005/8/layout/orgChart1"/>
    <dgm:cxn modelId="{5B8E90C7-B769-46AD-878A-486D8D5A6288}" type="presOf" srcId="{914CA43E-5735-459D-9524-634E4D4D941B}" destId="{552D31CB-1A90-4BA1-8936-0CA7236DF580}" srcOrd="0" destOrd="0" presId="urn:microsoft.com/office/officeart/2005/8/layout/orgChart1"/>
    <dgm:cxn modelId="{D013A053-A2E5-4E4E-BAC5-6308F214AEBB}" type="presOf" srcId="{4B761265-EDCE-41DE-9B5F-C242668CFAA4}" destId="{EE8D489A-9A8E-46C4-9CFE-8980819DFEA5}" srcOrd="1" destOrd="0" presId="urn:microsoft.com/office/officeart/2005/8/layout/orgChart1"/>
    <dgm:cxn modelId="{D991DA1B-EE92-408E-A148-0E31D67199E5}" srcId="{D434C8DE-6A72-4377-A61F-CB84D9DC9F44}" destId="{9E842FC0-19FF-458F-9F22-CF764207B315}" srcOrd="1" destOrd="0" parTransId="{FFEE6884-F09F-42B5-9F51-45DA26EC561C}" sibTransId="{9D1AC0AE-8BB5-46C3-843F-8E6FE10B70B2}"/>
    <dgm:cxn modelId="{5BA0BC77-B7AC-4709-BE16-4DCA7D63512D}" type="presOf" srcId="{773E4E66-F154-4764-A184-C0443D357063}" destId="{32C7C7FD-41CD-437A-9BDA-BFF1721B7767}" srcOrd="0" destOrd="0" presId="urn:microsoft.com/office/officeart/2005/8/layout/orgChart1"/>
    <dgm:cxn modelId="{7E95A012-B070-4C84-A034-9ABE9CEBBBF0}" type="presOf" srcId="{79EF3B1B-8534-4DCF-85BD-775DBD837485}" destId="{D13486DE-7AEC-46EB-8BEB-A3F42F19C04D}" srcOrd="0" destOrd="0" presId="urn:microsoft.com/office/officeart/2005/8/layout/orgChart1"/>
    <dgm:cxn modelId="{C24C05FE-8FBF-44DC-AB50-922A7DBC7748}" srcId="{B2A47B8B-6EE3-4012-91E0-3805EFCD194B}" destId="{773E4E66-F154-4764-A184-C0443D357063}" srcOrd="1" destOrd="0" parTransId="{EEC31FB5-CF63-49C9-953E-E3B3548A2CC6}" sibTransId="{FCBCEC57-71D8-456C-B1D5-7BE5C7BD6F2E}"/>
    <dgm:cxn modelId="{AAFAC3DC-E91D-4A61-91E2-D6F4AF7D2AE7}" type="presOf" srcId="{D434C8DE-6A72-4377-A61F-CB84D9DC9F44}" destId="{50C5BA61-4205-496C-A8D7-A57265ACAFF2}" srcOrd="1" destOrd="0" presId="urn:microsoft.com/office/officeart/2005/8/layout/orgChart1"/>
    <dgm:cxn modelId="{2D3F5812-177D-4DDA-BDA7-488571D25F3D}" type="presOf" srcId="{B9BC1A81-134E-4C29-B59A-308F0A6C10BB}" destId="{DA651945-6E1F-4AD9-B8F9-CE3711889D01}" srcOrd="0" destOrd="0" presId="urn:microsoft.com/office/officeart/2005/8/layout/orgChart1"/>
    <dgm:cxn modelId="{840E047B-8D76-4778-825C-7FF5C02B2553}" srcId="{4B761265-EDCE-41DE-9B5F-C242668CFAA4}" destId="{4693D5B1-A767-40D7-B8D1-00B24286A46E}" srcOrd="0" destOrd="0" parTransId="{914CA43E-5735-459D-9524-634E4D4D941B}" sibTransId="{8572E845-2FD0-4B0B-BC24-2B067AA46712}"/>
    <dgm:cxn modelId="{468965E0-AC4A-4535-B67D-DC1F90F95AB4}" srcId="{773E4E66-F154-4764-A184-C0443D357063}" destId="{24029614-C2F7-40FB-B054-F893996665A1}" srcOrd="1" destOrd="0" parTransId="{55596F54-B3ED-4455-904C-A3051A27B4D5}" sibTransId="{0F1F5327-BF09-4564-A074-09CA7FFCDBBD}"/>
    <dgm:cxn modelId="{C61271BD-F323-4AFA-B913-C14140C1F0C8}" type="presOf" srcId="{B2A47B8B-6EE3-4012-91E0-3805EFCD194B}" destId="{6E38D2FA-DCD8-4CCD-80E8-1DE56A627D07}" srcOrd="1" destOrd="0" presId="urn:microsoft.com/office/officeart/2005/8/layout/orgChart1"/>
    <dgm:cxn modelId="{8A6FE836-8205-4597-BFCD-D103101C4729}" type="presOf" srcId="{EEC31FB5-CF63-49C9-953E-E3B3548A2CC6}" destId="{3EF9CD30-0832-44B6-A35A-768FC7D3DCE7}" srcOrd="0" destOrd="0" presId="urn:microsoft.com/office/officeart/2005/8/layout/orgChart1"/>
    <dgm:cxn modelId="{1CC5BAC0-63A4-4854-B614-32DC1379B0D3}" srcId="{D434C8DE-6A72-4377-A61F-CB84D9DC9F44}" destId="{83EF8D67-2FDC-4BFD-B582-F1757B4C5059}" srcOrd="0" destOrd="0" parTransId="{65752CE2-B9EC-46E1-B5C9-A60D29C5190B}" sibTransId="{C738DDCB-2EE8-465B-BF7F-F2E968AD620D}"/>
    <dgm:cxn modelId="{0DB94DC4-E7F7-4EC3-83DD-0128EDB7B474}" srcId="{4693D5B1-A767-40D7-B8D1-00B24286A46E}" destId="{54AA0433-0B8B-47E1-9E57-74028CDDB03A}" srcOrd="0" destOrd="0" parTransId="{B9BC1A81-134E-4C29-B59A-308F0A6C10BB}" sibTransId="{8E94D7C6-AF6E-4262-9AF3-880D9AAD403D}"/>
    <dgm:cxn modelId="{36B16365-7617-40EB-90F4-E428D2B82377}" type="presOf" srcId="{9E842FC0-19FF-458F-9F22-CF764207B315}" destId="{715603A2-3593-4EB1-B641-E7DE9B3F6D31}" srcOrd="0" destOrd="0" presId="urn:microsoft.com/office/officeart/2005/8/layout/orgChart1"/>
    <dgm:cxn modelId="{7045F1E1-52F2-486A-8882-23F6294D6A42}" srcId="{4693D5B1-A767-40D7-B8D1-00B24286A46E}" destId="{9538501D-E257-48AB-B9E9-4158D322381E}" srcOrd="2" destOrd="0" parTransId="{BD9078F0-417D-433A-8C9C-B2329E82E515}" sibTransId="{EE394593-B97C-43E5-A006-ABD83C57E60B}"/>
    <dgm:cxn modelId="{1A294546-F206-4980-9268-D7AE59D83C31}" type="presOf" srcId="{348E73E5-D918-4A12-A887-7B3679D201E2}" destId="{4DE00860-A917-4E40-88DE-AAFB7EB3F9A1}" srcOrd="0" destOrd="0" presId="urn:microsoft.com/office/officeart/2005/8/layout/orgChart1"/>
    <dgm:cxn modelId="{8A596A52-0E69-4633-8570-885977A32F60}" type="presOf" srcId="{BD9078F0-417D-433A-8C9C-B2329E82E515}" destId="{962198EA-BD85-411D-8BC5-AFAB41257DE1}" srcOrd="0" destOrd="0" presId="urn:microsoft.com/office/officeart/2005/8/layout/orgChart1"/>
    <dgm:cxn modelId="{F908F1E5-6250-4B20-843D-3D4D8D93ECC7}" type="presOf" srcId="{2FCF7978-A38C-4DC8-9F8D-B72E94ECA2C2}" destId="{2B005897-B688-4A28-A363-0296B1EA72FD}" srcOrd="0" destOrd="0" presId="urn:microsoft.com/office/officeart/2005/8/layout/orgChart1"/>
    <dgm:cxn modelId="{77052E50-6AF1-4D0D-8E37-CCCA5F488B50}" srcId="{4B761265-EDCE-41DE-9B5F-C242668CFAA4}" destId="{D434C8DE-6A72-4377-A61F-CB84D9DC9F44}" srcOrd="1" destOrd="0" parTransId="{2FCF7978-A38C-4DC8-9F8D-B72E94ECA2C2}" sibTransId="{FEEC6350-4643-46A4-8F07-FCC6361F7759}"/>
    <dgm:cxn modelId="{F11A44D6-D7B0-46C3-8884-4989D7D91BBE}" type="presOf" srcId="{79EF3B1B-8534-4DCF-85BD-775DBD837485}" destId="{CBD6F40A-C0FD-477A-9011-7F5A64B6626E}" srcOrd="1" destOrd="0" presId="urn:microsoft.com/office/officeart/2005/8/layout/orgChart1"/>
    <dgm:cxn modelId="{1D6536F7-CBD6-4796-89EB-4B287700A849}" srcId="{B2A47B8B-6EE3-4012-91E0-3805EFCD194B}" destId="{4B761265-EDCE-41DE-9B5F-C242668CFAA4}" srcOrd="0" destOrd="0" parTransId="{BFA4C097-8D2E-49AE-877C-262F4A9CF6DE}" sibTransId="{43C9277F-E6BC-44B8-8244-5945FEF436DA}"/>
    <dgm:cxn modelId="{9262C927-F056-469F-A73B-B243827A8615}" type="presOf" srcId="{A81E5A84-3833-4145-8775-2B2F15FB9A23}" destId="{4A60966A-633F-4961-BF79-58200D03B32A}" srcOrd="0" destOrd="0" presId="urn:microsoft.com/office/officeart/2005/8/layout/orgChart1"/>
    <dgm:cxn modelId="{E7DC0567-0993-4BD6-93B7-B1D2680A1D82}" type="presOf" srcId="{B2A47B8B-6EE3-4012-91E0-3805EFCD194B}" destId="{A69D44C5-BC70-4A68-A510-253764A6E5EE}" srcOrd="0" destOrd="0" presId="urn:microsoft.com/office/officeart/2005/8/layout/orgChart1"/>
    <dgm:cxn modelId="{C2957EDA-8373-4BEE-961E-D51211A420B1}" type="presOf" srcId="{9E842FC0-19FF-458F-9F22-CF764207B315}" destId="{FF7C4C78-B3BF-4841-84B0-05D84135D193}" srcOrd="1" destOrd="0" presId="urn:microsoft.com/office/officeart/2005/8/layout/orgChart1"/>
    <dgm:cxn modelId="{B73E5741-B05F-425A-AD15-FC432C6C141B}" srcId="{773E4E66-F154-4764-A184-C0443D357063}" destId="{31BDABEF-B6DA-4DA0-9844-BA3B7100728A}" srcOrd="0" destOrd="0" parTransId="{C199FF25-A9C9-4AE8-AB73-5E4D0C9A5B2F}" sibTransId="{C4F39022-A121-45CE-9703-3D39B0147CC0}"/>
    <dgm:cxn modelId="{CACDDA99-3BF3-497F-ACF3-EB989D198AB1}" srcId="{D434C8DE-6A72-4377-A61F-CB84D9DC9F44}" destId="{79EF3B1B-8534-4DCF-85BD-775DBD837485}" srcOrd="2" destOrd="0" parTransId="{2E3F74CE-C1AD-4F8E-8D03-0157264FC05B}" sibTransId="{F5D28B9D-F177-4817-87B2-6C4DE87D194A}"/>
    <dgm:cxn modelId="{7424428A-F288-4B0B-9C52-FE221CE66C33}" type="presOf" srcId="{C199FF25-A9C9-4AE8-AB73-5E4D0C9A5B2F}" destId="{76F87A4C-25D8-4266-A011-7F4FEEC63D1E}" srcOrd="0" destOrd="0" presId="urn:microsoft.com/office/officeart/2005/8/layout/orgChart1"/>
    <dgm:cxn modelId="{6C689737-B10E-4DD4-9CC2-30F79D4D66E2}" type="presOf" srcId="{81B4987F-43B5-4D46-94C8-0E57A24875DF}" destId="{B5D98F02-ED79-46B3-AE01-65A98D985566}" srcOrd="1" destOrd="0" presId="urn:microsoft.com/office/officeart/2005/8/layout/orgChart1"/>
    <dgm:cxn modelId="{96BCAC7E-422A-478F-9549-3D2CB66483C3}" type="presOf" srcId="{31BDABEF-B6DA-4DA0-9844-BA3B7100728A}" destId="{A9E1C172-3E19-4075-9C3A-EB7F40CA472E}" srcOrd="0" destOrd="0" presId="urn:microsoft.com/office/officeart/2005/8/layout/orgChart1"/>
    <dgm:cxn modelId="{4C39C782-F54C-4568-9AD3-0EA08DCD96CE}" type="presOf" srcId="{FFEE6884-F09F-42B5-9F51-45DA26EC561C}" destId="{2EEB9F05-B011-4CA9-A835-7011A8F9D9D9}" srcOrd="0" destOrd="0" presId="urn:microsoft.com/office/officeart/2005/8/layout/orgChart1"/>
    <dgm:cxn modelId="{CA152A5C-ACDD-4C21-B8DD-42A843DD8C7F}" type="presOf" srcId="{54AA0433-0B8B-47E1-9E57-74028CDDB03A}" destId="{5D2B83F9-6D4E-41DB-A0A1-85C478E066E1}" srcOrd="1" destOrd="0" presId="urn:microsoft.com/office/officeart/2005/8/layout/orgChart1"/>
    <dgm:cxn modelId="{D38E53F4-0F71-4290-BC57-0D9A7243AC65}" type="presOf" srcId="{2E3F74CE-C1AD-4F8E-8D03-0157264FC05B}" destId="{3C813E43-1BC2-49AC-B67A-E13CC8A1B1C7}" srcOrd="0" destOrd="0" presId="urn:microsoft.com/office/officeart/2005/8/layout/orgChart1"/>
    <dgm:cxn modelId="{2F40686D-4A40-4A34-9815-CC7AFD9428D5}" type="presParOf" srcId="{064A25C6-3603-4712-BD4A-B31881226B29}" destId="{8BB653FD-5893-47E6-8DE3-8C130FE07B22}" srcOrd="0" destOrd="0" presId="urn:microsoft.com/office/officeart/2005/8/layout/orgChart1"/>
    <dgm:cxn modelId="{FEE24254-EA13-498C-81DF-8D7B8EEBED18}" type="presParOf" srcId="{8BB653FD-5893-47E6-8DE3-8C130FE07B22}" destId="{D1F4CE88-9F2B-4B8A-A63D-E13AD1EFED9E}" srcOrd="0" destOrd="0" presId="urn:microsoft.com/office/officeart/2005/8/layout/orgChart1"/>
    <dgm:cxn modelId="{A3FB61FB-ABA3-419A-9463-55A886759999}" type="presParOf" srcId="{D1F4CE88-9F2B-4B8A-A63D-E13AD1EFED9E}" destId="{A69D44C5-BC70-4A68-A510-253764A6E5EE}" srcOrd="0" destOrd="0" presId="urn:microsoft.com/office/officeart/2005/8/layout/orgChart1"/>
    <dgm:cxn modelId="{E0BC3D61-AA36-4C93-97B9-6213E7F433F5}" type="presParOf" srcId="{D1F4CE88-9F2B-4B8A-A63D-E13AD1EFED9E}" destId="{6E38D2FA-DCD8-4CCD-80E8-1DE56A627D07}" srcOrd="1" destOrd="0" presId="urn:microsoft.com/office/officeart/2005/8/layout/orgChart1"/>
    <dgm:cxn modelId="{22998EBD-DBFF-40C2-8812-1132E42176A2}" type="presParOf" srcId="{8BB653FD-5893-47E6-8DE3-8C130FE07B22}" destId="{D941C935-C3E1-4E54-AC82-492A5D418333}" srcOrd="1" destOrd="0" presId="urn:microsoft.com/office/officeart/2005/8/layout/orgChart1"/>
    <dgm:cxn modelId="{1979CFA6-09EC-4DE0-8B33-B2FAD6C5A768}" type="presParOf" srcId="{D941C935-C3E1-4E54-AC82-492A5D418333}" destId="{C8D880E1-A7F3-4752-9DBD-24A0FF0AF073}" srcOrd="0" destOrd="0" presId="urn:microsoft.com/office/officeart/2005/8/layout/orgChart1"/>
    <dgm:cxn modelId="{DABE16CA-F433-4FD5-8AA9-DFB0582815C1}" type="presParOf" srcId="{D941C935-C3E1-4E54-AC82-492A5D418333}" destId="{20010895-0390-430A-A4F9-EA3CCF07337E}" srcOrd="1" destOrd="0" presId="urn:microsoft.com/office/officeart/2005/8/layout/orgChart1"/>
    <dgm:cxn modelId="{65285623-02CF-4C1C-AB6D-7688D995CD40}" type="presParOf" srcId="{20010895-0390-430A-A4F9-EA3CCF07337E}" destId="{07469916-DED4-4BF8-9E2B-CF804279B236}" srcOrd="0" destOrd="0" presId="urn:microsoft.com/office/officeart/2005/8/layout/orgChart1"/>
    <dgm:cxn modelId="{77ABE2BE-902F-4D45-AED0-C43A708E3640}" type="presParOf" srcId="{07469916-DED4-4BF8-9E2B-CF804279B236}" destId="{BFFD1948-2EFF-4843-9198-3C58C0CDDC79}" srcOrd="0" destOrd="0" presId="urn:microsoft.com/office/officeart/2005/8/layout/orgChart1"/>
    <dgm:cxn modelId="{3838147E-21F1-40FE-B4B5-45CE0D784E5A}" type="presParOf" srcId="{07469916-DED4-4BF8-9E2B-CF804279B236}" destId="{EE8D489A-9A8E-46C4-9CFE-8980819DFEA5}" srcOrd="1" destOrd="0" presId="urn:microsoft.com/office/officeart/2005/8/layout/orgChart1"/>
    <dgm:cxn modelId="{922A972F-F82C-45AE-815F-CCA492009BFA}" type="presParOf" srcId="{20010895-0390-430A-A4F9-EA3CCF07337E}" destId="{96FF5169-84BD-40D3-BDB6-6A4510BC64DA}" srcOrd="1" destOrd="0" presId="urn:microsoft.com/office/officeart/2005/8/layout/orgChart1"/>
    <dgm:cxn modelId="{0A7A1BA4-EFC4-40AD-905D-9E382A2006D3}" type="presParOf" srcId="{96FF5169-84BD-40D3-BDB6-6A4510BC64DA}" destId="{552D31CB-1A90-4BA1-8936-0CA7236DF580}" srcOrd="0" destOrd="0" presId="urn:microsoft.com/office/officeart/2005/8/layout/orgChart1"/>
    <dgm:cxn modelId="{B05CAF0F-3BF7-4E38-8440-B03E108FD736}" type="presParOf" srcId="{96FF5169-84BD-40D3-BDB6-6A4510BC64DA}" destId="{C3F2DDA9-8E61-448D-917A-4C576216F965}" srcOrd="1" destOrd="0" presId="urn:microsoft.com/office/officeart/2005/8/layout/orgChart1"/>
    <dgm:cxn modelId="{961AA845-B7A6-451B-AFDB-582D34EA428E}" type="presParOf" srcId="{C3F2DDA9-8E61-448D-917A-4C576216F965}" destId="{E740B00A-B15B-4AB6-9774-3707739F4ED1}" srcOrd="0" destOrd="0" presId="urn:microsoft.com/office/officeart/2005/8/layout/orgChart1"/>
    <dgm:cxn modelId="{9C78E0AE-3952-4DD2-9237-FD172E311B26}" type="presParOf" srcId="{E740B00A-B15B-4AB6-9774-3707739F4ED1}" destId="{4EB06304-27E1-4CC1-8FB7-3C4EB03FD876}" srcOrd="0" destOrd="0" presId="urn:microsoft.com/office/officeart/2005/8/layout/orgChart1"/>
    <dgm:cxn modelId="{B0A56176-DF96-4672-A1CD-8D9B06BDCC5E}" type="presParOf" srcId="{E740B00A-B15B-4AB6-9774-3707739F4ED1}" destId="{27C8D844-EFDD-4E73-B9AE-32464E87E898}" srcOrd="1" destOrd="0" presId="urn:microsoft.com/office/officeart/2005/8/layout/orgChart1"/>
    <dgm:cxn modelId="{69DBCA10-E7D5-453F-B8DE-3EC64BCC5729}" type="presParOf" srcId="{C3F2DDA9-8E61-448D-917A-4C576216F965}" destId="{061403C1-934A-497B-9A51-5CA86655A56B}" srcOrd="1" destOrd="0" presId="urn:microsoft.com/office/officeart/2005/8/layout/orgChart1"/>
    <dgm:cxn modelId="{02615178-D3A5-4509-B7D4-ED26FC7E62F5}" type="presParOf" srcId="{061403C1-934A-497B-9A51-5CA86655A56B}" destId="{DA651945-6E1F-4AD9-B8F9-CE3711889D01}" srcOrd="0" destOrd="0" presId="urn:microsoft.com/office/officeart/2005/8/layout/orgChart1"/>
    <dgm:cxn modelId="{91C2C230-90D2-4417-A93B-578BB12FF96C}" type="presParOf" srcId="{061403C1-934A-497B-9A51-5CA86655A56B}" destId="{951D7B6A-006C-42EA-A95F-5C3EDDFDF0B8}" srcOrd="1" destOrd="0" presId="urn:microsoft.com/office/officeart/2005/8/layout/orgChart1"/>
    <dgm:cxn modelId="{E0A3A82C-162F-45F0-903D-4287AE401E8C}" type="presParOf" srcId="{951D7B6A-006C-42EA-A95F-5C3EDDFDF0B8}" destId="{845AC3CE-0A50-4CC7-8E8F-BC4D3C168723}" srcOrd="0" destOrd="0" presId="urn:microsoft.com/office/officeart/2005/8/layout/orgChart1"/>
    <dgm:cxn modelId="{1780AFA7-8F7A-4F8D-AF9F-2CD548F5DE5A}" type="presParOf" srcId="{845AC3CE-0A50-4CC7-8E8F-BC4D3C168723}" destId="{BE76D833-BEDE-499B-8C76-D4FD3EA970AF}" srcOrd="0" destOrd="0" presId="urn:microsoft.com/office/officeart/2005/8/layout/orgChart1"/>
    <dgm:cxn modelId="{92851160-868C-42BF-BCA3-5F56AF271EA5}" type="presParOf" srcId="{845AC3CE-0A50-4CC7-8E8F-BC4D3C168723}" destId="{5D2B83F9-6D4E-41DB-A0A1-85C478E066E1}" srcOrd="1" destOrd="0" presId="urn:microsoft.com/office/officeart/2005/8/layout/orgChart1"/>
    <dgm:cxn modelId="{A36F4D4B-B20D-4E59-B84A-E5D85AB33DAF}" type="presParOf" srcId="{951D7B6A-006C-42EA-A95F-5C3EDDFDF0B8}" destId="{C9392434-048C-4603-925D-F8E41BA8CBBF}" srcOrd="1" destOrd="0" presId="urn:microsoft.com/office/officeart/2005/8/layout/orgChart1"/>
    <dgm:cxn modelId="{CBA85539-9097-4936-80F5-079ECE9D807C}" type="presParOf" srcId="{951D7B6A-006C-42EA-A95F-5C3EDDFDF0B8}" destId="{68DE3A5B-E528-4309-A2D5-8DBA66B506E0}" srcOrd="2" destOrd="0" presId="urn:microsoft.com/office/officeart/2005/8/layout/orgChart1"/>
    <dgm:cxn modelId="{FFB1ABE8-22BC-46A9-97A6-54BCA9EC32AE}" type="presParOf" srcId="{061403C1-934A-497B-9A51-5CA86655A56B}" destId="{4882EE88-AA1F-459C-9D72-7A83956CFC29}" srcOrd="2" destOrd="0" presId="urn:microsoft.com/office/officeart/2005/8/layout/orgChart1"/>
    <dgm:cxn modelId="{11CF2EE9-978D-41BE-8C56-BBB154F43812}" type="presParOf" srcId="{061403C1-934A-497B-9A51-5CA86655A56B}" destId="{367F315A-9EED-49C0-AA00-926A36734BA3}" srcOrd="3" destOrd="0" presId="urn:microsoft.com/office/officeart/2005/8/layout/orgChart1"/>
    <dgm:cxn modelId="{06856C30-91AB-4F52-8D83-C0B02BE5AFF8}" type="presParOf" srcId="{367F315A-9EED-49C0-AA00-926A36734BA3}" destId="{DDE8DB53-31EC-44F3-9410-476E98AA9D8A}" srcOrd="0" destOrd="0" presId="urn:microsoft.com/office/officeart/2005/8/layout/orgChart1"/>
    <dgm:cxn modelId="{F6DA255B-4C1D-4044-98B6-6B8947F5A1DE}" type="presParOf" srcId="{DDE8DB53-31EC-44F3-9410-476E98AA9D8A}" destId="{4A60966A-633F-4961-BF79-58200D03B32A}" srcOrd="0" destOrd="0" presId="urn:microsoft.com/office/officeart/2005/8/layout/orgChart1"/>
    <dgm:cxn modelId="{1CC94F68-FB85-461C-AE15-6FC803495AAC}" type="presParOf" srcId="{DDE8DB53-31EC-44F3-9410-476E98AA9D8A}" destId="{D2E8A828-DFB5-43E3-9A24-5F7CA462BEC9}" srcOrd="1" destOrd="0" presId="urn:microsoft.com/office/officeart/2005/8/layout/orgChart1"/>
    <dgm:cxn modelId="{8A34B706-4D31-4F6B-B3A7-7C15305F1923}" type="presParOf" srcId="{367F315A-9EED-49C0-AA00-926A36734BA3}" destId="{2D5214FF-C997-495A-86F8-FA6880D03660}" srcOrd="1" destOrd="0" presId="urn:microsoft.com/office/officeart/2005/8/layout/orgChart1"/>
    <dgm:cxn modelId="{73DBAC80-52A4-4ACA-8C57-DF6DB817420C}" type="presParOf" srcId="{367F315A-9EED-49C0-AA00-926A36734BA3}" destId="{EB835282-C56F-4E2F-A94F-FFDEE6B1949D}" srcOrd="2" destOrd="0" presId="urn:microsoft.com/office/officeart/2005/8/layout/orgChart1"/>
    <dgm:cxn modelId="{37D461C7-122E-4789-91EA-729DEC524EAD}" type="presParOf" srcId="{061403C1-934A-497B-9A51-5CA86655A56B}" destId="{962198EA-BD85-411D-8BC5-AFAB41257DE1}" srcOrd="4" destOrd="0" presId="urn:microsoft.com/office/officeart/2005/8/layout/orgChart1"/>
    <dgm:cxn modelId="{C62F2E29-65FC-430C-97B5-16C9E4798D95}" type="presParOf" srcId="{061403C1-934A-497B-9A51-5CA86655A56B}" destId="{CDB08B40-F942-4D04-9EDE-CA77C453DAE6}" srcOrd="5" destOrd="0" presId="urn:microsoft.com/office/officeart/2005/8/layout/orgChart1"/>
    <dgm:cxn modelId="{46760D87-4CEE-4B87-B94A-92AEE737DE62}" type="presParOf" srcId="{CDB08B40-F942-4D04-9EDE-CA77C453DAE6}" destId="{99F06A9F-F712-4262-8E7A-03B466E19769}" srcOrd="0" destOrd="0" presId="urn:microsoft.com/office/officeart/2005/8/layout/orgChart1"/>
    <dgm:cxn modelId="{92DABB23-1843-4332-91B4-E6F3EE42310A}" type="presParOf" srcId="{99F06A9F-F712-4262-8E7A-03B466E19769}" destId="{BA26D799-A3BC-45A3-85DA-A9DD70B6479D}" srcOrd="0" destOrd="0" presId="urn:microsoft.com/office/officeart/2005/8/layout/orgChart1"/>
    <dgm:cxn modelId="{03BD1A23-3E1E-4955-B577-BBEA04F8D0CD}" type="presParOf" srcId="{99F06A9F-F712-4262-8E7A-03B466E19769}" destId="{5F272E95-5492-40AF-9647-07BE89E2D967}" srcOrd="1" destOrd="0" presId="urn:microsoft.com/office/officeart/2005/8/layout/orgChart1"/>
    <dgm:cxn modelId="{E5239698-981F-4E64-A59B-5756E2953062}" type="presParOf" srcId="{CDB08B40-F942-4D04-9EDE-CA77C453DAE6}" destId="{C68D7D7F-3592-4990-A971-BA02334171E1}" srcOrd="1" destOrd="0" presId="urn:microsoft.com/office/officeart/2005/8/layout/orgChart1"/>
    <dgm:cxn modelId="{3E20044C-24DF-4BB1-8B2F-4E8C93C0BE12}" type="presParOf" srcId="{CDB08B40-F942-4D04-9EDE-CA77C453DAE6}" destId="{C0099A3E-58A0-4570-8115-C8DC2345472B}" srcOrd="2" destOrd="0" presId="urn:microsoft.com/office/officeart/2005/8/layout/orgChart1"/>
    <dgm:cxn modelId="{BB3344CB-4AF8-4598-AC51-052378402608}" type="presParOf" srcId="{061403C1-934A-497B-9A51-5CA86655A56B}" destId="{4DE00860-A917-4E40-88DE-AAFB7EB3F9A1}" srcOrd="6" destOrd="0" presId="urn:microsoft.com/office/officeart/2005/8/layout/orgChart1"/>
    <dgm:cxn modelId="{A7D5B18F-3584-484B-A06D-35F080FA06F4}" type="presParOf" srcId="{061403C1-934A-497B-9A51-5CA86655A56B}" destId="{547255AA-04FE-4847-B501-EE28E44666CE}" srcOrd="7" destOrd="0" presId="urn:microsoft.com/office/officeart/2005/8/layout/orgChart1"/>
    <dgm:cxn modelId="{8FFF29E8-EE72-4957-876D-68B36C7C51A2}" type="presParOf" srcId="{547255AA-04FE-4847-B501-EE28E44666CE}" destId="{30FD5B15-9B23-4EBF-9511-553A160B5833}" srcOrd="0" destOrd="0" presId="urn:microsoft.com/office/officeart/2005/8/layout/orgChart1"/>
    <dgm:cxn modelId="{B011568D-8837-4F2F-B4C3-DA0B71EE4D28}" type="presParOf" srcId="{30FD5B15-9B23-4EBF-9511-553A160B5833}" destId="{27C45708-7074-497C-ACB6-2A6649D2B9C3}" srcOrd="0" destOrd="0" presId="urn:microsoft.com/office/officeart/2005/8/layout/orgChart1"/>
    <dgm:cxn modelId="{3BE0063D-43BD-46B0-B4C0-0069843346DB}" type="presParOf" srcId="{30FD5B15-9B23-4EBF-9511-553A160B5833}" destId="{B5D98F02-ED79-46B3-AE01-65A98D985566}" srcOrd="1" destOrd="0" presId="urn:microsoft.com/office/officeart/2005/8/layout/orgChart1"/>
    <dgm:cxn modelId="{53893D8F-7BBD-4395-8EB5-8406E275C334}" type="presParOf" srcId="{547255AA-04FE-4847-B501-EE28E44666CE}" destId="{5A877C5E-6E6D-40E1-A92C-43B2D6E1B3C6}" srcOrd="1" destOrd="0" presId="urn:microsoft.com/office/officeart/2005/8/layout/orgChart1"/>
    <dgm:cxn modelId="{92FC15B3-8F26-4CA0-9575-7335A569CCAB}" type="presParOf" srcId="{547255AA-04FE-4847-B501-EE28E44666CE}" destId="{9CC68743-0142-4C4E-946B-73F137BE6864}" srcOrd="2" destOrd="0" presId="urn:microsoft.com/office/officeart/2005/8/layout/orgChart1"/>
    <dgm:cxn modelId="{DCC38209-A85D-4C3C-82B2-63C311414D68}" type="presParOf" srcId="{C3F2DDA9-8E61-448D-917A-4C576216F965}" destId="{BAE2DE33-D056-4482-9FAB-5F49BE31F527}" srcOrd="2" destOrd="0" presId="urn:microsoft.com/office/officeart/2005/8/layout/orgChart1"/>
    <dgm:cxn modelId="{38D69A94-3701-4FC2-8B69-242412806994}" type="presParOf" srcId="{96FF5169-84BD-40D3-BDB6-6A4510BC64DA}" destId="{2B005897-B688-4A28-A363-0296B1EA72FD}" srcOrd="2" destOrd="0" presId="urn:microsoft.com/office/officeart/2005/8/layout/orgChart1"/>
    <dgm:cxn modelId="{64AAF815-46B8-4A9B-A4A2-DF3DADEB3BAE}" type="presParOf" srcId="{96FF5169-84BD-40D3-BDB6-6A4510BC64DA}" destId="{A8BA6DEC-6AB4-4892-8A87-B13DAC62B04B}" srcOrd="3" destOrd="0" presId="urn:microsoft.com/office/officeart/2005/8/layout/orgChart1"/>
    <dgm:cxn modelId="{92CCFD52-717F-43E2-9859-F9D56AED363B}" type="presParOf" srcId="{A8BA6DEC-6AB4-4892-8A87-B13DAC62B04B}" destId="{99FA566C-4174-4224-9CB1-ECC9BC620E08}" srcOrd="0" destOrd="0" presId="urn:microsoft.com/office/officeart/2005/8/layout/orgChart1"/>
    <dgm:cxn modelId="{27B42534-1A22-41F8-90B3-5AF30B2BEAEA}" type="presParOf" srcId="{99FA566C-4174-4224-9CB1-ECC9BC620E08}" destId="{0458E43C-C0BC-4FD9-ABD2-6CAA97D0CD21}" srcOrd="0" destOrd="0" presId="urn:microsoft.com/office/officeart/2005/8/layout/orgChart1"/>
    <dgm:cxn modelId="{8FDF34BD-5997-4DC5-9E2B-CD7902EBC074}" type="presParOf" srcId="{99FA566C-4174-4224-9CB1-ECC9BC620E08}" destId="{50C5BA61-4205-496C-A8D7-A57265ACAFF2}" srcOrd="1" destOrd="0" presId="urn:microsoft.com/office/officeart/2005/8/layout/orgChart1"/>
    <dgm:cxn modelId="{146839D5-4A13-4D8C-9413-08A55DE2C8E4}" type="presParOf" srcId="{A8BA6DEC-6AB4-4892-8A87-B13DAC62B04B}" destId="{8BB356CC-F367-441F-ABA8-A4A7F5D3F952}" srcOrd="1" destOrd="0" presId="urn:microsoft.com/office/officeart/2005/8/layout/orgChart1"/>
    <dgm:cxn modelId="{D679A60A-CC0F-4227-92FF-BAE38AB16FA2}" type="presParOf" srcId="{8BB356CC-F367-441F-ABA8-A4A7F5D3F952}" destId="{10CE6361-6EAF-4F2E-8BCA-6058EDFDFF99}" srcOrd="0" destOrd="0" presId="urn:microsoft.com/office/officeart/2005/8/layout/orgChart1"/>
    <dgm:cxn modelId="{B32C63DA-162C-4137-8CE8-EFADA5C41137}" type="presParOf" srcId="{8BB356CC-F367-441F-ABA8-A4A7F5D3F952}" destId="{118160EB-4348-4E26-A3B0-9D9BAD601CCE}" srcOrd="1" destOrd="0" presId="urn:microsoft.com/office/officeart/2005/8/layout/orgChart1"/>
    <dgm:cxn modelId="{1EA1098B-9988-4730-B1AB-446C1D2866BE}" type="presParOf" srcId="{118160EB-4348-4E26-A3B0-9D9BAD601CCE}" destId="{7666C0FC-9679-42C0-B03B-050D2A87E083}" srcOrd="0" destOrd="0" presId="urn:microsoft.com/office/officeart/2005/8/layout/orgChart1"/>
    <dgm:cxn modelId="{CEEE43CF-F4DB-4C16-9B7B-CF506ADF16E2}" type="presParOf" srcId="{7666C0FC-9679-42C0-B03B-050D2A87E083}" destId="{9A517A75-6C69-41E7-886D-430E9E8D502E}" srcOrd="0" destOrd="0" presId="urn:microsoft.com/office/officeart/2005/8/layout/orgChart1"/>
    <dgm:cxn modelId="{93EA2DF4-5644-47EB-B133-49C480C13E23}" type="presParOf" srcId="{7666C0FC-9679-42C0-B03B-050D2A87E083}" destId="{AEA223D1-0F6C-4482-8FF0-61E9BD771AA5}" srcOrd="1" destOrd="0" presId="urn:microsoft.com/office/officeart/2005/8/layout/orgChart1"/>
    <dgm:cxn modelId="{80932459-34F5-42D2-B04A-44628FEA89DE}" type="presParOf" srcId="{118160EB-4348-4E26-A3B0-9D9BAD601CCE}" destId="{49987C36-4A88-4CFD-9153-B18DD097937B}" srcOrd="1" destOrd="0" presId="urn:microsoft.com/office/officeart/2005/8/layout/orgChart1"/>
    <dgm:cxn modelId="{9AA819AA-4902-41E2-B4C7-70E9C57167DB}" type="presParOf" srcId="{118160EB-4348-4E26-A3B0-9D9BAD601CCE}" destId="{4A3EB22D-2685-4B2A-A94E-DD11CC4BAF15}" srcOrd="2" destOrd="0" presId="urn:microsoft.com/office/officeart/2005/8/layout/orgChart1"/>
    <dgm:cxn modelId="{1CE11819-8D34-4E39-A000-FFA30D905AFA}" type="presParOf" srcId="{8BB356CC-F367-441F-ABA8-A4A7F5D3F952}" destId="{2EEB9F05-B011-4CA9-A835-7011A8F9D9D9}" srcOrd="2" destOrd="0" presId="urn:microsoft.com/office/officeart/2005/8/layout/orgChart1"/>
    <dgm:cxn modelId="{B6C55CA5-6FA7-477B-9478-020421F3E253}" type="presParOf" srcId="{8BB356CC-F367-441F-ABA8-A4A7F5D3F952}" destId="{C2E0B46F-BAAA-49D5-B9AA-6ACABF45C049}" srcOrd="3" destOrd="0" presId="urn:microsoft.com/office/officeart/2005/8/layout/orgChart1"/>
    <dgm:cxn modelId="{6C4E41B3-76E7-4988-925F-5F4015C700D0}" type="presParOf" srcId="{C2E0B46F-BAAA-49D5-B9AA-6ACABF45C049}" destId="{E116AF7F-B6A7-43EF-9D5E-98F810D3E18A}" srcOrd="0" destOrd="0" presId="urn:microsoft.com/office/officeart/2005/8/layout/orgChart1"/>
    <dgm:cxn modelId="{2230A795-D04C-4F5B-A6EA-0D03392E7255}" type="presParOf" srcId="{E116AF7F-B6A7-43EF-9D5E-98F810D3E18A}" destId="{715603A2-3593-4EB1-B641-E7DE9B3F6D31}" srcOrd="0" destOrd="0" presId="urn:microsoft.com/office/officeart/2005/8/layout/orgChart1"/>
    <dgm:cxn modelId="{1D5E3189-E47D-4F02-A343-17078F715997}" type="presParOf" srcId="{E116AF7F-B6A7-43EF-9D5E-98F810D3E18A}" destId="{FF7C4C78-B3BF-4841-84B0-05D84135D193}" srcOrd="1" destOrd="0" presId="urn:microsoft.com/office/officeart/2005/8/layout/orgChart1"/>
    <dgm:cxn modelId="{B14F68E6-11B9-45E9-AE8B-95ECF816FD6B}" type="presParOf" srcId="{C2E0B46F-BAAA-49D5-B9AA-6ACABF45C049}" destId="{369B3E6C-4F81-4B43-9A9C-4F4DF030731B}" srcOrd="1" destOrd="0" presId="urn:microsoft.com/office/officeart/2005/8/layout/orgChart1"/>
    <dgm:cxn modelId="{6A64FE27-D1D0-474B-93EA-CE8C29F018B3}" type="presParOf" srcId="{C2E0B46F-BAAA-49D5-B9AA-6ACABF45C049}" destId="{231C2B24-0011-4790-8D0A-55734FE1FBB1}" srcOrd="2" destOrd="0" presId="urn:microsoft.com/office/officeart/2005/8/layout/orgChart1"/>
    <dgm:cxn modelId="{819F9F89-87CF-4084-B27A-3F4C7904EFF3}" type="presParOf" srcId="{8BB356CC-F367-441F-ABA8-A4A7F5D3F952}" destId="{3C813E43-1BC2-49AC-B67A-E13CC8A1B1C7}" srcOrd="4" destOrd="0" presId="urn:microsoft.com/office/officeart/2005/8/layout/orgChart1"/>
    <dgm:cxn modelId="{CF470152-6177-47F2-9829-7966D7887E90}" type="presParOf" srcId="{8BB356CC-F367-441F-ABA8-A4A7F5D3F952}" destId="{54E6C0D3-7343-427A-833C-14FA1118DB59}" srcOrd="5" destOrd="0" presId="urn:microsoft.com/office/officeart/2005/8/layout/orgChart1"/>
    <dgm:cxn modelId="{4F6083EE-956A-41BD-81C2-084851BB806A}" type="presParOf" srcId="{54E6C0D3-7343-427A-833C-14FA1118DB59}" destId="{E45E79E3-7E9D-4678-AFC0-25525AA89978}" srcOrd="0" destOrd="0" presId="urn:microsoft.com/office/officeart/2005/8/layout/orgChart1"/>
    <dgm:cxn modelId="{000379CB-E598-4D25-8DF8-5037E7136F90}" type="presParOf" srcId="{E45E79E3-7E9D-4678-AFC0-25525AA89978}" destId="{D13486DE-7AEC-46EB-8BEB-A3F42F19C04D}" srcOrd="0" destOrd="0" presId="urn:microsoft.com/office/officeart/2005/8/layout/orgChart1"/>
    <dgm:cxn modelId="{D938A367-4D52-4444-A62C-ACA11665C02E}" type="presParOf" srcId="{E45E79E3-7E9D-4678-AFC0-25525AA89978}" destId="{CBD6F40A-C0FD-477A-9011-7F5A64B6626E}" srcOrd="1" destOrd="0" presId="urn:microsoft.com/office/officeart/2005/8/layout/orgChart1"/>
    <dgm:cxn modelId="{A3271D24-5C40-4AE8-BDBA-4B195F5C6431}" type="presParOf" srcId="{54E6C0D3-7343-427A-833C-14FA1118DB59}" destId="{60392428-D176-4706-B7B5-0259DF530A52}" srcOrd="1" destOrd="0" presId="urn:microsoft.com/office/officeart/2005/8/layout/orgChart1"/>
    <dgm:cxn modelId="{C12D2982-CC3A-4489-A108-50E8825D2589}" type="presParOf" srcId="{54E6C0D3-7343-427A-833C-14FA1118DB59}" destId="{DC9911DC-B4C9-4B73-9CAF-7555EE3F79D9}" srcOrd="2" destOrd="0" presId="urn:microsoft.com/office/officeart/2005/8/layout/orgChart1"/>
    <dgm:cxn modelId="{681B9D88-DA18-4B92-AB90-67146753A035}" type="presParOf" srcId="{A8BA6DEC-6AB4-4892-8A87-B13DAC62B04B}" destId="{4538E05A-0697-41FB-A577-0FBA53E846C4}" srcOrd="2" destOrd="0" presId="urn:microsoft.com/office/officeart/2005/8/layout/orgChart1"/>
    <dgm:cxn modelId="{732AE658-C130-4068-AE0E-1C991FB0E6D2}" type="presParOf" srcId="{20010895-0390-430A-A4F9-EA3CCF07337E}" destId="{56583E1E-C4BF-491E-883C-597D59B830E1}" srcOrd="2" destOrd="0" presId="urn:microsoft.com/office/officeart/2005/8/layout/orgChart1"/>
    <dgm:cxn modelId="{4E91FDF1-AADC-451B-AB92-ACB7F6F854BE}" type="presParOf" srcId="{D941C935-C3E1-4E54-AC82-492A5D418333}" destId="{3EF9CD30-0832-44B6-A35A-768FC7D3DCE7}" srcOrd="2" destOrd="0" presId="urn:microsoft.com/office/officeart/2005/8/layout/orgChart1"/>
    <dgm:cxn modelId="{086E223B-9D50-4E70-8FFF-EFFB3A30CD68}" type="presParOf" srcId="{D941C935-C3E1-4E54-AC82-492A5D418333}" destId="{360C3B66-EF25-4342-816C-A918E156E96C}" srcOrd="3" destOrd="0" presId="urn:microsoft.com/office/officeart/2005/8/layout/orgChart1"/>
    <dgm:cxn modelId="{16D11A15-827B-441E-987E-F7B51309333F}" type="presParOf" srcId="{360C3B66-EF25-4342-816C-A918E156E96C}" destId="{0C90A189-A141-413B-92E7-DCBD688E7925}" srcOrd="0" destOrd="0" presId="urn:microsoft.com/office/officeart/2005/8/layout/orgChart1"/>
    <dgm:cxn modelId="{34DD7208-A854-409B-B98D-243639590580}" type="presParOf" srcId="{0C90A189-A141-413B-92E7-DCBD688E7925}" destId="{32C7C7FD-41CD-437A-9BDA-BFF1721B7767}" srcOrd="0" destOrd="0" presId="urn:microsoft.com/office/officeart/2005/8/layout/orgChart1"/>
    <dgm:cxn modelId="{F033333C-F114-4BED-8F3E-E65116F131AA}" type="presParOf" srcId="{0C90A189-A141-413B-92E7-DCBD688E7925}" destId="{96CFFF10-4BEF-4C8E-88F7-4BC9B1248725}" srcOrd="1" destOrd="0" presId="urn:microsoft.com/office/officeart/2005/8/layout/orgChart1"/>
    <dgm:cxn modelId="{E442B4F3-AF5E-4646-9C2F-272937FC5794}" type="presParOf" srcId="{360C3B66-EF25-4342-816C-A918E156E96C}" destId="{50566CA4-4340-4EC9-9065-762450C13A5F}" srcOrd="1" destOrd="0" presId="urn:microsoft.com/office/officeart/2005/8/layout/orgChart1"/>
    <dgm:cxn modelId="{B469B6FB-2308-4847-A347-D84B089D50E4}" type="presParOf" srcId="{50566CA4-4340-4EC9-9065-762450C13A5F}" destId="{76F87A4C-25D8-4266-A011-7F4FEEC63D1E}" srcOrd="0" destOrd="0" presId="urn:microsoft.com/office/officeart/2005/8/layout/orgChart1"/>
    <dgm:cxn modelId="{2C8B9647-19CD-4969-9E07-CBE18160EB93}" type="presParOf" srcId="{50566CA4-4340-4EC9-9065-762450C13A5F}" destId="{2D95400E-F64E-4EDA-877E-17DCAC3931AD}" srcOrd="1" destOrd="0" presId="urn:microsoft.com/office/officeart/2005/8/layout/orgChart1"/>
    <dgm:cxn modelId="{06496FA1-BF21-490F-8562-FA2439CB3ADA}" type="presParOf" srcId="{2D95400E-F64E-4EDA-877E-17DCAC3931AD}" destId="{E4B0F9C8-87CC-459E-B735-5F3AFA5A1BBC}" srcOrd="0" destOrd="0" presId="urn:microsoft.com/office/officeart/2005/8/layout/orgChart1"/>
    <dgm:cxn modelId="{97955426-6B04-43D2-9A98-2F204F5050B3}" type="presParOf" srcId="{E4B0F9C8-87CC-459E-B735-5F3AFA5A1BBC}" destId="{A9E1C172-3E19-4075-9C3A-EB7F40CA472E}" srcOrd="0" destOrd="0" presId="urn:microsoft.com/office/officeart/2005/8/layout/orgChart1"/>
    <dgm:cxn modelId="{A6541B04-3B25-499E-A783-4C3616EDE464}" type="presParOf" srcId="{E4B0F9C8-87CC-459E-B735-5F3AFA5A1BBC}" destId="{0858E085-302C-474A-AF98-260F57C49688}" srcOrd="1" destOrd="0" presId="urn:microsoft.com/office/officeart/2005/8/layout/orgChart1"/>
    <dgm:cxn modelId="{8DB20468-69DE-49CC-B7CE-B0FC677278C0}" type="presParOf" srcId="{2D95400E-F64E-4EDA-877E-17DCAC3931AD}" destId="{2DC043D7-A469-44AE-9DC7-6E3BBEE61410}" srcOrd="1" destOrd="0" presId="urn:microsoft.com/office/officeart/2005/8/layout/orgChart1"/>
    <dgm:cxn modelId="{62DD7CF1-F97A-43EB-AE08-4BE07A344A96}" type="presParOf" srcId="{2D95400E-F64E-4EDA-877E-17DCAC3931AD}" destId="{ECCDA3FD-E7DA-48EF-8B6E-4852EC11B86A}" srcOrd="2" destOrd="0" presId="urn:microsoft.com/office/officeart/2005/8/layout/orgChart1"/>
    <dgm:cxn modelId="{E2AA0E86-97C1-4689-BDDD-4B5363BAF724}" type="presParOf" srcId="{50566CA4-4340-4EC9-9065-762450C13A5F}" destId="{1D5DA1B4-C8CE-4C86-978C-A19819ACE8C0}" srcOrd="2" destOrd="0" presId="urn:microsoft.com/office/officeart/2005/8/layout/orgChart1"/>
    <dgm:cxn modelId="{2293B4E4-22C1-44D1-BAF2-C374F3664A37}" type="presParOf" srcId="{50566CA4-4340-4EC9-9065-762450C13A5F}" destId="{2E4213FC-A63A-45D9-9670-7B92E6EAE533}" srcOrd="3" destOrd="0" presId="urn:microsoft.com/office/officeart/2005/8/layout/orgChart1"/>
    <dgm:cxn modelId="{FDDD4FC8-806E-40A0-95F1-F3A360EB2027}" type="presParOf" srcId="{2E4213FC-A63A-45D9-9670-7B92E6EAE533}" destId="{9808F432-59CA-4146-9CBA-C7D35BD6C5ED}" srcOrd="0" destOrd="0" presId="urn:microsoft.com/office/officeart/2005/8/layout/orgChart1"/>
    <dgm:cxn modelId="{2F42107A-2A6F-4EA9-91AD-25780C41EEFF}" type="presParOf" srcId="{9808F432-59CA-4146-9CBA-C7D35BD6C5ED}" destId="{3356E017-D89B-4E09-B2FA-2ADF0726DE93}" srcOrd="0" destOrd="0" presId="urn:microsoft.com/office/officeart/2005/8/layout/orgChart1"/>
    <dgm:cxn modelId="{B825B24C-561A-4C44-8EB4-C90985A2DB2C}" type="presParOf" srcId="{9808F432-59CA-4146-9CBA-C7D35BD6C5ED}" destId="{8844D9C1-1B82-42D5-99FF-0882EAAB4A5D}" srcOrd="1" destOrd="0" presId="urn:microsoft.com/office/officeart/2005/8/layout/orgChart1"/>
    <dgm:cxn modelId="{B61815B7-8A35-4EE0-9884-C4371F1E99CF}" type="presParOf" srcId="{2E4213FC-A63A-45D9-9670-7B92E6EAE533}" destId="{9668717D-4602-4AEA-B345-1DF41F0D51F2}" srcOrd="1" destOrd="0" presId="urn:microsoft.com/office/officeart/2005/8/layout/orgChart1"/>
    <dgm:cxn modelId="{5F256FBD-052B-4F06-8BAD-8B9954158F86}" type="presParOf" srcId="{2E4213FC-A63A-45D9-9670-7B92E6EAE533}" destId="{CF2D24FE-A2A8-4C3F-9426-2C1F795F97E2}" srcOrd="2" destOrd="0" presId="urn:microsoft.com/office/officeart/2005/8/layout/orgChart1"/>
    <dgm:cxn modelId="{D5A7EBAF-6B6C-4AE0-9036-E85236886D7F}" type="presParOf" srcId="{360C3B66-EF25-4342-816C-A918E156E96C}" destId="{B98066AB-536C-4B80-9458-6CF3F0C07707}" srcOrd="2" destOrd="0" presId="urn:microsoft.com/office/officeart/2005/8/layout/orgChart1"/>
    <dgm:cxn modelId="{5D12CFBD-BA79-402C-9ED0-6960D6421CAD}" type="presParOf" srcId="{8BB653FD-5893-47E6-8DE3-8C130FE07B22}" destId="{ABF96E3B-F916-4EC0-B700-3CD759B3695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1097C9-3D03-4749-A7B3-B173AEF353A3}" type="doc">
      <dgm:prSet loTypeId="urn:microsoft.com/office/officeart/2005/8/layout/orgChart1" loCatId="hierarchy" qsTypeId="urn:microsoft.com/office/officeart/2005/8/quickstyle/simple1" qsCatId="simple" csTypeId="urn:microsoft.com/office/officeart/2005/8/colors/accent1_2" csCatId="accent1"/>
      <dgm:spPr/>
    </dgm:pt>
    <dgm:pt modelId="{EF689B25-6B37-4E65-A863-F4FC211C7FB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Агрегированные группы факторов производства</a:t>
          </a:r>
          <a:r>
            <a:rPr kumimoji="0" lang="en-US" altLang="en-US" b="1" i="0" u="none" strike="noStrike" cap="none" normalizeH="0" baseline="0" smtClean="0">
              <a:ln>
                <a:noFill/>
              </a:ln>
              <a:solidFill>
                <a:schemeClr val="tx1"/>
              </a:solidFill>
              <a:effectLst/>
              <a:latin typeface="Comic Sans MS" pitchFamily="66" charset="0"/>
            </a:rPr>
            <a:t> </a:t>
          </a:r>
          <a:r>
            <a:rPr kumimoji="0" lang="ru-RU" altLang="en-US" b="1" i="0" u="none" strike="noStrike" cap="none" normalizeH="0" baseline="0" smtClean="0">
              <a:ln>
                <a:noFill/>
              </a:ln>
              <a:solidFill>
                <a:schemeClr val="tx1"/>
              </a:solidFill>
              <a:effectLst/>
              <a:latin typeface="Comic Sans MS" pitchFamily="66" charset="0"/>
            </a:rPr>
            <a:t>и доходы на них</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en-US"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en-US" b="0" i="0" u="none" strike="noStrike" cap="none" normalizeH="0" baseline="0" smtClean="0">
            <a:ln>
              <a:noFill/>
            </a:ln>
            <a:solidFill>
              <a:schemeClr val="tx1"/>
            </a:solidFill>
            <a:effectLst/>
            <a:latin typeface="Comic Sans MS" pitchFamily="66" charset="0"/>
          </a:endParaRPr>
        </a:p>
      </dgm:t>
    </dgm:pt>
    <dgm:pt modelId="{36496796-D647-442D-922F-496EBBE22F61}" type="parTrans" cxnId="{B296013A-D525-43A1-94CB-51B669A21861}">
      <dgm:prSet/>
      <dgm:spPr/>
    </dgm:pt>
    <dgm:pt modelId="{A0B92093-8526-4861-941D-89130D79E233}" type="sibTrans" cxnId="{B296013A-D525-43A1-94CB-51B669A21861}">
      <dgm:prSet/>
      <dgm:spPr/>
    </dgm:pt>
    <dgm:pt modelId="{FFFB7763-98F6-47FA-81A2-B38A87CC66A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Земля</a:t>
          </a:r>
        </a:p>
      </dgm:t>
    </dgm:pt>
    <dgm:pt modelId="{6C16FDCC-D54E-4B3F-AFCA-042EADE60AB6}" type="parTrans" cxnId="{F3B62F4D-2BA6-447A-A7C9-72861CF35E4A}">
      <dgm:prSet/>
      <dgm:spPr/>
    </dgm:pt>
    <dgm:pt modelId="{1760F3E8-DE97-4C25-A6BB-0921EF20EB0B}" type="sibTrans" cxnId="{F3B62F4D-2BA6-447A-A7C9-72861CF35E4A}">
      <dgm:prSet/>
      <dgm:spPr/>
    </dgm:pt>
    <dgm:pt modelId="{269C07A1-73EE-4FCB-98FC-6EB4E5BD046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рента</a:t>
          </a:r>
        </a:p>
      </dgm:t>
    </dgm:pt>
    <dgm:pt modelId="{3C33EE86-65B7-4818-9F42-88DEDF048FE3}" type="parTrans" cxnId="{A6C17D35-03F2-44A3-B2AC-9362CE8C9190}">
      <dgm:prSet/>
      <dgm:spPr/>
    </dgm:pt>
    <dgm:pt modelId="{9D5BF0E5-7D8D-4FB0-86DE-DAF7F6A8A0F2}" type="sibTrans" cxnId="{A6C17D35-03F2-44A3-B2AC-9362CE8C9190}">
      <dgm:prSet/>
      <dgm:spPr/>
    </dgm:pt>
    <dgm:pt modelId="{AE2C0488-84C7-4958-8328-F0EA75ECE72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Труд</a:t>
          </a:r>
        </a:p>
      </dgm:t>
    </dgm:pt>
    <dgm:pt modelId="{7378E3C8-67E0-4CDF-8C07-130E67440F1F}" type="parTrans" cxnId="{6997CBA5-F5A3-4065-9D57-3718BE83709A}">
      <dgm:prSet/>
      <dgm:spPr/>
    </dgm:pt>
    <dgm:pt modelId="{922A562B-8CFF-4DA9-A786-5C8AECFF2968}" type="sibTrans" cxnId="{6997CBA5-F5A3-4065-9D57-3718BE83709A}">
      <dgm:prSet/>
      <dgm:spPr/>
    </dgm:pt>
    <dgm:pt modelId="{A76E34B1-77C4-4B10-B049-921EBB176B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зарплата</a:t>
          </a:r>
        </a:p>
      </dgm:t>
    </dgm:pt>
    <dgm:pt modelId="{2ED2EDB2-F04F-4007-9530-A334F6A5B88F}" type="parTrans" cxnId="{67A7C2DB-8DB8-47F3-A430-376C57A10389}">
      <dgm:prSet/>
      <dgm:spPr/>
    </dgm:pt>
    <dgm:pt modelId="{2BD480C4-5BB8-4AE3-9820-58269D47D5DF}" type="sibTrans" cxnId="{67A7C2DB-8DB8-47F3-A430-376C57A10389}">
      <dgm:prSet/>
      <dgm:spPr/>
    </dgm:pt>
    <dgm:pt modelId="{E4A6B055-DF0E-4AF0-8AC6-A325249F50B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Капитал</a:t>
          </a:r>
        </a:p>
      </dgm:t>
    </dgm:pt>
    <dgm:pt modelId="{92958214-CE8F-4D9C-B381-EA1434440370}" type="parTrans" cxnId="{DEAC5F74-0D42-415D-B413-E565745434BF}">
      <dgm:prSet/>
      <dgm:spPr/>
    </dgm:pt>
    <dgm:pt modelId="{D98FA757-4BD1-49BC-87B2-9F67926976A7}" type="sibTrans" cxnId="{DEAC5F74-0D42-415D-B413-E565745434BF}">
      <dgm:prSet/>
      <dgm:spPr/>
    </dgm:pt>
    <dgm:pt modelId="{E73CA352-B883-4F6B-B0E9-CC4114E98C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процент</a:t>
          </a:r>
        </a:p>
      </dgm:t>
    </dgm:pt>
    <dgm:pt modelId="{7DA65726-EB5E-48F5-A8A6-60E19E3B6246}" type="parTrans" cxnId="{CB3D5FF8-3D9B-456C-B26C-CCAB31981E21}">
      <dgm:prSet/>
      <dgm:spPr/>
    </dgm:pt>
    <dgm:pt modelId="{D47C81F0-4F2C-43BB-8CBE-11DF5ACA9257}" type="sibTrans" cxnId="{CB3D5FF8-3D9B-456C-B26C-CCAB31981E21}">
      <dgm:prSet/>
      <dgm:spPr/>
    </dgm:pt>
    <dgm:pt modelId="{120A2921-7E47-42E4-A559-D120455E51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Предприимчивость</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en-US" b="1" i="0" u="none" strike="noStrike" cap="none" normalizeH="0" baseline="0" smtClean="0">
            <a:ln>
              <a:noFill/>
            </a:ln>
            <a:solidFill>
              <a:schemeClr val="tx1"/>
            </a:solidFill>
            <a:effectLst/>
            <a:latin typeface="Comic Sans MS" pitchFamily="66" charset="0"/>
          </a:endParaRPr>
        </a:p>
      </dgm:t>
    </dgm:pt>
    <dgm:pt modelId="{5A51ED53-6459-495B-A315-8169A3DEE790}" type="parTrans" cxnId="{4B7293BA-60B7-41FC-AF61-FD17C53530DB}">
      <dgm:prSet/>
      <dgm:spPr/>
    </dgm:pt>
    <dgm:pt modelId="{75A7CF5C-BB56-4D5C-A986-F367893A9015}" type="sibTrans" cxnId="{4B7293BA-60B7-41FC-AF61-FD17C53530DB}">
      <dgm:prSet/>
      <dgm:spPr/>
    </dgm:pt>
    <dgm:pt modelId="{1C20D5BA-8450-4F1D-BC29-DFCCECAB94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b="1" i="0" u="none" strike="noStrike" cap="none" normalizeH="0" baseline="0" smtClean="0">
              <a:ln>
                <a:noFill/>
              </a:ln>
              <a:solidFill>
                <a:schemeClr val="tx1"/>
              </a:solidFill>
              <a:effectLst/>
              <a:latin typeface="Comic Sans MS" pitchFamily="66" charset="0"/>
            </a:rPr>
            <a:t>прибыль</a:t>
          </a:r>
        </a:p>
      </dgm:t>
    </dgm:pt>
    <dgm:pt modelId="{584FE42D-1A8A-4B6A-A645-047382BC6234}" type="parTrans" cxnId="{E7299223-F99F-4E57-AADE-0E6415E43F99}">
      <dgm:prSet/>
      <dgm:spPr/>
    </dgm:pt>
    <dgm:pt modelId="{1339D287-4913-4A90-B8CA-C0CD34E04506}" type="sibTrans" cxnId="{E7299223-F99F-4E57-AADE-0E6415E43F99}">
      <dgm:prSet/>
      <dgm:spPr/>
    </dgm:pt>
    <dgm:pt modelId="{C0B26D6D-EE78-49AD-B91B-3CF8C61C1D41}" type="pres">
      <dgm:prSet presAssocID="{051097C9-3D03-4749-A7B3-B173AEF353A3}" presName="hierChild1" presStyleCnt="0">
        <dgm:presLayoutVars>
          <dgm:orgChart val="1"/>
          <dgm:chPref val="1"/>
          <dgm:dir/>
          <dgm:animOne val="branch"/>
          <dgm:animLvl val="lvl"/>
          <dgm:resizeHandles/>
        </dgm:presLayoutVars>
      </dgm:prSet>
      <dgm:spPr/>
    </dgm:pt>
    <dgm:pt modelId="{06B53A0D-CA5A-4CF7-AC8F-A201D1E1A80E}" type="pres">
      <dgm:prSet presAssocID="{EF689B25-6B37-4E65-A863-F4FC211C7FB6}" presName="hierRoot1" presStyleCnt="0">
        <dgm:presLayoutVars>
          <dgm:hierBranch/>
        </dgm:presLayoutVars>
      </dgm:prSet>
      <dgm:spPr/>
    </dgm:pt>
    <dgm:pt modelId="{4CE5699E-1A9A-45B6-9028-0A7346D8F9C7}" type="pres">
      <dgm:prSet presAssocID="{EF689B25-6B37-4E65-A863-F4FC211C7FB6}" presName="rootComposite1" presStyleCnt="0"/>
      <dgm:spPr/>
    </dgm:pt>
    <dgm:pt modelId="{1F1E87F7-A220-4605-AA86-388A2A14E50F}" type="pres">
      <dgm:prSet presAssocID="{EF689B25-6B37-4E65-A863-F4FC211C7FB6}" presName="rootText1" presStyleLbl="node0" presStyleIdx="0" presStyleCnt="1">
        <dgm:presLayoutVars>
          <dgm:chPref val="3"/>
        </dgm:presLayoutVars>
      </dgm:prSet>
      <dgm:spPr/>
      <dgm:t>
        <a:bodyPr/>
        <a:lstStyle/>
        <a:p>
          <a:endParaRPr lang="en-US"/>
        </a:p>
      </dgm:t>
    </dgm:pt>
    <dgm:pt modelId="{639F99B0-9898-4CAC-8069-8505C6A6BAAD}" type="pres">
      <dgm:prSet presAssocID="{EF689B25-6B37-4E65-A863-F4FC211C7FB6}" presName="rootConnector1" presStyleLbl="node1" presStyleIdx="0" presStyleCnt="0"/>
      <dgm:spPr/>
      <dgm:t>
        <a:bodyPr/>
        <a:lstStyle/>
        <a:p>
          <a:endParaRPr lang="en-US"/>
        </a:p>
      </dgm:t>
    </dgm:pt>
    <dgm:pt modelId="{DDEF0A4B-12B3-4691-B16D-EC9B57C9C468}" type="pres">
      <dgm:prSet presAssocID="{EF689B25-6B37-4E65-A863-F4FC211C7FB6}" presName="hierChild2" presStyleCnt="0"/>
      <dgm:spPr/>
    </dgm:pt>
    <dgm:pt modelId="{75384E6D-D027-4F31-B372-62D179631CB6}" type="pres">
      <dgm:prSet presAssocID="{6C16FDCC-D54E-4B3F-AFCA-042EADE60AB6}" presName="Name35" presStyleLbl="parChTrans1D2" presStyleIdx="0" presStyleCnt="4"/>
      <dgm:spPr/>
    </dgm:pt>
    <dgm:pt modelId="{3CA539DB-F1C5-47F8-A6AE-67FA59848FE7}" type="pres">
      <dgm:prSet presAssocID="{FFFB7763-98F6-47FA-81A2-B38A87CC66A2}" presName="hierRoot2" presStyleCnt="0">
        <dgm:presLayoutVars>
          <dgm:hierBranch/>
        </dgm:presLayoutVars>
      </dgm:prSet>
      <dgm:spPr/>
    </dgm:pt>
    <dgm:pt modelId="{D503A012-239A-432E-99D4-786A605FBB79}" type="pres">
      <dgm:prSet presAssocID="{FFFB7763-98F6-47FA-81A2-B38A87CC66A2}" presName="rootComposite" presStyleCnt="0"/>
      <dgm:spPr/>
    </dgm:pt>
    <dgm:pt modelId="{D710CB85-7C12-4AC8-B49B-A0EE6CA6BBC0}" type="pres">
      <dgm:prSet presAssocID="{FFFB7763-98F6-47FA-81A2-B38A87CC66A2}" presName="rootText" presStyleLbl="node2" presStyleIdx="0" presStyleCnt="4">
        <dgm:presLayoutVars>
          <dgm:chPref val="3"/>
        </dgm:presLayoutVars>
      </dgm:prSet>
      <dgm:spPr/>
      <dgm:t>
        <a:bodyPr/>
        <a:lstStyle/>
        <a:p>
          <a:endParaRPr lang="en-US"/>
        </a:p>
      </dgm:t>
    </dgm:pt>
    <dgm:pt modelId="{5AD4760D-D367-4F30-848C-D40C45B8D31A}" type="pres">
      <dgm:prSet presAssocID="{FFFB7763-98F6-47FA-81A2-B38A87CC66A2}" presName="rootConnector" presStyleLbl="node2" presStyleIdx="0" presStyleCnt="4"/>
      <dgm:spPr/>
      <dgm:t>
        <a:bodyPr/>
        <a:lstStyle/>
        <a:p>
          <a:endParaRPr lang="en-US"/>
        </a:p>
      </dgm:t>
    </dgm:pt>
    <dgm:pt modelId="{FB9D069F-CA6F-4CB2-9AB3-649FBF9BCFC1}" type="pres">
      <dgm:prSet presAssocID="{FFFB7763-98F6-47FA-81A2-B38A87CC66A2}" presName="hierChild4" presStyleCnt="0"/>
      <dgm:spPr/>
    </dgm:pt>
    <dgm:pt modelId="{286A94DA-E0AC-4707-937A-92CA1EB3A82F}" type="pres">
      <dgm:prSet presAssocID="{3C33EE86-65B7-4818-9F42-88DEDF048FE3}" presName="Name35" presStyleLbl="parChTrans1D3" presStyleIdx="0" presStyleCnt="4"/>
      <dgm:spPr/>
    </dgm:pt>
    <dgm:pt modelId="{6927FC11-BB6C-4CB2-9A8C-BFE5F17A394A}" type="pres">
      <dgm:prSet presAssocID="{269C07A1-73EE-4FCB-98FC-6EB4E5BD0464}" presName="hierRoot2" presStyleCnt="0">
        <dgm:presLayoutVars>
          <dgm:hierBranch val="r"/>
        </dgm:presLayoutVars>
      </dgm:prSet>
      <dgm:spPr/>
    </dgm:pt>
    <dgm:pt modelId="{589E9E73-D76C-4795-BEBE-82ECA8E86220}" type="pres">
      <dgm:prSet presAssocID="{269C07A1-73EE-4FCB-98FC-6EB4E5BD0464}" presName="rootComposite" presStyleCnt="0"/>
      <dgm:spPr/>
    </dgm:pt>
    <dgm:pt modelId="{5543A734-FA4D-46A3-8C66-86601C49C944}" type="pres">
      <dgm:prSet presAssocID="{269C07A1-73EE-4FCB-98FC-6EB4E5BD0464}" presName="rootText" presStyleLbl="node3" presStyleIdx="0" presStyleCnt="4">
        <dgm:presLayoutVars>
          <dgm:chPref val="3"/>
        </dgm:presLayoutVars>
      </dgm:prSet>
      <dgm:spPr/>
      <dgm:t>
        <a:bodyPr/>
        <a:lstStyle/>
        <a:p>
          <a:endParaRPr lang="en-US"/>
        </a:p>
      </dgm:t>
    </dgm:pt>
    <dgm:pt modelId="{6FBBFD1B-04E7-4DF7-8877-4AD27473125D}" type="pres">
      <dgm:prSet presAssocID="{269C07A1-73EE-4FCB-98FC-6EB4E5BD0464}" presName="rootConnector" presStyleLbl="node3" presStyleIdx="0" presStyleCnt="4"/>
      <dgm:spPr/>
      <dgm:t>
        <a:bodyPr/>
        <a:lstStyle/>
        <a:p>
          <a:endParaRPr lang="en-US"/>
        </a:p>
      </dgm:t>
    </dgm:pt>
    <dgm:pt modelId="{A92A04EB-6FEF-4262-B4B0-691EB235F94C}" type="pres">
      <dgm:prSet presAssocID="{269C07A1-73EE-4FCB-98FC-6EB4E5BD0464}" presName="hierChild4" presStyleCnt="0"/>
      <dgm:spPr/>
    </dgm:pt>
    <dgm:pt modelId="{DBF75230-2267-44EC-B5EC-977E19436395}" type="pres">
      <dgm:prSet presAssocID="{269C07A1-73EE-4FCB-98FC-6EB4E5BD0464}" presName="hierChild5" presStyleCnt="0"/>
      <dgm:spPr/>
    </dgm:pt>
    <dgm:pt modelId="{C5D81CC3-AED1-4B26-8E20-9BF0178CF392}" type="pres">
      <dgm:prSet presAssocID="{FFFB7763-98F6-47FA-81A2-B38A87CC66A2}" presName="hierChild5" presStyleCnt="0"/>
      <dgm:spPr/>
    </dgm:pt>
    <dgm:pt modelId="{E8C3B89C-71C9-4D5C-A616-EDF2F53BAC1A}" type="pres">
      <dgm:prSet presAssocID="{7378E3C8-67E0-4CDF-8C07-130E67440F1F}" presName="Name35" presStyleLbl="parChTrans1D2" presStyleIdx="1" presStyleCnt="4"/>
      <dgm:spPr/>
    </dgm:pt>
    <dgm:pt modelId="{7FB105F2-C020-4903-8902-871DDE1659B5}" type="pres">
      <dgm:prSet presAssocID="{AE2C0488-84C7-4958-8328-F0EA75ECE72F}" presName="hierRoot2" presStyleCnt="0">
        <dgm:presLayoutVars>
          <dgm:hierBranch/>
        </dgm:presLayoutVars>
      </dgm:prSet>
      <dgm:spPr/>
    </dgm:pt>
    <dgm:pt modelId="{77311E64-7BFA-439D-BABF-8673AAC0A10A}" type="pres">
      <dgm:prSet presAssocID="{AE2C0488-84C7-4958-8328-F0EA75ECE72F}" presName="rootComposite" presStyleCnt="0"/>
      <dgm:spPr/>
    </dgm:pt>
    <dgm:pt modelId="{8817E10E-3A70-4A24-B648-BD9FE23078EB}" type="pres">
      <dgm:prSet presAssocID="{AE2C0488-84C7-4958-8328-F0EA75ECE72F}" presName="rootText" presStyleLbl="node2" presStyleIdx="1" presStyleCnt="4">
        <dgm:presLayoutVars>
          <dgm:chPref val="3"/>
        </dgm:presLayoutVars>
      </dgm:prSet>
      <dgm:spPr/>
      <dgm:t>
        <a:bodyPr/>
        <a:lstStyle/>
        <a:p>
          <a:endParaRPr lang="en-US"/>
        </a:p>
      </dgm:t>
    </dgm:pt>
    <dgm:pt modelId="{1170E510-9EB8-4FCE-8BD4-2A6F4DCFA7A3}" type="pres">
      <dgm:prSet presAssocID="{AE2C0488-84C7-4958-8328-F0EA75ECE72F}" presName="rootConnector" presStyleLbl="node2" presStyleIdx="1" presStyleCnt="4"/>
      <dgm:spPr/>
      <dgm:t>
        <a:bodyPr/>
        <a:lstStyle/>
        <a:p>
          <a:endParaRPr lang="en-US"/>
        </a:p>
      </dgm:t>
    </dgm:pt>
    <dgm:pt modelId="{F966270F-C077-4909-B8DE-8EB333D4904E}" type="pres">
      <dgm:prSet presAssocID="{AE2C0488-84C7-4958-8328-F0EA75ECE72F}" presName="hierChild4" presStyleCnt="0"/>
      <dgm:spPr/>
    </dgm:pt>
    <dgm:pt modelId="{2E9EE00C-E806-43EB-9DC4-75DAFEB0267F}" type="pres">
      <dgm:prSet presAssocID="{2ED2EDB2-F04F-4007-9530-A334F6A5B88F}" presName="Name35" presStyleLbl="parChTrans1D3" presStyleIdx="1" presStyleCnt="4"/>
      <dgm:spPr/>
    </dgm:pt>
    <dgm:pt modelId="{12A4D82E-75C2-4501-9341-387444F7378B}" type="pres">
      <dgm:prSet presAssocID="{A76E34B1-77C4-4B10-B049-921EBB176B20}" presName="hierRoot2" presStyleCnt="0">
        <dgm:presLayoutVars>
          <dgm:hierBranch val="r"/>
        </dgm:presLayoutVars>
      </dgm:prSet>
      <dgm:spPr/>
    </dgm:pt>
    <dgm:pt modelId="{7C9C337D-3B67-4BD8-9CBC-374A700A58B4}" type="pres">
      <dgm:prSet presAssocID="{A76E34B1-77C4-4B10-B049-921EBB176B20}" presName="rootComposite" presStyleCnt="0"/>
      <dgm:spPr/>
    </dgm:pt>
    <dgm:pt modelId="{02075252-D0BD-4ACF-82AB-7D0B5F9D4761}" type="pres">
      <dgm:prSet presAssocID="{A76E34B1-77C4-4B10-B049-921EBB176B20}" presName="rootText" presStyleLbl="node3" presStyleIdx="1" presStyleCnt="4">
        <dgm:presLayoutVars>
          <dgm:chPref val="3"/>
        </dgm:presLayoutVars>
      </dgm:prSet>
      <dgm:spPr/>
      <dgm:t>
        <a:bodyPr/>
        <a:lstStyle/>
        <a:p>
          <a:endParaRPr lang="en-US"/>
        </a:p>
      </dgm:t>
    </dgm:pt>
    <dgm:pt modelId="{48BCBD33-51D9-465D-BA1F-7F12788477B7}" type="pres">
      <dgm:prSet presAssocID="{A76E34B1-77C4-4B10-B049-921EBB176B20}" presName="rootConnector" presStyleLbl="node3" presStyleIdx="1" presStyleCnt="4"/>
      <dgm:spPr/>
      <dgm:t>
        <a:bodyPr/>
        <a:lstStyle/>
        <a:p>
          <a:endParaRPr lang="en-US"/>
        </a:p>
      </dgm:t>
    </dgm:pt>
    <dgm:pt modelId="{C48FF833-9C5B-48B9-9856-905F3D9F1E4D}" type="pres">
      <dgm:prSet presAssocID="{A76E34B1-77C4-4B10-B049-921EBB176B20}" presName="hierChild4" presStyleCnt="0"/>
      <dgm:spPr/>
    </dgm:pt>
    <dgm:pt modelId="{E208973A-3546-497A-B22D-3AA6BDFD3479}" type="pres">
      <dgm:prSet presAssocID="{A76E34B1-77C4-4B10-B049-921EBB176B20}" presName="hierChild5" presStyleCnt="0"/>
      <dgm:spPr/>
    </dgm:pt>
    <dgm:pt modelId="{ED1ED210-D114-426F-BD89-7541604C2FF5}" type="pres">
      <dgm:prSet presAssocID="{AE2C0488-84C7-4958-8328-F0EA75ECE72F}" presName="hierChild5" presStyleCnt="0"/>
      <dgm:spPr/>
    </dgm:pt>
    <dgm:pt modelId="{1D00B7CA-DA72-4EE6-8B35-0B585C87123C}" type="pres">
      <dgm:prSet presAssocID="{92958214-CE8F-4D9C-B381-EA1434440370}" presName="Name35" presStyleLbl="parChTrans1D2" presStyleIdx="2" presStyleCnt="4"/>
      <dgm:spPr/>
    </dgm:pt>
    <dgm:pt modelId="{8C8281E6-A534-4D33-9865-4FB728D8641C}" type="pres">
      <dgm:prSet presAssocID="{E4A6B055-DF0E-4AF0-8AC6-A325249F50B8}" presName="hierRoot2" presStyleCnt="0">
        <dgm:presLayoutVars>
          <dgm:hierBranch/>
        </dgm:presLayoutVars>
      </dgm:prSet>
      <dgm:spPr/>
    </dgm:pt>
    <dgm:pt modelId="{1A9AAE9F-0CC4-4521-81CC-30A2B02ECA31}" type="pres">
      <dgm:prSet presAssocID="{E4A6B055-DF0E-4AF0-8AC6-A325249F50B8}" presName="rootComposite" presStyleCnt="0"/>
      <dgm:spPr/>
    </dgm:pt>
    <dgm:pt modelId="{13354960-C970-4CA8-8813-2E52837C74FF}" type="pres">
      <dgm:prSet presAssocID="{E4A6B055-DF0E-4AF0-8AC6-A325249F50B8}" presName="rootText" presStyleLbl="node2" presStyleIdx="2" presStyleCnt="4">
        <dgm:presLayoutVars>
          <dgm:chPref val="3"/>
        </dgm:presLayoutVars>
      </dgm:prSet>
      <dgm:spPr/>
      <dgm:t>
        <a:bodyPr/>
        <a:lstStyle/>
        <a:p>
          <a:endParaRPr lang="en-US"/>
        </a:p>
      </dgm:t>
    </dgm:pt>
    <dgm:pt modelId="{85C9E6FF-65A7-4AB3-87F2-3CFAA90860F2}" type="pres">
      <dgm:prSet presAssocID="{E4A6B055-DF0E-4AF0-8AC6-A325249F50B8}" presName="rootConnector" presStyleLbl="node2" presStyleIdx="2" presStyleCnt="4"/>
      <dgm:spPr/>
      <dgm:t>
        <a:bodyPr/>
        <a:lstStyle/>
        <a:p>
          <a:endParaRPr lang="en-US"/>
        </a:p>
      </dgm:t>
    </dgm:pt>
    <dgm:pt modelId="{AC6D3836-B759-4B52-B995-87006BE4A786}" type="pres">
      <dgm:prSet presAssocID="{E4A6B055-DF0E-4AF0-8AC6-A325249F50B8}" presName="hierChild4" presStyleCnt="0"/>
      <dgm:spPr/>
    </dgm:pt>
    <dgm:pt modelId="{B4DC7EDB-EFB6-44A2-BC9B-4F16EE1F4494}" type="pres">
      <dgm:prSet presAssocID="{7DA65726-EB5E-48F5-A8A6-60E19E3B6246}" presName="Name35" presStyleLbl="parChTrans1D3" presStyleIdx="2" presStyleCnt="4"/>
      <dgm:spPr/>
    </dgm:pt>
    <dgm:pt modelId="{1CC5F08D-C3E7-44C2-8E98-83099322B3BA}" type="pres">
      <dgm:prSet presAssocID="{E73CA352-B883-4F6B-B0E9-CC4114E98C9E}" presName="hierRoot2" presStyleCnt="0">
        <dgm:presLayoutVars>
          <dgm:hierBranch val="r"/>
        </dgm:presLayoutVars>
      </dgm:prSet>
      <dgm:spPr/>
    </dgm:pt>
    <dgm:pt modelId="{135223C0-C047-4E5D-B057-1A3BB779A252}" type="pres">
      <dgm:prSet presAssocID="{E73CA352-B883-4F6B-B0E9-CC4114E98C9E}" presName="rootComposite" presStyleCnt="0"/>
      <dgm:spPr/>
    </dgm:pt>
    <dgm:pt modelId="{D6A6AEF4-0F28-4A09-A20B-754C70B7F3BF}" type="pres">
      <dgm:prSet presAssocID="{E73CA352-B883-4F6B-B0E9-CC4114E98C9E}" presName="rootText" presStyleLbl="node3" presStyleIdx="2" presStyleCnt="4">
        <dgm:presLayoutVars>
          <dgm:chPref val="3"/>
        </dgm:presLayoutVars>
      </dgm:prSet>
      <dgm:spPr/>
      <dgm:t>
        <a:bodyPr/>
        <a:lstStyle/>
        <a:p>
          <a:endParaRPr lang="en-US"/>
        </a:p>
      </dgm:t>
    </dgm:pt>
    <dgm:pt modelId="{236FE265-E9DC-4313-B4E5-299FCCCD0F82}" type="pres">
      <dgm:prSet presAssocID="{E73CA352-B883-4F6B-B0E9-CC4114E98C9E}" presName="rootConnector" presStyleLbl="node3" presStyleIdx="2" presStyleCnt="4"/>
      <dgm:spPr/>
      <dgm:t>
        <a:bodyPr/>
        <a:lstStyle/>
        <a:p>
          <a:endParaRPr lang="en-US"/>
        </a:p>
      </dgm:t>
    </dgm:pt>
    <dgm:pt modelId="{F1B267F2-846C-49BE-8B52-D7DF816504B3}" type="pres">
      <dgm:prSet presAssocID="{E73CA352-B883-4F6B-B0E9-CC4114E98C9E}" presName="hierChild4" presStyleCnt="0"/>
      <dgm:spPr/>
    </dgm:pt>
    <dgm:pt modelId="{257A47DC-02C3-4B02-A746-BAA5BCB0B59E}" type="pres">
      <dgm:prSet presAssocID="{E73CA352-B883-4F6B-B0E9-CC4114E98C9E}" presName="hierChild5" presStyleCnt="0"/>
      <dgm:spPr/>
    </dgm:pt>
    <dgm:pt modelId="{8A2FF03D-29F4-4EE6-9017-4B52343FA900}" type="pres">
      <dgm:prSet presAssocID="{E4A6B055-DF0E-4AF0-8AC6-A325249F50B8}" presName="hierChild5" presStyleCnt="0"/>
      <dgm:spPr/>
    </dgm:pt>
    <dgm:pt modelId="{A6C5832D-6E67-4DB8-BCD0-9A30520EA219}" type="pres">
      <dgm:prSet presAssocID="{5A51ED53-6459-495B-A315-8169A3DEE790}" presName="Name35" presStyleLbl="parChTrans1D2" presStyleIdx="3" presStyleCnt="4"/>
      <dgm:spPr/>
    </dgm:pt>
    <dgm:pt modelId="{EF0D0EA9-3003-4DF3-8202-7484066504E9}" type="pres">
      <dgm:prSet presAssocID="{120A2921-7E47-42E4-A559-D120455E51A8}" presName="hierRoot2" presStyleCnt="0">
        <dgm:presLayoutVars>
          <dgm:hierBranch/>
        </dgm:presLayoutVars>
      </dgm:prSet>
      <dgm:spPr/>
    </dgm:pt>
    <dgm:pt modelId="{0F40D714-7DAD-496F-9E2B-5E8432B11C0C}" type="pres">
      <dgm:prSet presAssocID="{120A2921-7E47-42E4-A559-D120455E51A8}" presName="rootComposite" presStyleCnt="0"/>
      <dgm:spPr/>
    </dgm:pt>
    <dgm:pt modelId="{06492EDC-B4D0-4305-BD57-A52AFBCA9D36}" type="pres">
      <dgm:prSet presAssocID="{120A2921-7E47-42E4-A559-D120455E51A8}" presName="rootText" presStyleLbl="node2" presStyleIdx="3" presStyleCnt="4">
        <dgm:presLayoutVars>
          <dgm:chPref val="3"/>
        </dgm:presLayoutVars>
      </dgm:prSet>
      <dgm:spPr/>
      <dgm:t>
        <a:bodyPr/>
        <a:lstStyle/>
        <a:p>
          <a:endParaRPr lang="en-US"/>
        </a:p>
      </dgm:t>
    </dgm:pt>
    <dgm:pt modelId="{3821B4DF-6F24-4DEA-89CC-741ABF8B99C1}" type="pres">
      <dgm:prSet presAssocID="{120A2921-7E47-42E4-A559-D120455E51A8}" presName="rootConnector" presStyleLbl="node2" presStyleIdx="3" presStyleCnt="4"/>
      <dgm:spPr/>
      <dgm:t>
        <a:bodyPr/>
        <a:lstStyle/>
        <a:p>
          <a:endParaRPr lang="en-US"/>
        </a:p>
      </dgm:t>
    </dgm:pt>
    <dgm:pt modelId="{75415E96-2A1B-4F6A-9CF1-097E8996F172}" type="pres">
      <dgm:prSet presAssocID="{120A2921-7E47-42E4-A559-D120455E51A8}" presName="hierChild4" presStyleCnt="0"/>
      <dgm:spPr/>
    </dgm:pt>
    <dgm:pt modelId="{3774DFF4-8C2E-472A-867F-0949B0AD2034}" type="pres">
      <dgm:prSet presAssocID="{584FE42D-1A8A-4B6A-A645-047382BC6234}" presName="Name35" presStyleLbl="parChTrans1D3" presStyleIdx="3" presStyleCnt="4"/>
      <dgm:spPr/>
    </dgm:pt>
    <dgm:pt modelId="{8223E512-F613-435D-8EAD-C168A44931C0}" type="pres">
      <dgm:prSet presAssocID="{1C20D5BA-8450-4F1D-BC29-DFCCECAB942B}" presName="hierRoot2" presStyleCnt="0">
        <dgm:presLayoutVars>
          <dgm:hierBranch val="r"/>
        </dgm:presLayoutVars>
      </dgm:prSet>
      <dgm:spPr/>
    </dgm:pt>
    <dgm:pt modelId="{3C54573F-2B3B-4EDB-B608-38684DBA887B}" type="pres">
      <dgm:prSet presAssocID="{1C20D5BA-8450-4F1D-BC29-DFCCECAB942B}" presName="rootComposite" presStyleCnt="0"/>
      <dgm:spPr/>
    </dgm:pt>
    <dgm:pt modelId="{B1545ACE-BD0E-4639-B9F4-BAC0CCC24D80}" type="pres">
      <dgm:prSet presAssocID="{1C20D5BA-8450-4F1D-BC29-DFCCECAB942B}" presName="rootText" presStyleLbl="node3" presStyleIdx="3" presStyleCnt="4">
        <dgm:presLayoutVars>
          <dgm:chPref val="3"/>
        </dgm:presLayoutVars>
      </dgm:prSet>
      <dgm:spPr/>
      <dgm:t>
        <a:bodyPr/>
        <a:lstStyle/>
        <a:p>
          <a:endParaRPr lang="en-US"/>
        </a:p>
      </dgm:t>
    </dgm:pt>
    <dgm:pt modelId="{59BC3665-62E0-406B-95D8-915CE80DF065}" type="pres">
      <dgm:prSet presAssocID="{1C20D5BA-8450-4F1D-BC29-DFCCECAB942B}" presName="rootConnector" presStyleLbl="node3" presStyleIdx="3" presStyleCnt="4"/>
      <dgm:spPr/>
      <dgm:t>
        <a:bodyPr/>
        <a:lstStyle/>
        <a:p>
          <a:endParaRPr lang="en-US"/>
        </a:p>
      </dgm:t>
    </dgm:pt>
    <dgm:pt modelId="{8DEC147F-807A-4CB3-A48B-41CCE1C81E5D}" type="pres">
      <dgm:prSet presAssocID="{1C20D5BA-8450-4F1D-BC29-DFCCECAB942B}" presName="hierChild4" presStyleCnt="0"/>
      <dgm:spPr/>
    </dgm:pt>
    <dgm:pt modelId="{7F0C6798-791C-4846-8724-914E7F8B3E52}" type="pres">
      <dgm:prSet presAssocID="{1C20D5BA-8450-4F1D-BC29-DFCCECAB942B}" presName="hierChild5" presStyleCnt="0"/>
      <dgm:spPr/>
    </dgm:pt>
    <dgm:pt modelId="{10AFC78D-2F95-4B55-B377-82F815E658FE}" type="pres">
      <dgm:prSet presAssocID="{120A2921-7E47-42E4-A559-D120455E51A8}" presName="hierChild5" presStyleCnt="0"/>
      <dgm:spPr/>
    </dgm:pt>
    <dgm:pt modelId="{129F4A70-7EE1-4876-AC67-FA09957371B0}" type="pres">
      <dgm:prSet presAssocID="{EF689B25-6B37-4E65-A863-F4FC211C7FB6}" presName="hierChild3" presStyleCnt="0"/>
      <dgm:spPr/>
    </dgm:pt>
  </dgm:ptLst>
  <dgm:cxnLst>
    <dgm:cxn modelId="{EE809A9D-79EB-4178-A6EB-83B7043F2FD5}" type="presOf" srcId="{1C20D5BA-8450-4F1D-BC29-DFCCECAB942B}" destId="{B1545ACE-BD0E-4639-B9F4-BAC0CCC24D80}" srcOrd="0" destOrd="0" presId="urn:microsoft.com/office/officeart/2005/8/layout/orgChart1"/>
    <dgm:cxn modelId="{4783FCF8-8222-4887-AC10-66DA20180366}" type="presOf" srcId="{2ED2EDB2-F04F-4007-9530-A334F6A5B88F}" destId="{2E9EE00C-E806-43EB-9DC4-75DAFEB0267F}" srcOrd="0" destOrd="0" presId="urn:microsoft.com/office/officeart/2005/8/layout/orgChart1"/>
    <dgm:cxn modelId="{728E7B3D-2EDF-45C2-883F-8BC294C1AD81}" type="presOf" srcId="{FFFB7763-98F6-47FA-81A2-B38A87CC66A2}" destId="{5AD4760D-D367-4F30-848C-D40C45B8D31A}" srcOrd="1" destOrd="0" presId="urn:microsoft.com/office/officeart/2005/8/layout/orgChart1"/>
    <dgm:cxn modelId="{67A7C2DB-8DB8-47F3-A430-376C57A10389}" srcId="{AE2C0488-84C7-4958-8328-F0EA75ECE72F}" destId="{A76E34B1-77C4-4B10-B049-921EBB176B20}" srcOrd="0" destOrd="0" parTransId="{2ED2EDB2-F04F-4007-9530-A334F6A5B88F}" sibTransId="{2BD480C4-5BB8-4AE3-9820-58269D47D5DF}"/>
    <dgm:cxn modelId="{688DE78F-07E2-41C5-8B10-DED7D047770C}" type="presOf" srcId="{AE2C0488-84C7-4958-8328-F0EA75ECE72F}" destId="{8817E10E-3A70-4A24-B648-BD9FE23078EB}" srcOrd="0" destOrd="0" presId="urn:microsoft.com/office/officeart/2005/8/layout/orgChart1"/>
    <dgm:cxn modelId="{DD6D93C3-9F11-45DB-8881-6F7ED460693A}" type="presOf" srcId="{7378E3C8-67E0-4CDF-8C07-130E67440F1F}" destId="{E8C3B89C-71C9-4D5C-A616-EDF2F53BAC1A}" srcOrd="0" destOrd="0" presId="urn:microsoft.com/office/officeart/2005/8/layout/orgChart1"/>
    <dgm:cxn modelId="{53592948-99B3-41A5-9DAF-32AEBA862149}" type="presOf" srcId="{5A51ED53-6459-495B-A315-8169A3DEE790}" destId="{A6C5832D-6E67-4DB8-BCD0-9A30520EA219}" srcOrd="0" destOrd="0" presId="urn:microsoft.com/office/officeart/2005/8/layout/orgChart1"/>
    <dgm:cxn modelId="{22F3E582-CC36-4C62-8637-8B2EF9721261}" type="presOf" srcId="{AE2C0488-84C7-4958-8328-F0EA75ECE72F}" destId="{1170E510-9EB8-4FCE-8BD4-2A6F4DCFA7A3}" srcOrd="1" destOrd="0" presId="urn:microsoft.com/office/officeart/2005/8/layout/orgChart1"/>
    <dgm:cxn modelId="{76C607C0-3B7D-4CD2-B68E-9CB37DAE74DB}" type="presOf" srcId="{A76E34B1-77C4-4B10-B049-921EBB176B20}" destId="{02075252-D0BD-4ACF-82AB-7D0B5F9D4761}" srcOrd="0" destOrd="0" presId="urn:microsoft.com/office/officeart/2005/8/layout/orgChart1"/>
    <dgm:cxn modelId="{CBEB23D7-43B5-4FB0-B067-5AEBBD1BD8D2}" type="presOf" srcId="{E4A6B055-DF0E-4AF0-8AC6-A325249F50B8}" destId="{13354960-C970-4CA8-8813-2E52837C74FF}" srcOrd="0" destOrd="0" presId="urn:microsoft.com/office/officeart/2005/8/layout/orgChart1"/>
    <dgm:cxn modelId="{E7299223-F99F-4E57-AADE-0E6415E43F99}" srcId="{120A2921-7E47-42E4-A559-D120455E51A8}" destId="{1C20D5BA-8450-4F1D-BC29-DFCCECAB942B}" srcOrd="0" destOrd="0" parTransId="{584FE42D-1A8A-4B6A-A645-047382BC6234}" sibTransId="{1339D287-4913-4A90-B8CA-C0CD34E04506}"/>
    <dgm:cxn modelId="{7EF28768-5204-45F3-9DB4-67EF46CAA030}" type="presOf" srcId="{1C20D5BA-8450-4F1D-BC29-DFCCECAB942B}" destId="{59BC3665-62E0-406B-95D8-915CE80DF065}" srcOrd="1" destOrd="0" presId="urn:microsoft.com/office/officeart/2005/8/layout/orgChart1"/>
    <dgm:cxn modelId="{3F220431-D182-4CCE-9591-CDA08153FCCA}" type="presOf" srcId="{269C07A1-73EE-4FCB-98FC-6EB4E5BD0464}" destId="{5543A734-FA4D-46A3-8C66-86601C49C944}" srcOrd="0" destOrd="0" presId="urn:microsoft.com/office/officeart/2005/8/layout/orgChart1"/>
    <dgm:cxn modelId="{DEAC5F74-0D42-415D-B413-E565745434BF}" srcId="{EF689B25-6B37-4E65-A863-F4FC211C7FB6}" destId="{E4A6B055-DF0E-4AF0-8AC6-A325249F50B8}" srcOrd="2" destOrd="0" parTransId="{92958214-CE8F-4D9C-B381-EA1434440370}" sibTransId="{D98FA757-4BD1-49BC-87B2-9F67926976A7}"/>
    <dgm:cxn modelId="{E0ED69CD-B256-46FB-A78E-FAB3BC4B58A0}" type="presOf" srcId="{120A2921-7E47-42E4-A559-D120455E51A8}" destId="{3821B4DF-6F24-4DEA-89CC-741ABF8B99C1}" srcOrd="1" destOrd="0" presId="urn:microsoft.com/office/officeart/2005/8/layout/orgChart1"/>
    <dgm:cxn modelId="{B296013A-D525-43A1-94CB-51B669A21861}" srcId="{051097C9-3D03-4749-A7B3-B173AEF353A3}" destId="{EF689B25-6B37-4E65-A863-F4FC211C7FB6}" srcOrd="0" destOrd="0" parTransId="{36496796-D647-442D-922F-496EBBE22F61}" sibTransId="{A0B92093-8526-4861-941D-89130D79E233}"/>
    <dgm:cxn modelId="{4AD0F993-8D86-45FC-B6A1-A580000B61F1}" type="presOf" srcId="{7DA65726-EB5E-48F5-A8A6-60E19E3B6246}" destId="{B4DC7EDB-EFB6-44A2-BC9B-4F16EE1F4494}" srcOrd="0" destOrd="0" presId="urn:microsoft.com/office/officeart/2005/8/layout/orgChart1"/>
    <dgm:cxn modelId="{C98664EE-0EC8-4D01-8792-22984D99CA2C}" type="presOf" srcId="{3C33EE86-65B7-4818-9F42-88DEDF048FE3}" destId="{286A94DA-E0AC-4707-937A-92CA1EB3A82F}" srcOrd="0" destOrd="0" presId="urn:microsoft.com/office/officeart/2005/8/layout/orgChart1"/>
    <dgm:cxn modelId="{6997CBA5-F5A3-4065-9D57-3718BE83709A}" srcId="{EF689B25-6B37-4E65-A863-F4FC211C7FB6}" destId="{AE2C0488-84C7-4958-8328-F0EA75ECE72F}" srcOrd="1" destOrd="0" parTransId="{7378E3C8-67E0-4CDF-8C07-130E67440F1F}" sibTransId="{922A562B-8CFF-4DA9-A786-5C8AECFF2968}"/>
    <dgm:cxn modelId="{FDEBE9BC-805A-4EFA-B660-7865F8DAECD7}" type="presOf" srcId="{A76E34B1-77C4-4B10-B049-921EBB176B20}" destId="{48BCBD33-51D9-465D-BA1F-7F12788477B7}" srcOrd="1" destOrd="0" presId="urn:microsoft.com/office/officeart/2005/8/layout/orgChart1"/>
    <dgm:cxn modelId="{A6C17D35-03F2-44A3-B2AC-9362CE8C9190}" srcId="{FFFB7763-98F6-47FA-81A2-B38A87CC66A2}" destId="{269C07A1-73EE-4FCB-98FC-6EB4E5BD0464}" srcOrd="0" destOrd="0" parTransId="{3C33EE86-65B7-4818-9F42-88DEDF048FE3}" sibTransId="{9D5BF0E5-7D8D-4FB0-86DE-DAF7F6A8A0F2}"/>
    <dgm:cxn modelId="{D976BF34-D83D-44D2-A065-8DABB684940D}" type="presOf" srcId="{6C16FDCC-D54E-4B3F-AFCA-042EADE60AB6}" destId="{75384E6D-D027-4F31-B372-62D179631CB6}" srcOrd="0" destOrd="0" presId="urn:microsoft.com/office/officeart/2005/8/layout/orgChart1"/>
    <dgm:cxn modelId="{F3B62F4D-2BA6-447A-A7C9-72861CF35E4A}" srcId="{EF689B25-6B37-4E65-A863-F4FC211C7FB6}" destId="{FFFB7763-98F6-47FA-81A2-B38A87CC66A2}" srcOrd="0" destOrd="0" parTransId="{6C16FDCC-D54E-4B3F-AFCA-042EADE60AB6}" sibTransId="{1760F3E8-DE97-4C25-A6BB-0921EF20EB0B}"/>
    <dgm:cxn modelId="{CB3D5FF8-3D9B-456C-B26C-CCAB31981E21}" srcId="{E4A6B055-DF0E-4AF0-8AC6-A325249F50B8}" destId="{E73CA352-B883-4F6B-B0E9-CC4114E98C9E}" srcOrd="0" destOrd="0" parTransId="{7DA65726-EB5E-48F5-A8A6-60E19E3B6246}" sibTransId="{D47C81F0-4F2C-43BB-8CBE-11DF5ACA9257}"/>
    <dgm:cxn modelId="{19A4341A-7E2E-4635-A55A-10E240AF2BB8}" type="presOf" srcId="{269C07A1-73EE-4FCB-98FC-6EB4E5BD0464}" destId="{6FBBFD1B-04E7-4DF7-8877-4AD27473125D}" srcOrd="1" destOrd="0" presId="urn:microsoft.com/office/officeart/2005/8/layout/orgChart1"/>
    <dgm:cxn modelId="{87B7C58D-2AF9-49C6-8E26-A837B6EBCD47}" type="presOf" srcId="{E73CA352-B883-4F6B-B0E9-CC4114E98C9E}" destId="{236FE265-E9DC-4313-B4E5-299FCCCD0F82}" srcOrd="1" destOrd="0" presId="urn:microsoft.com/office/officeart/2005/8/layout/orgChart1"/>
    <dgm:cxn modelId="{2E2D14D3-6655-4E2D-A2B1-25930E18834E}" type="presOf" srcId="{EF689B25-6B37-4E65-A863-F4FC211C7FB6}" destId="{1F1E87F7-A220-4605-AA86-388A2A14E50F}" srcOrd="0" destOrd="0" presId="urn:microsoft.com/office/officeart/2005/8/layout/orgChart1"/>
    <dgm:cxn modelId="{3B1052F9-EE0E-4E51-AE65-D4468C0EC67D}" type="presOf" srcId="{584FE42D-1A8A-4B6A-A645-047382BC6234}" destId="{3774DFF4-8C2E-472A-867F-0949B0AD2034}" srcOrd="0" destOrd="0" presId="urn:microsoft.com/office/officeart/2005/8/layout/orgChart1"/>
    <dgm:cxn modelId="{42EE0023-C1DD-4C98-874A-AC0FEB5EA20D}" type="presOf" srcId="{E73CA352-B883-4F6B-B0E9-CC4114E98C9E}" destId="{D6A6AEF4-0F28-4A09-A20B-754C70B7F3BF}" srcOrd="0" destOrd="0" presId="urn:microsoft.com/office/officeart/2005/8/layout/orgChart1"/>
    <dgm:cxn modelId="{7BF35F5A-B7B7-4122-B68C-50B2735A9E4A}" type="presOf" srcId="{EF689B25-6B37-4E65-A863-F4FC211C7FB6}" destId="{639F99B0-9898-4CAC-8069-8505C6A6BAAD}" srcOrd="1" destOrd="0" presId="urn:microsoft.com/office/officeart/2005/8/layout/orgChart1"/>
    <dgm:cxn modelId="{4C40F4E4-34CE-4CEF-8E3F-F54D54AFBC20}" type="presOf" srcId="{FFFB7763-98F6-47FA-81A2-B38A87CC66A2}" destId="{D710CB85-7C12-4AC8-B49B-A0EE6CA6BBC0}" srcOrd="0" destOrd="0" presId="urn:microsoft.com/office/officeart/2005/8/layout/orgChart1"/>
    <dgm:cxn modelId="{6DAB1580-681B-489C-8DE9-639B00866FEC}" type="presOf" srcId="{E4A6B055-DF0E-4AF0-8AC6-A325249F50B8}" destId="{85C9E6FF-65A7-4AB3-87F2-3CFAA90860F2}" srcOrd="1" destOrd="0" presId="urn:microsoft.com/office/officeart/2005/8/layout/orgChart1"/>
    <dgm:cxn modelId="{C10D4D63-483B-4D29-AC04-1D9DAEACCFB2}" type="presOf" srcId="{120A2921-7E47-42E4-A559-D120455E51A8}" destId="{06492EDC-B4D0-4305-BD57-A52AFBCA9D36}" srcOrd="0" destOrd="0" presId="urn:microsoft.com/office/officeart/2005/8/layout/orgChart1"/>
    <dgm:cxn modelId="{BD34F3DD-C264-44CA-B55C-DF7F0EF15077}" type="presOf" srcId="{92958214-CE8F-4D9C-B381-EA1434440370}" destId="{1D00B7CA-DA72-4EE6-8B35-0B585C87123C}" srcOrd="0" destOrd="0" presId="urn:microsoft.com/office/officeart/2005/8/layout/orgChart1"/>
    <dgm:cxn modelId="{23543F9C-C9DB-40DB-82BF-B2EA2843AB47}" type="presOf" srcId="{051097C9-3D03-4749-A7B3-B173AEF353A3}" destId="{C0B26D6D-EE78-49AD-B91B-3CF8C61C1D41}" srcOrd="0" destOrd="0" presId="urn:microsoft.com/office/officeart/2005/8/layout/orgChart1"/>
    <dgm:cxn modelId="{4B7293BA-60B7-41FC-AF61-FD17C53530DB}" srcId="{EF689B25-6B37-4E65-A863-F4FC211C7FB6}" destId="{120A2921-7E47-42E4-A559-D120455E51A8}" srcOrd="3" destOrd="0" parTransId="{5A51ED53-6459-495B-A315-8169A3DEE790}" sibTransId="{75A7CF5C-BB56-4D5C-A986-F367893A9015}"/>
    <dgm:cxn modelId="{309348CC-AFF5-4F22-8779-A4A9950DBE1D}" type="presParOf" srcId="{C0B26D6D-EE78-49AD-B91B-3CF8C61C1D41}" destId="{06B53A0D-CA5A-4CF7-AC8F-A201D1E1A80E}" srcOrd="0" destOrd="0" presId="urn:microsoft.com/office/officeart/2005/8/layout/orgChart1"/>
    <dgm:cxn modelId="{BBA3767F-305C-44E4-A5CE-B6363B6D2993}" type="presParOf" srcId="{06B53A0D-CA5A-4CF7-AC8F-A201D1E1A80E}" destId="{4CE5699E-1A9A-45B6-9028-0A7346D8F9C7}" srcOrd="0" destOrd="0" presId="urn:microsoft.com/office/officeart/2005/8/layout/orgChart1"/>
    <dgm:cxn modelId="{6C08117D-7D2D-43D2-9792-D75F106E6F14}" type="presParOf" srcId="{4CE5699E-1A9A-45B6-9028-0A7346D8F9C7}" destId="{1F1E87F7-A220-4605-AA86-388A2A14E50F}" srcOrd="0" destOrd="0" presId="urn:microsoft.com/office/officeart/2005/8/layout/orgChart1"/>
    <dgm:cxn modelId="{73097B69-C13B-4DD3-A0CD-9E9640AC303E}" type="presParOf" srcId="{4CE5699E-1A9A-45B6-9028-0A7346D8F9C7}" destId="{639F99B0-9898-4CAC-8069-8505C6A6BAAD}" srcOrd="1" destOrd="0" presId="urn:microsoft.com/office/officeart/2005/8/layout/orgChart1"/>
    <dgm:cxn modelId="{0FB0B60F-4562-496A-AAA1-43937EB234C8}" type="presParOf" srcId="{06B53A0D-CA5A-4CF7-AC8F-A201D1E1A80E}" destId="{DDEF0A4B-12B3-4691-B16D-EC9B57C9C468}" srcOrd="1" destOrd="0" presId="urn:microsoft.com/office/officeart/2005/8/layout/orgChart1"/>
    <dgm:cxn modelId="{10C1BE9A-AFF4-457F-8A6B-BDAA447AD13B}" type="presParOf" srcId="{DDEF0A4B-12B3-4691-B16D-EC9B57C9C468}" destId="{75384E6D-D027-4F31-B372-62D179631CB6}" srcOrd="0" destOrd="0" presId="urn:microsoft.com/office/officeart/2005/8/layout/orgChart1"/>
    <dgm:cxn modelId="{3D8D35A7-3B1D-44D2-BAE5-E3ABF15F67C6}" type="presParOf" srcId="{DDEF0A4B-12B3-4691-B16D-EC9B57C9C468}" destId="{3CA539DB-F1C5-47F8-A6AE-67FA59848FE7}" srcOrd="1" destOrd="0" presId="urn:microsoft.com/office/officeart/2005/8/layout/orgChart1"/>
    <dgm:cxn modelId="{2264F1E2-A6CF-4F81-B88E-46432FA30384}" type="presParOf" srcId="{3CA539DB-F1C5-47F8-A6AE-67FA59848FE7}" destId="{D503A012-239A-432E-99D4-786A605FBB79}" srcOrd="0" destOrd="0" presId="urn:microsoft.com/office/officeart/2005/8/layout/orgChart1"/>
    <dgm:cxn modelId="{65BC6F62-0BDD-47A9-AAF5-E317A4272727}" type="presParOf" srcId="{D503A012-239A-432E-99D4-786A605FBB79}" destId="{D710CB85-7C12-4AC8-B49B-A0EE6CA6BBC0}" srcOrd="0" destOrd="0" presId="urn:microsoft.com/office/officeart/2005/8/layout/orgChart1"/>
    <dgm:cxn modelId="{7412F0DF-0660-41B7-944E-3E04926430C6}" type="presParOf" srcId="{D503A012-239A-432E-99D4-786A605FBB79}" destId="{5AD4760D-D367-4F30-848C-D40C45B8D31A}" srcOrd="1" destOrd="0" presId="urn:microsoft.com/office/officeart/2005/8/layout/orgChart1"/>
    <dgm:cxn modelId="{9521E8EF-CCE3-4BA3-BDE6-04C8D1B2E755}" type="presParOf" srcId="{3CA539DB-F1C5-47F8-A6AE-67FA59848FE7}" destId="{FB9D069F-CA6F-4CB2-9AB3-649FBF9BCFC1}" srcOrd="1" destOrd="0" presId="urn:microsoft.com/office/officeart/2005/8/layout/orgChart1"/>
    <dgm:cxn modelId="{76D43D16-1815-4695-89A5-3FCB40C78809}" type="presParOf" srcId="{FB9D069F-CA6F-4CB2-9AB3-649FBF9BCFC1}" destId="{286A94DA-E0AC-4707-937A-92CA1EB3A82F}" srcOrd="0" destOrd="0" presId="urn:microsoft.com/office/officeart/2005/8/layout/orgChart1"/>
    <dgm:cxn modelId="{72529E1F-CC60-4F44-B196-449EC2B92C1C}" type="presParOf" srcId="{FB9D069F-CA6F-4CB2-9AB3-649FBF9BCFC1}" destId="{6927FC11-BB6C-4CB2-9A8C-BFE5F17A394A}" srcOrd="1" destOrd="0" presId="urn:microsoft.com/office/officeart/2005/8/layout/orgChart1"/>
    <dgm:cxn modelId="{C808621B-EACB-4944-8588-DC16A960BEA0}" type="presParOf" srcId="{6927FC11-BB6C-4CB2-9A8C-BFE5F17A394A}" destId="{589E9E73-D76C-4795-BEBE-82ECA8E86220}" srcOrd="0" destOrd="0" presId="urn:microsoft.com/office/officeart/2005/8/layout/orgChart1"/>
    <dgm:cxn modelId="{CEC63B12-A38B-4883-86FE-70C519628034}" type="presParOf" srcId="{589E9E73-D76C-4795-BEBE-82ECA8E86220}" destId="{5543A734-FA4D-46A3-8C66-86601C49C944}" srcOrd="0" destOrd="0" presId="urn:microsoft.com/office/officeart/2005/8/layout/orgChart1"/>
    <dgm:cxn modelId="{5DAD820A-6AE9-4CF0-A23D-5223CC47CFAD}" type="presParOf" srcId="{589E9E73-D76C-4795-BEBE-82ECA8E86220}" destId="{6FBBFD1B-04E7-4DF7-8877-4AD27473125D}" srcOrd="1" destOrd="0" presId="urn:microsoft.com/office/officeart/2005/8/layout/orgChart1"/>
    <dgm:cxn modelId="{4939908C-6C98-4F53-99CA-D997201D9895}" type="presParOf" srcId="{6927FC11-BB6C-4CB2-9A8C-BFE5F17A394A}" destId="{A92A04EB-6FEF-4262-B4B0-691EB235F94C}" srcOrd="1" destOrd="0" presId="urn:microsoft.com/office/officeart/2005/8/layout/orgChart1"/>
    <dgm:cxn modelId="{68ACDCD2-10FB-4CFE-B3EE-289748886ECE}" type="presParOf" srcId="{6927FC11-BB6C-4CB2-9A8C-BFE5F17A394A}" destId="{DBF75230-2267-44EC-B5EC-977E19436395}" srcOrd="2" destOrd="0" presId="urn:microsoft.com/office/officeart/2005/8/layout/orgChart1"/>
    <dgm:cxn modelId="{CA900672-9260-43C4-B39B-7ECC5E143410}" type="presParOf" srcId="{3CA539DB-F1C5-47F8-A6AE-67FA59848FE7}" destId="{C5D81CC3-AED1-4B26-8E20-9BF0178CF392}" srcOrd="2" destOrd="0" presId="urn:microsoft.com/office/officeart/2005/8/layout/orgChart1"/>
    <dgm:cxn modelId="{EA13ACAA-21F6-4616-B4E2-F9FE94AAF20C}" type="presParOf" srcId="{DDEF0A4B-12B3-4691-B16D-EC9B57C9C468}" destId="{E8C3B89C-71C9-4D5C-A616-EDF2F53BAC1A}" srcOrd="2" destOrd="0" presId="urn:microsoft.com/office/officeart/2005/8/layout/orgChart1"/>
    <dgm:cxn modelId="{9FAE669B-29B3-40CA-A1AA-54F010B913AC}" type="presParOf" srcId="{DDEF0A4B-12B3-4691-B16D-EC9B57C9C468}" destId="{7FB105F2-C020-4903-8902-871DDE1659B5}" srcOrd="3" destOrd="0" presId="urn:microsoft.com/office/officeart/2005/8/layout/orgChart1"/>
    <dgm:cxn modelId="{15091C72-35C2-4627-B52F-483F8D43B649}" type="presParOf" srcId="{7FB105F2-C020-4903-8902-871DDE1659B5}" destId="{77311E64-7BFA-439D-BABF-8673AAC0A10A}" srcOrd="0" destOrd="0" presId="urn:microsoft.com/office/officeart/2005/8/layout/orgChart1"/>
    <dgm:cxn modelId="{189494A7-80A7-47D3-B706-51401D8760AA}" type="presParOf" srcId="{77311E64-7BFA-439D-BABF-8673AAC0A10A}" destId="{8817E10E-3A70-4A24-B648-BD9FE23078EB}" srcOrd="0" destOrd="0" presId="urn:microsoft.com/office/officeart/2005/8/layout/orgChart1"/>
    <dgm:cxn modelId="{724F6294-44EF-43C6-A133-B1C60146069E}" type="presParOf" srcId="{77311E64-7BFA-439D-BABF-8673AAC0A10A}" destId="{1170E510-9EB8-4FCE-8BD4-2A6F4DCFA7A3}" srcOrd="1" destOrd="0" presId="urn:microsoft.com/office/officeart/2005/8/layout/orgChart1"/>
    <dgm:cxn modelId="{C3C2542C-BB2B-4352-B219-7B2D97D72153}" type="presParOf" srcId="{7FB105F2-C020-4903-8902-871DDE1659B5}" destId="{F966270F-C077-4909-B8DE-8EB333D4904E}" srcOrd="1" destOrd="0" presId="urn:microsoft.com/office/officeart/2005/8/layout/orgChart1"/>
    <dgm:cxn modelId="{B67A1D70-6142-49BF-B8C8-CF15A251214A}" type="presParOf" srcId="{F966270F-C077-4909-B8DE-8EB333D4904E}" destId="{2E9EE00C-E806-43EB-9DC4-75DAFEB0267F}" srcOrd="0" destOrd="0" presId="urn:microsoft.com/office/officeart/2005/8/layout/orgChart1"/>
    <dgm:cxn modelId="{41513D5C-3F4E-4843-9541-6C351B458279}" type="presParOf" srcId="{F966270F-C077-4909-B8DE-8EB333D4904E}" destId="{12A4D82E-75C2-4501-9341-387444F7378B}" srcOrd="1" destOrd="0" presId="urn:microsoft.com/office/officeart/2005/8/layout/orgChart1"/>
    <dgm:cxn modelId="{018645B7-EB71-4BD0-A5FA-CE43DAEA6181}" type="presParOf" srcId="{12A4D82E-75C2-4501-9341-387444F7378B}" destId="{7C9C337D-3B67-4BD8-9CBC-374A700A58B4}" srcOrd="0" destOrd="0" presId="urn:microsoft.com/office/officeart/2005/8/layout/orgChart1"/>
    <dgm:cxn modelId="{59EC8F30-D1CC-45EB-B556-F315471965B3}" type="presParOf" srcId="{7C9C337D-3B67-4BD8-9CBC-374A700A58B4}" destId="{02075252-D0BD-4ACF-82AB-7D0B5F9D4761}" srcOrd="0" destOrd="0" presId="urn:microsoft.com/office/officeart/2005/8/layout/orgChart1"/>
    <dgm:cxn modelId="{AB5A9E4C-3F01-4065-ACCE-1A9B534AEA7E}" type="presParOf" srcId="{7C9C337D-3B67-4BD8-9CBC-374A700A58B4}" destId="{48BCBD33-51D9-465D-BA1F-7F12788477B7}" srcOrd="1" destOrd="0" presId="urn:microsoft.com/office/officeart/2005/8/layout/orgChart1"/>
    <dgm:cxn modelId="{E782CD3A-9051-4C36-8EB1-D7F7026EC656}" type="presParOf" srcId="{12A4D82E-75C2-4501-9341-387444F7378B}" destId="{C48FF833-9C5B-48B9-9856-905F3D9F1E4D}" srcOrd="1" destOrd="0" presId="urn:microsoft.com/office/officeart/2005/8/layout/orgChart1"/>
    <dgm:cxn modelId="{DCAB7122-97EC-475E-92CD-F81E8E006A8C}" type="presParOf" srcId="{12A4D82E-75C2-4501-9341-387444F7378B}" destId="{E208973A-3546-497A-B22D-3AA6BDFD3479}" srcOrd="2" destOrd="0" presId="urn:microsoft.com/office/officeart/2005/8/layout/orgChart1"/>
    <dgm:cxn modelId="{600401E0-B6BA-48AC-8929-C138EB76A120}" type="presParOf" srcId="{7FB105F2-C020-4903-8902-871DDE1659B5}" destId="{ED1ED210-D114-426F-BD89-7541604C2FF5}" srcOrd="2" destOrd="0" presId="urn:microsoft.com/office/officeart/2005/8/layout/orgChart1"/>
    <dgm:cxn modelId="{FF08B0D7-2CF7-45EF-B4DA-1ACAD8E538D4}" type="presParOf" srcId="{DDEF0A4B-12B3-4691-B16D-EC9B57C9C468}" destId="{1D00B7CA-DA72-4EE6-8B35-0B585C87123C}" srcOrd="4" destOrd="0" presId="urn:microsoft.com/office/officeart/2005/8/layout/orgChart1"/>
    <dgm:cxn modelId="{0AA3FA3E-826C-4D36-89FB-34F86277A515}" type="presParOf" srcId="{DDEF0A4B-12B3-4691-B16D-EC9B57C9C468}" destId="{8C8281E6-A534-4D33-9865-4FB728D8641C}" srcOrd="5" destOrd="0" presId="urn:microsoft.com/office/officeart/2005/8/layout/orgChart1"/>
    <dgm:cxn modelId="{83E7F638-6D9B-4ADD-B85F-3232AA4CFA0E}" type="presParOf" srcId="{8C8281E6-A534-4D33-9865-4FB728D8641C}" destId="{1A9AAE9F-0CC4-4521-81CC-30A2B02ECA31}" srcOrd="0" destOrd="0" presId="urn:microsoft.com/office/officeart/2005/8/layout/orgChart1"/>
    <dgm:cxn modelId="{EDCF1910-74A7-4F5F-B949-ECB441BA4272}" type="presParOf" srcId="{1A9AAE9F-0CC4-4521-81CC-30A2B02ECA31}" destId="{13354960-C970-4CA8-8813-2E52837C74FF}" srcOrd="0" destOrd="0" presId="urn:microsoft.com/office/officeart/2005/8/layout/orgChart1"/>
    <dgm:cxn modelId="{EA8B2FD2-BFEB-4AD6-B5D4-81582F29A753}" type="presParOf" srcId="{1A9AAE9F-0CC4-4521-81CC-30A2B02ECA31}" destId="{85C9E6FF-65A7-4AB3-87F2-3CFAA90860F2}" srcOrd="1" destOrd="0" presId="urn:microsoft.com/office/officeart/2005/8/layout/orgChart1"/>
    <dgm:cxn modelId="{EF3F7546-4892-4F2F-938D-C218BA8604CC}" type="presParOf" srcId="{8C8281E6-A534-4D33-9865-4FB728D8641C}" destId="{AC6D3836-B759-4B52-B995-87006BE4A786}" srcOrd="1" destOrd="0" presId="urn:microsoft.com/office/officeart/2005/8/layout/orgChart1"/>
    <dgm:cxn modelId="{FBBCFBD9-55C0-42A8-A6C0-343584340CB9}" type="presParOf" srcId="{AC6D3836-B759-4B52-B995-87006BE4A786}" destId="{B4DC7EDB-EFB6-44A2-BC9B-4F16EE1F4494}" srcOrd="0" destOrd="0" presId="urn:microsoft.com/office/officeart/2005/8/layout/orgChart1"/>
    <dgm:cxn modelId="{7748776D-235C-4167-BB40-E90D34DED5A9}" type="presParOf" srcId="{AC6D3836-B759-4B52-B995-87006BE4A786}" destId="{1CC5F08D-C3E7-44C2-8E98-83099322B3BA}" srcOrd="1" destOrd="0" presId="urn:microsoft.com/office/officeart/2005/8/layout/orgChart1"/>
    <dgm:cxn modelId="{26F78635-CECD-43A5-AB94-18093BF8D65A}" type="presParOf" srcId="{1CC5F08D-C3E7-44C2-8E98-83099322B3BA}" destId="{135223C0-C047-4E5D-B057-1A3BB779A252}" srcOrd="0" destOrd="0" presId="urn:microsoft.com/office/officeart/2005/8/layout/orgChart1"/>
    <dgm:cxn modelId="{D4FAAD9E-FCFA-404A-A89D-67B1D94DF434}" type="presParOf" srcId="{135223C0-C047-4E5D-B057-1A3BB779A252}" destId="{D6A6AEF4-0F28-4A09-A20B-754C70B7F3BF}" srcOrd="0" destOrd="0" presId="urn:microsoft.com/office/officeart/2005/8/layout/orgChart1"/>
    <dgm:cxn modelId="{7A606BA3-7BFC-42E7-9982-D120D38696E1}" type="presParOf" srcId="{135223C0-C047-4E5D-B057-1A3BB779A252}" destId="{236FE265-E9DC-4313-B4E5-299FCCCD0F82}" srcOrd="1" destOrd="0" presId="urn:microsoft.com/office/officeart/2005/8/layout/orgChart1"/>
    <dgm:cxn modelId="{D517C1FE-442D-4ADD-B5D7-087AA15936EB}" type="presParOf" srcId="{1CC5F08D-C3E7-44C2-8E98-83099322B3BA}" destId="{F1B267F2-846C-49BE-8B52-D7DF816504B3}" srcOrd="1" destOrd="0" presId="urn:microsoft.com/office/officeart/2005/8/layout/orgChart1"/>
    <dgm:cxn modelId="{45EA9B51-BAE4-4021-8768-43042A4D22B3}" type="presParOf" srcId="{1CC5F08D-C3E7-44C2-8E98-83099322B3BA}" destId="{257A47DC-02C3-4B02-A746-BAA5BCB0B59E}" srcOrd="2" destOrd="0" presId="urn:microsoft.com/office/officeart/2005/8/layout/orgChart1"/>
    <dgm:cxn modelId="{B8296C19-BBEB-4A81-9B3C-63FD5CBEB205}" type="presParOf" srcId="{8C8281E6-A534-4D33-9865-4FB728D8641C}" destId="{8A2FF03D-29F4-4EE6-9017-4B52343FA900}" srcOrd="2" destOrd="0" presId="urn:microsoft.com/office/officeart/2005/8/layout/orgChart1"/>
    <dgm:cxn modelId="{3F468D85-595B-4788-9C25-FDBEB1C256FB}" type="presParOf" srcId="{DDEF0A4B-12B3-4691-B16D-EC9B57C9C468}" destId="{A6C5832D-6E67-4DB8-BCD0-9A30520EA219}" srcOrd="6" destOrd="0" presId="urn:microsoft.com/office/officeart/2005/8/layout/orgChart1"/>
    <dgm:cxn modelId="{3FA7C7F2-9CAF-4379-94F5-F2F1B6E4C194}" type="presParOf" srcId="{DDEF0A4B-12B3-4691-B16D-EC9B57C9C468}" destId="{EF0D0EA9-3003-4DF3-8202-7484066504E9}" srcOrd="7" destOrd="0" presId="urn:microsoft.com/office/officeart/2005/8/layout/orgChart1"/>
    <dgm:cxn modelId="{6C653817-105B-4D82-8723-4A8E072FC390}" type="presParOf" srcId="{EF0D0EA9-3003-4DF3-8202-7484066504E9}" destId="{0F40D714-7DAD-496F-9E2B-5E8432B11C0C}" srcOrd="0" destOrd="0" presId="urn:microsoft.com/office/officeart/2005/8/layout/orgChart1"/>
    <dgm:cxn modelId="{82F1D0C1-B6D5-4DCA-B88D-E6715250C916}" type="presParOf" srcId="{0F40D714-7DAD-496F-9E2B-5E8432B11C0C}" destId="{06492EDC-B4D0-4305-BD57-A52AFBCA9D36}" srcOrd="0" destOrd="0" presId="urn:microsoft.com/office/officeart/2005/8/layout/orgChart1"/>
    <dgm:cxn modelId="{5DED2F70-4F5C-4F3F-AE83-24E7F12A068B}" type="presParOf" srcId="{0F40D714-7DAD-496F-9E2B-5E8432B11C0C}" destId="{3821B4DF-6F24-4DEA-89CC-741ABF8B99C1}" srcOrd="1" destOrd="0" presId="urn:microsoft.com/office/officeart/2005/8/layout/orgChart1"/>
    <dgm:cxn modelId="{7FD901F1-960C-406F-9DAB-ABFB2A7D2A4A}" type="presParOf" srcId="{EF0D0EA9-3003-4DF3-8202-7484066504E9}" destId="{75415E96-2A1B-4F6A-9CF1-097E8996F172}" srcOrd="1" destOrd="0" presId="urn:microsoft.com/office/officeart/2005/8/layout/orgChart1"/>
    <dgm:cxn modelId="{D7C837C8-B6C3-44D4-870A-6BAD27747066}" type="presParOf" srcId="{75415E96-2A1B-4F6A-9CF1-097E8996F172}" destId="{3774DFF4-8C2E-472A-867F-0949B0AD2034}" srcOrd="0" destOrd="0" presId="urn:microsoft.com/office/officeart/2005/8/layout/orgChart1"/>
    <dgm:cxn modelId="{1E9D1C47-33E2-4736-ACDD-BAC5475826D3}" type="presParOf" srcId="{75415E96-2A1B-4F6A-9CF1-097E8996F172}" destId="{8223E512-F613-435D-8EAD-C168A44931C0}" srcOrd="1" destOrd="0" presId="urn:microsoft.com/office/officeart/2005/8/layout/orgChart1"/>
    <dgm:cxn modelId="{E632D427-65A3-4BED-A78C-5A3826A1F4FB}" type="presParOf" srcId="{8223E512-F613-435D-8EAD-C168A44931C0}" destId="{3C54573F-2B3B-4EDB-B608-38684DBA887B}" srcOrd="0" destOrd="0" presId="urn:microsoft.com/office/officeart/2005/8/layout/orgChart1"/>
    <dgm:cxn modelId="{63CB1B19-219B-4FD8-8335-9BD028522D54}" type="presParOf" srcId="{3C54573F-2B3B-4EDB-B608-38684DBA887B}" destId="{B1545ACE-BD0E-4639-B9F4-BAC0CCC24D80}" srcOrd="0" destOrd="0" presId="urn:microsoft.com/office/officeart/2005/8/layout/orgChart1"/>
    <dgm:cxn modelId="{5DF3D49C-E669-4FF0-B839-E1FFE5793766}" type="presParOf" srcId="{3C54573F-2B3B-4EDB-B608-38684DBA887B}" destId="{59BC3665-62E0-406B-95D8-915CE80DF065}" srcOrd="1" destOrd="0" presId="urn:microsoft.com/office/officeart/2005/8/layout/orgChart1"/>
    <dgm:cxn modelId="{810F7E4D-534E-4999-A113-9024B78E9D6D}" type="presParOf" srcId="{8223E512-F613-435D-8EAD-C168A44931C0}" destId="{8DEC147F-807A-4CB3-A48B-41CCE1C81E5D}" srcOrd="1" destOrd="0" presId="urn:microsoft.com/office/officeart/2005/8/layout/orgChart1"/>
    <dgm:cxn modelId="{DF865DE1-905C-4549-BE90-73C7E7F547FE}" type="presParOf" srcId="{8223E512-F613-435D-8EAD-C168A44931C0}" destId="{7F0C6798-791C-4846-8724-914E7F8B3E52}" srcOrd="2" destOrd="0" presId="urn:microsoft.com/office/officeart/2005/8/layout/orgChart1"/>
    <dgm:cxn modelId="{9D8FCC55-B95F-405A-83E7-3AB141565AA1}" type="presParOf" srcId="{EF0D0EA9-3003-4DF3-8202-7484066504E9}" destId="{10AFC78D-2F95-4B55-B377-82F815E658FE}" srcOrd="2" destOrd="0" presId="urn:microsoft.com/office/officeart/2005/8/layout/orgChart1"/>
    <dgm:cxn modelId="{63B77720-9461-479E-A13C-872AEAF4B995}" type="presParOf" srcId="{06B53A0D-CA5A-4CF7-AC8F-A201D1E1A80E}" destId="{129F4A70-7EE1-4876-AC67-FA09957371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586E5-7FF7-40E6-98A2-EBFF399540C7}">
      <dsp:nvSpPr>
        <dsp:cNvPr id="0" name=""/>
        <dsp:cNvSpPr/>
      </dsp:nvSpPr>
      <dsp:spPr>
        <a:xfrm>
          <a:off x="3816350" y="1686618"/>
          <a:ext cx="3272949" cy="227213"/>
        </a:xfrm>
        <a:custGeom>
          <a:avLst/>
          <a:gdLst/>
          <a:ahLst/>
          <a:cxnLst/>
          <a:rect l="0" t="0" r="0" b="0"/>
          <a:pathLst>
            <a:path>
              <a:moveTo>
                <a:pt x="0" y="0"/>
              </a:moveTo>
              <a:lnTo>
                <a:pt x="0" y="113606"/>
              </a:lnTo>
              <a:lnTo>
                <a:pt x="3272949" y="113606"/>
              </a:lnTo>
              <a:lnTo>
                <a:pt x="3272949" y="227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ED79BB-DB3E-4FB2-8D99-7C54F1B69FA1}">
      <dsp:nvSpPr>
        <dsp:cNvPr id="0" name=""/>
        <dsp:cNvSpPr/>
      </dsp:nvSpPr>
      <dsp:spPr>
        <a:xfrm>
          <a:off x="3816350" y="1686618"/>
          <a:ext cx="1963769" cy="227213"/>
        </a:xfrm>
        <a:custGeom>
          <a:avLst/>
          <a:gdLst/>
          <a:ahLst/>
          <a:cxnLst/>
          <a:rect l="0" t="0" r="0" b="0"/>
          <a:pathLst>
            <a:path>
              <a:moveTo>
                <a:pt x="0" y="0"/>
              </a:moveTo>
              <a:lnTo>
                <a:pt x="0" y="113606"/>
              </a:lnTo>
              <a:lnTo>
                <a:pt x="1963769" y="113606"/>
              </a:lnTo>
              <a:lnTo>
                <a:pt x="1963769" y="227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03782-2801-4788-85B1-CF8C269951BA}">
      <dsp:nvSpPr>
        <dsp:cNvPr id="0" name=""/>
        <dsp:cNvSpPr/>
      </dsp:nvSpPr>
      <dsp:spPr>
        <a:xfrm>
          <a:off x="3816350" y="1686618"/>
          <a:ext cx="654589" cy="227213"/>
        </a:xfrm>
        <a:custGeom>
          <a:avLst/>
          <a:gdLst/>
          <a:ahLst/>
          <a:cxnLst/>
          <a:rect l="0" t="0" r="0" b="0"/>
          <a:pathLst>
            <a:path>
              <a:moveTo>
                <a:pt x="0" y="0"/>
              </a:moveTo>
              <a:lnTo>
                <a:pt x="0" y="113606"/>
              </a:lnTo>
              <a:lnTo>
                <a:pt x="654589" y="113606"/>
              </a:lnTo>
              <a:lnTo>
                <a:pt x="654589" y="227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194B1-DD36-4635-81CC-8C121A0E6E5E}">
      <dsp:nvSpPr>
        <dsp:cNvPr id="0" name=""/>
        <dsp:cNvSpPr/>
      </dsp:nvSpPr>
      <dsp:spPr>
        <a:xfrm>
          <a:off x="3161760" y="1686618"/>
          <a:ext cx="654589" cy="227213"/>
        </a:xfrm>
        <a:custGeom>
          <a:avLst/>
          <a:gdLst/>
          <a:ahLst/>
          <a:cxnLst/>
          <a:rect l="0" t="0" r="0" b="0"/>
          <a:pathLst>
            <a:path>
              <a:moveTo>
                <a:pt x="654589" y="0"/>
              </a:moveTo>
              <a:lnTo>
                <a:pt x="654589" y="113606"/>
              </a:lnTo>
              <a:lnTo>
                <a:pt x="0" y="113606"/>
              </a:lnTo>
              <a:lnTo>
                <a:pt x="0" y="227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19B4A-5A08-4A3C-AEDC-5558A2CB0A93}">
      <dsp:nvSpPr>
        <dsp:cNvPr id="0" name=""/>
        <dsp:cNvSpPr/>
      </dsp:nvSpPr>
      <dsp:spPr>
        <a:xfrm>
          <a:off x="1852580" y="1686618"/>
          <a:ext cx="1963769" cy="227213"/>
        </a:xfrm>
        <a:custGeom>
          <a:avLst/>
          <a:gdLst/>
          <a:ahLst/>
          <a:cxnLst/>
          <a:rect l="0" t="0" r="0" b="0"/>
          <a:pathLst>
            <a:path>
              <a:moveTo>
                <a:pt x="1963769" y="0"/>
              </a:moveTo>
              <a:lnTo>
                <a:pt x="1963769" y="113606"/>
              </a:lnTo>
              <a:lnTo>
                <a:pt x="0" y="113606"/>
              </a:lnTo>
              <a:lnTo>
                <a:pt x="0" y="227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3304F-90B9-4FC9-B61D-08A0F0ACC69E}">
      <dsp:nvSpPr>
        <dsp:cNvPr id="0" name=""/>
        <dsp:cNvSpPr/>
      </dsp:nvSpPr>
      <dsp:spPr>
        <a:xfrm>
          <a:off x="543400" y="1686618"/>
          <a:ext cx="3272949" cy="227213"/>
        </a:xfrm>
        <a:custGeom>
          <a:avLst/>
          <a:gdLst/>
          <a:ahLst/>
          <a:cxnLst/>
          <a:rect l="0" t="0" r="0" b="0"/>
          <a:pathLst>
            <a:path>
              <a:moveTo>
                <a:pt x="3272949" y="0"/>
              </a:moveTo>
              <a:lnTo>
                <a:pt x="3272949" y="113606"/>
              </a:lnTo>
              <a:lnTo>
                <a:pt x="0" y="113606"/>
              </a:lnTo>
              <a:lnTo>
                <a:pt x="0" y="227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2B61F-D672-4C3B-87BA-6CBE22C0150F}">
      <dsp:nvSpPr>
        <dsp:cNvPr id="0" name=""/>
        <dsp:cNvSpPr/>
      </dsp:nvSpPr>
      <dsp:spPr>
        <a:xfrm>
          <a:off x="3275366" y="1145635"/>
          <a:ext cx="1081966" cy="540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700" b="1" i="0" u="none" strike="noStrike" kern="1200" cap="none" normalizeH="0" baseline="0" smtClean="0">
              <a:ln>
                <a:noFill/>
              </a:ln>
              <a:solidFill>
                <a:schemeClr val="tx1"/>
              </a:solidFill>
              <a:effectLst/>
              <a:latin typeface="Comic Sans MS" pitchFamily="66" charset="0"/>
            </a:rPr>
            <a:t>МАКРОЭКОНОМИКА</a:t>
          </a:r>
        </a:p>
      </dsp:txBody>
      <dsp:txXfrm>
        <a:off x="3275366" y="1145635"/>
        <a:ext cx="1081966" cy="540983"/>
      </dsp:txXfrm>
    </dsp:sp>
    <dsp:sp modelId="{1AA1B7C9-6EAC-4503-9CC6-77B4CBA9016E}">
      <dsp:nvSpPr>
        <dsp:cNvPr id="0" name=""/>
        <dsp:cNvSpPr/>
      </dsp:nvSpPr>
      <dsp:spPr>
        <a:xfrm>
          <a:off x="2416" y="1913831"/>
          <a:ext cx="1081966" cy="540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700" b="1" i="0" u="none" strike="noStrike" kern="1200" cap="none" normalizeH="0" baseline="0" smtClean="0">
              <a:ln>
                <a:noFill/>
              </a:ln>
              <a:solidFill>
                <a:schemeClr val="tx1"/>
              </a:solidFill>
              <a:effectLst/>
              <a:latin typeface="Comic Sans MS" pitchFamily="66" charset="0"/>
            </a:rPr>
            <a:t>Основные макроэкономические индикаторы</a:t>
          </a:r>
        </a:p>
      </dsp:txBody>
      <dsp:txXfrm>
        <a:off x="2416" y="1913831"/>
        <a:ext cx="1081966" cy="540983"/>
      </dsp:txXfrm>
    </dsp:sp>
    <dsp:sp modelId="{EA4683E4-3AB9-4D24-BDB0-DC7CE3745659}">
      <dsp:nvSpPr>
        <dsp:cNvPr id="0" name=""/>
        <dsp:cNvSpPr/>
      </dsp:nvSpPr>
      <dsp:spPr>
        <a:xfrm>
          <a:off x="1311596" y="1913831"/>
          <a:ext cx="1081966" cy="540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700" b="1" i="0" u="none" strike="noStrike" kern="1200" cap="none" normalizeH="0" baseline="0" smtClean="0">
              <a:ln>
                <a:noFill/>
              </a:ln>
              <a:solidFill>
                <a:schemeClr val="tx1"/>
              </a:solidFill>
              <a:effectLst/>
              <a:latin typeface="Comic Sans MS" pitchFamily="66" charset="0"/>
            </a:rPr>
            <a:t>Экономичсский Цикл,</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700" b="1" i="0" u="none" strike="noStrike" kern="1200" cap="none" normalizeH="0" baseline="0" smtClean="0">
              <a:ln>
                <a:noFill/>
              </a:ln>
              <a:solidFill>
                <a:schemeClr val="tx1"/>
              </a:solidFill>
              <a:effectLst/>
              <a:latin typeface="Comic Sans MS" pitchFamily="66" charset="0"/>
            </a:rPr>
            <a:t>безработица и инфляция</a:t>
          </a:r>
        </a:p>
      </dsp:txBody>
      <dsp:txXfrm>
        <a:off x="1311596" y="1913831"/>
        <a:ext cx="1081966" cy="540983"/>
      </dsp:txXfrm>
    </dsp:sp>
    <dsp:sp modelId="{652BC17E-6220-4A79-997D-E29152CC8CCF}">
      <dsp:nvSpPr>
        <dsp:cNvPr id="0" name=""/>
        <dsp:cNvSpPr/>
      </dsp:nvSpPr>
      <dsp:spPr>
        <a:xfrm>
          <a:off x="2620776" y="1913831"/>
          <a:ext cx="1081966" cy="540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700" b="0" i="0" u="none" strike="noStrike" kern="1200" cap="none" normalizeH="0" baseline="0" smtClean="0">
              <a:ln>
                <a:noFill/>
              </a:ln>
              <a:solidFill>
                <a:schemeClr val="tx1"/>
              </a:solidFill>
              <a:effectLst/>
              <a:latin typeface="Comic Sans MS" pitchFamily="66" charset="0"/>
            </a:rPr>
            <a:t>Бюджетно-налоговая макроэкономическая политика</a:t>
          </a:r>
        </a:p>
      </dsp:txBody>
      <dsp:txXfrm>
        <a:off x="2620776" y="1913831"/>
        <a:ext cx="1081966" cy="540983"/>
      </dsp:txXfrm>
    </dsp:sp>
    <dsp:sp modelId="{C2224AC4-C906-4640-8710-F34F7CD2528C}">
      <dsp:nvSpPr>
        <dsp:cNvPr id="0" name=""/>
        <dsp:cNvSpPr/>
      </dsp:nvSpPr>
      <dsp:spPr>
        <a:xfrm>
          <a:off x="3929956" y="1913831"/>
          <a:ext cx="1081966" cy="540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700" b="0" i="0" u="none" strike="noStrike" kern="1200" cap="none" normalizeH="0" baseline="0" smtClean="0">
              <a:ln>
                <a:noFill/>
              </a:ln>
              <a:solidFill>
                <a:schemeClr val="tx1"/>
              </a:solidFill>
              <a:effectLst/>
              <a:latin typeface="Comic Sans MS" pitchFamily="66" charset="0"/>
            </a:rPr>
            <a:t>Рынок денег и банковская система</a:t>
          </a:r>
        </a:p>
      </dsp:txBody>
      <dsp:txXfrm>
        <a:off x="3929956" y="1913831"/>
        <a:ext cx="1081966" cy="540983"/>
      </dsp:txXfrm>
    </dsp:sp>
    <dsp:sp modelId="{DD547126-115F-4193-814E-70D244AD4960}">
      <dsp:nvSpPr>
        <dsp:cNvPr id="0" name=""/>
        <dsp:cNvSpPr/>
      </dsp:nvSpPr>
      <dsp:spPr>
        <a:xfrm>
          <a:off x="5239136" y="1913831"/>
          <a:ext cx="1081966" cy="540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700" b="0" i="0" u="none" strike="noStrike" kern="1200" cap="none" normalizeH="0" baseline="0" smtClean="0">
              <a:ln>
                <a:noFill/>
              </a:ln>
              <a:solidFill>
                <a:schemeClr val="tx1"/>
              </a:solidFill>
              <a:effectLst/>
              <a:latin typeface="Comic Sans MS" pitchFamily="66" charset="0"/>
            </a:rPr>
            <a:t>Кредитно-денежная макроэкономическая политика</a:t>
          </a:r>
        </a:p>
      </dsp:txBody>
      <dsp:txXfrm>
        <a:off x="5239136" y="1913831"/>
        <a:ext cx="1081966" cy="540983"/>
      </dsp:txXfrm>
    </dsp:sp>
    <dsp:sp modelId="{201AF8C0-A36A-4F72-A734-B4DB2BC30C56}">
      <dsp:nvSpPr>
        <dsp:cNvPr id="0" name=""/>
        <dsp:cNvSpPr/>
      </dsp:nvSpPr>
      <dsp:spPr>
        <a:xfrm>
          <a:off x="6548316" y="1913831"/>
          <a:ext cx="1081966" cy="5409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700" b="0" i="0" u="none" strike="noStrike" kern="1200" cap="none" normalizeH="0" baseline="0" smtClean="0">
              <a:ln>
                <a:noFill/>
              </a:ln>
              <a:solidFill>
                <a:schemeClr val="tx1"/>
              </a:solidFill>
              <a:effectLst/>
              <a:latin typeface="Comic Sans MS" pitchFamily="66" charset="0"/>
            </a:rPr>
            <a:t>Открытая макроэкономика: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700" b="0" i="0" u="none" strike="noStrike" kern="1200" cap="none" normalizeH="0" baseline="0" smtClean="0">
              <a:ln>
                <a:noFill/>
              </a:ln>
              <a:solidFill>
                <a:schemeClr val="tx1"/>
              </a:solidFill>
              <a:effectLst/>
              <a:latin typeface="Comic Sans MS" pitchFamily="66" charset="0"/>
            </a:rPr>
            <a:t>Платежный баланс и валютный курс</a:t>
          </a:r>
        </a:p>
      </dsp:txBody>
      <dsp:txXfrm>
        <a:off x="6548316" y="1913831"/>
        <a:ext cx="1081966" cy="540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ru-RU"/>
          </a:p>
        </p:txBody>
      </p:sp>
      <p:sp>
        <p:nvSpPr>
          <p:cNvPr id="1024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1024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ru-RU"/>
          </a:p>
        </p:txBody>
      </p:sp>
      <p:sp>
        <p:nvSpPr>
          <p:cNvPr id="1024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B0CAED7-8771-4002-8880-0D0D860CDA02}" type="slidenum">
              <a:rPr lang="ru-RU"/>
              <a:pPr>
                <a:defRPr/>
              </a:pPr>
              <a:t>‹#›</a:t>
            </a:fld>
            <a:endParaRPr lang="ru-RU"/>
          </a:p>
        </p:txBody>
      </p:sp>
    </p:spTree>
    <p:extLst>
      <p:ext uri="{BB962C8B-B14F-4D97-AF65-F5344CB8AC3E}">
        <p14:creationId xmlns:p14="http://schemas.microsoft.com/office/powerpoint/2010/main" val="1665499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ru-RU"/>
          </a:p>
        </p:txBody>
      </p:sp>
      <p:sp>
        <p:nvSpPr>
          <p:cNvPr id="182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31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82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ru-RU"/>
          </a:p>
        </p:txBody>
      </p:sp>
      <p:sp>
        <p:nvSpPr>
          <p:cNvPr id="182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3A347A4-D1C5-43AD-B20E-FE87124A92A7}" type="slidenum">
              <a:rPr lang="ru-RU"/>
              <a:pPr>
                <a:defRPr/>
              </a:pPr>
              <a:t>‹#›</a:t>
            </a:fld>
            <a:endParaRPr lang="ru-RU"/>
          </a:p>
        </p:txBody>
      </p:sp>
    </p:spTree>
    <p:extLst>
      <p:ext uri="{BB962C8B-B14F-4D97-AF65-F5344CB8AC3E}">
        <p14:creationId xmlns:p14="http://schemas.microsoft.com/office/powerpoint/2010/main" val="2963108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27CA7DA-53B8-40C9-BDBA-DDC633D2B063}" type="slidenum">
              <a:rPr lang="ru-RU" altLang="en-US" smtClean="0">
                <a:latin typeface="Arial" charset="0"/>
              </a:rPr>
              <a:pPr eaLnBrk="1" hangingPunct="1"/>
              <a:t>6</a:t>
            </a:fld>
            <a:endParaRPr lang="ru-RU" altLang="en-US" smtClean="0">
              <a:latin typeface="Arial"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2D379AB-F685-4D60-B376-C7FA7028A02D}" type="slidenum">
              <a:rPr lang="ru-RU" altLang="en-US" smtClean="0">
                <a:latin typeface="Arial" charset="0"/>
              </a:rPr>
              <a:pPr eaLnBrk="1" hangingPunct="1"/>
              <a:t>20</a:t>
            </a:fld>
            <a:endParaRPr lang="ru-RU" altLang="en-US" smtClean="0">
              <a:latin typeface="Arial" charset="0"/>
            </a:endParaRPr>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56B7BF8-5A26-4EA1-9395-BBB55C89FEEC}" type="slidenum">
              <a:rPr lang="ru-RU" altLang="en-US" smtClean="0">
                <a:latin typeface="Arial" charset="0"/>
              </a:rPr>
              <a:pPr eaLnBrk="1" hangingPunct="1"/>
              <a:t>196</a:t>
            </a:fld>
            <a:endParaRPr lang="ru-RU" altLang="en-US" smtClean="0">
              <a:latin typeface="Arial" charset="0"/>
            </a:endParaRPr>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24E00BE-0668-4D5D-9603-0B4EBAAA595D}" type="slidenum">
              <a:rPr lang="ru-RU" altLang="en-US" smtClean="0">
                <a:latin typeface="Arial" charset="0"/>
              </a:rPr>
              <a:pPr eaLnBrk="1" hangingPunct="1"/>
              <a:t>199</a:t>
            </a:fld>
            <a:endParaRPr lang="ru-RU" altLang="en-US" smtClean="0">
              <a:latin typeface="Arial" charset="0"/>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C46A196-A7C2-4721-A005-17B4E8FD8626}" type="slidenum">
              <a:rPr lang="ru-RU" altLang="en-US" smtClean="0">
                <a:latin typeface="Arial" charset="0"/>
              </a:rPr>
              <a:pPr eaLnBrk="1" hangingPunct="1"/>
              <a:t>200</a:t>
            </a:fld>
            <a:endParaRPr lang="ru-RU" altLang="en-US" smtClean="0">
              <a:latin typeface="Arial" charset="0"/>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3966C70-4623-46F1-B2A9-502213583359}" type="slidenum">
              <a:rPr lang="ru-RU" altLang="en-US" smtClean="0">
                <a:latin typeface="Arial" charset="0"/>
              </a:rPr>
              <a:pPr eaLnBrk="1" hangingPunct="1"/>
              <a:t>201</a:t>
            </a:fld>
            <a:endParaRPr lang="ru-RU" altLang="en-US" smtClean="0">
              <a:latin typeface="Arial" charset="0"/>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D5B0787-6A50-40FB-9753-4EC1E2935C9D}" type="slidenum">
              <a:rPr lang="ru-RU" altLang="en-US" smtClean="0">
                <a:latin typeface="Arial" charset="0"/>
              </a:rPr>
              <a:pPr eaLnBrk="1" hangingPunct="1"/>
              <a:t>204</a:t>
            </a:fld>
            <a:endParaRPr lang="ru-RU" altLang="en-US" smtClean="0">
              <a:latin typeface="Arial" charset="0"/>
            </a:endParaRPr>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4B01525-D5D4-4C9B-94D2-90B1F3AD29DC}" type="slidenum">
              <a:rPr lang="ru-RU" altLang="en-US" smtClean="0">
                <a:latin typeface="Arial" charset="0"/>
              </a:rPr>
              <a:pPr eaLnBrk="1" hangingPunct="1"/>
              <a:t>206</a:t>
            </a:fld>
            <a:endParaRPr lang="ru-RU" altLang="en-US" smtClean="0">
              <a:latin typeface="Arial" charset="0"/>
            </a:endParaRPr>
          </a:p>
        </p:txBody>
      </p:sp>
      <p:sp>
        <p:nvSpPr>
          <p:cNvPr id="436227" name="Rectangle 2"/>
          <p:cNvSpPr>
            <a:spLocks noGrp="1" noRot="1" noChangeAspect="1" noChangeArrowheads="1" noTextEdit="1"/>
          </p:cNvSpPr>
          <p:nvPr>
            <p:ph type="sldImg"/>
          </p:nvPr>
        </p:nvSpPr>
        <p:spPr>
          <a:ln/>
        </p:spPr>
      </p:sp>
      <p:sp>
        <p:nvSpPr>
          <p:cNvPr id="436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Покупатели – ценополучатели, поведение каждого взятого в отдельности не влияет на рыночную цену.</a:t>
            </a:r>
          </a:p>
          <a:p>
            <a:pPr eaLnBrk="1" hangingPunct="1"/>
            <a:r>
              <a:rPr lang="ru-RU" altLang="en-US" smtClean="0"/>
              <a:t>Производители – ценоискатели, поведение каждого оказывает серьезное влияние на рыночное равновесие ( цены и объемы)</a:t>
            </a:r>
          </a:p>
          <a:p>
            <a:pPr eaLnBrk="1" hangingPunct="1"/>
            <a:r>
              <a:rPr lang="ru-RU" altLang="en-US" smtClean="0"/>
              <a:t>Отсюда – различные варианты стратегического поведения по отношению к соперникам, в основе которого лежит концепция , впервые сформулированная математиком Джоном Нэшем в 1951г.</a:t>
            </a:r>
          </a:p>
          <a:p>
            <a:pPr eaLnBrk="1" hangingPunct="1"/>
            <a:r>
              <a:rPr lang="ru-RU" altLang="en-US" b="1" i="1" smtClean="0"/>
              <a:t>Равновесие Нэша: каждая фирма ведет себя наилучшим образом при данном поведении своих конкурентов.</a:t>
            </a:r>
          </a:p>
          <a:p>
            <a:pPr eaLnBrk="1" hangingPunct="1"/>
            <a:endParaRPr lang="ru-RU" altLang="en-US" smtClean="0"/>
          </a:p>
          <a:p>
            <a:pPr eaLnBrk="1" hangingPunct="1"/>
            <a:endParaRPr lang="ru-RU" alt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58F1101-DCA7-44B3-A627-BA9A2D521328}" type="slidenum">
              <a:rPr lang="ru-RU" altLang="en-US" smtClean="0">
                <a:latin typeface="Arial" charset="0"/>
              </a:rPr>
              <a:pPr eaLnBrk="1" hangingPunct="1"/>
              <a:t>209</a:t>
            </a:fld>
            <a:endParaRPr lang="ru-RU" altLang="en-US" smtClean="0">
              <a:latin typeface="Arial" charset="0"/>
            </a:endParaRPr>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44944F4-0209-4B58-97A5-504D2D148805}" type="slidenum">
              <a:rPr lang="ru-RU" altLang="en-US" smtClean="0">
                <a:latin typeface="Arial" charset="0"/>
              </a:rPr>
              <a:pPr eaLnBrk="1" hangingPunct="1"/>
              <a:t>212</a:t>
            </a:fld>
            <a:endParaRPr lang="ru-RU" altLang="en-US" smtClean="0">
              <a:latin typeface="Arial" charset="0"/>
            </a:endParaRPr>
          </a:p>
        </p:txBody>
      </p:sp>
      <p:sp>
        <p:nvSpPr>
          <p:cNvPr id="438275" name="Rectangle 2"/>
          <p:cNvSpPr>
            <a:spLocks noGrp="1" noRot="1" noChangeAspect="1" noChangeArrowheads="1" noTextEdit="1"/>
          </p:cNvSpPr>
          <p:nvPr>
            <p:ph type="sldImg"/>
          </p:nvPr>
        </p:nvSpPr>
        <p:spPr>
          <a:ln/>
        </p:spPr>
      </p:sp>
      <p:sp>
        <p:nvSpPr>
          <p:cNvPr id="438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DAC73DC-62C8-49E0-AD0D-4811B6B6F35C}" type="slidenum">
              <a:rPr lang="ru-RU" altLang="en-US" smtClean="0">
                <a:latin typeface="Arial" charset="0"/>
              </a:rPr>
              <a:pPr eaLnBrk="1" hangingPunct="1"/>
              <a:t>214</a:t>
            </a:fld>
            <a:endParaRPr lang="ru-RU" altLang="en-US" smtClean="0">
              <a:latin typeface="Arial" charset="0"/>
            </a:endParaRPr>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D8AA4F0-00FC-438E-B8F9-2F2A411C11F0}" type="slidenum">
              <a:rPr lang="ru-RU" altLang="en-US" smtClean="0">
                <a:latin typeface="Arial" charset="0"/>
              </a:rPr>
              <a:pPr eaLnBrk="1" hangingPunct="1"/>
              <a:t>216</a:t>
            </a:fld>
            <a:endParaRPr lang="ru-RU" altLang="en-US" smtClean="0">
              <a:latin typeface="Arial" charset="0"/>
            </a:endParaRPr>
          </a:p>
        </p:txBody>
      </p:sp>
      <p:sp>
        <p:nvSpPr>
          <p:cNvPr id="440323" name="Rectangle 2"/>
          <p:cNvSpPr>
            <a:spLocks noGrp="1" noRot="1" noChangeAspect="1" noChangeArrowheads="1" noTextEdit="1"/>
          </p:cNvSpPr>
          <p:nvPr>
            <p:ph type="sldImg"/>
          </p:nvPr>
        </p:nvSpPr>
        <p:spPr>
          <a:ln/>
        </p:spPr>
      </p:sp>
      <p:sp>
        <p:nvSpPr>
          <p:cNvPr id="440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Первую модель олигополии разработал в 1838 г. Огюстен Курно. Это – количественная модель, исходящая из  предположения, что каждый участник рынка ( а их всего два) принимает объем производства своего конкурента постоянным. Обе фирмы принимают решения в одно и то же время и понимают, что конечная цена будет зависеть от совокупного объема производства обеих фирм. Фирмы производят однородные товары.</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0B7C358-EC74-4A1E-A1EF-07950B7E653C}" type="slidenum">
              <a:rPr lang="ru-RU" altLang="en-US" smtClean="0">
                <a:latin typeface="Arial" charset="0"/>
              </a:rPr>
              <a:pPr eaLnBrk="1" hangingPunct="1"/>
              <a:t>21</a:t>
            </a:fld>
            <a:endParaRPr lang="ru-RU" altLang="en-US" smtClean="0">
              <a:latin typeface="Arial" charset="0"/>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87EE32F-0968-4148-A6C7-66ABAC7F7CDF}" type="slidenum">
              <a:rPr lang="ru-RU" altLang="en-US" smtClean="0">
                <a:latin typeface="Arial" charset="0"/>
              </a:rPr>
              <a:pPr eaLnBrk="1" hangingPunct="1"/>
              <a:t>218</a:t>
            </a:fld>
            <a:endParaRPr lang="ru-RU" altLang="en-US" smtClean="0">
              <a:latin typeface="Arial" charset="0"/>
            </a:endParaRPr>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9AC3369-631A-4161-83B7-F5767E7C1AC3}" type="slidenum">
              <a:rPr lang="ru-RU" altLang="en-US" smtClean="0">
                <a:latin typeface="Arial" charset="0"/>
              </a:rPr>
              <a:pPr eaLnBrk="1" hangingPunct="1"/>
              <a:t>219</a:t>
            </a:fld>
            <a:endParaRPr lang="ru-RU" altLang="en-US" smtClean="0">
              <a:latin typeface="Arial" charset="0"/>
            </a:endParaRPr>
          </a:p>
        </p:txBody>
      </p:sp>
      <p:sp>
        <p:nvSpPr>
          <p:cNvPr id="442371" name="Rectangle 2"/>
          <p:cNvSpPr>
            <a:spLocks noGrp="1" noRot="1" noChangeAspect="1" noChangeArrowheads="1" noTextEdit="1"/>
          </p:cNvSpPr>
          <p:nvPr>
            <p:ph type="sldImg"/>
          </p:nvPr>
        </p:nvSpPr>
        <p:spPr>
          <a:ln/>
        </p:spPr>
      </p:sp>
      <p:sp>
        <p:nvSpPr>
          <p:cNvPr id="442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Таким образом, если условно можно полагать, что модель Курно – это «мгновенная» модель одновременного выхода на рынок обеих фирм, то модель Штакельберга предполагает парадигму поведения «лидер-последователь». Лидер – тот, кто вышел на рынок первым, имеет данное преимущество и пользуется им, захватывая больший кусок рынка. Фирме-последователю остается довольствоваться остаточным спросом. При этом возможны различные варианты соотношения издержек участников рынка: у фирмы-лидера может быть преимущество по издержкам или фирмы могут быть условно равными по данному параметру.</a:t>
            </a:r>
          </a:p>
          <a:p>
            <a:pPr eaLnBrk="1" hangingPunct="1"/>
            <a:r>
              <a:rPr lang="ru-RU" altLang="en-US" smtClean="0"/>
              <a:t>Но в любом случае при конкуренции по Штакельбергу суммарный объем отраслевого выпуска возрастет по сравнению с ситуацией по Курно. В результате рыночная цена упадет. Произойдет своего рода перераспределение прибыли в пользу лидирующей фирмы.</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73B3FB3-AB11-4610-A58B-24BEA6A8805F}" type="slidenum">
              <a:rPr lang="ru-RU" altLang="en-US" smtClean="0">
                <a:latin typeface="Arial" charset="0"/>
              </a:rPr>
              <a:pPr eaLnBrk="1" hangingPunct="1"/>
              <a:t>220</a:t>
            </a:fld>
            <a:endParaRPr lang="ru-RU" altLang="en-US" smtClean="0">
              <a:latin typeface="Arial" charset="0"/>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Данный вариант раздела прибылей работает, если фирмы идентичные по издержкам. В случае, когда одна из участниц имеет преимущество по издержкам, формулы несколько утяжелятся, а прибыли такой лидирующей фирмы возрастут.</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B0F4761-6837-4596-910C-857E7E99959B}" type="slidenum">
              <a:rPr lang="ru-RU" altLang="en-US" smtClean="0">
                <a:latin typeface="Arial" charset="0"/>
              </a:rPr>
              <a:pPr eaLnBrk="1" hangingPunct="1"/>
              <a:t>222</a:t>
            </a:fld>
            <a:endParaRPr lang="ru-RU" altLang="en-US" smtClean="0">
              <a:latin typeface="Arial" charset="0"/>
            </a:endParaRPr>
          </a:p>
        </p:txBody>
      </p:sp>
      <p:sp>
        <p:nvSpPr>
          <p:cNvPr id="444419" name="Rectangle 2"/>
          <p:cNvSpPr>
            <a:spLocks noGrp="1" noRot="1" noChangeAspect="1" noChangeArrowheads="1" noTextEdit="1"/>
          </p:cNvSpPr>
          <p:nvPr>
            <p:ph type="sldImg"/>
          </p:nvPr>
        </p:nvSpPr>
        <p:spPr>
          <a:ln/>
        </p:spPr>
      </p:sp>
      <p:sp>
        <p:nvSpPr>
          <p:cNvPr id="444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3C562E1-BFCC-40CF-89CE-CA18131AC756}" type="slidenum">
              <a:rPr lang="ru-RU" altLang="en-US" smtClean="0">
                <a:latin typeface="Arial" charset="0"/>
              </a:rPr>
              <a:pPr eaLnBrk="1" hangingPunct="1"/>
              <a:t>223</a:t>
            </a:fld>
            <a:endParaRPr lang="ru-RU" altLang="en-US" smtClean="0">
              <a:latin typeface="Arial" charset="0"/>
            </a:endParaRPr>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91695FB-11A7-456A-9917-2A1CCC4690FD}" type="slidenum">
              <a:rPr lang="ru-RU" altLang="en-US" smtClean="0">
                <a:latin typeface="Arial" charset="0"/>
              </a:rPr>
              <a:pPr eaLnBrk="1" hangingPunct="1"/>
              <a:t>224</a:t>
            </a:fld>
            <a:endParaRPr lang="ru-RU" altLang="en-US" smtClean="0">
              <a:latin typeface="Arial" charset="0"/>
            </a:endParaRPr>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2D1B790-4F01-4DC4-9CF6-103048A3E15D}" type="slidenum">
              <a:rPr lang="ru-RU" altLang="en-US" smtClean="0">
                <a:latin typeface="Arial" charset="0"/>
              </a:rPr>
              <a:pPr eaLnBrk="1" hangingPunct="1"/>
              <a:t>226</a:t>
            </a:fld>
            <a:endParaRPr lang="ru-RU" altLang="en-US" smtClean="0">
              <a:latin typeface="Arial" charset="0"/>
            </a:endParaRPr>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В книге М. Портера приводятся результаты исследования 26 из 38 отраслей по производству потребительских товаров в США в период с 1963 по 1965 гг. Рассматривались фирмы с активами не менее 500 тыс. долл., сравнивались показатели нормы прибыли на акционерный капитал (</a:t>
            </a:r>
            <a:r>
              <a:rPr lang="en-US" altLang="en-US" smtClean="0"/>
              <a:t>ROA)</a:t>
            </a:r>
            <a:r>
              <a:rPr lang="ru-RU" altLang="en-US" smtClean="0"/>
              <a:t> в фирмах, имевших не менее 30% объема продаж отрасли.</a:t>
            </a:r>
          </a:p>
          <a:p>
            <a:pPr eaLnBrk="1" hangingPunct="1"/>
            <a:r>
              <a:rPr lang="ru-RU" altLang="en-US" smtClean="0"/>
              <a:t> См. подробнее М. Портер «Конкурентная стратегия» с. 196</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72D4EAE-E9A4-43E7-BFAF-78399EB13BAC}" type="slidenum">
              <a:rPr lang="ru-RU" altLang="en-US" smtClean="0">
                <a:latin typeface="Arial" charset="0"/>
              </a:rPr>
              <a:pPr eaLnBrk="1" hangingPunct="1"/>
              <a:t>228</a:t>
            </a:fld>
            <a:endParaRPr lang="ru-RU" altLang="en-US" smtClean="0">
              <a:latin typeface="Arial" charset="0"/>
            </a:endParaRPr>
          </a:p>
        </p:txBody>
      </p:sp>
      <p:sp>
        <p:nvSpPr>
          <p:cNvPr id="448515" name="Rectangle 2"/>
          <p:cNvSpPr>
            <a:spLocks noGrp="1" noRot="1" noChangeAspect="1" noChangeArrowheads="1" noTextEdit="1"/>
          </p:cNvSpPr>
          <p:nvPr>
            <p:ph type="sldImg"/>
          </p:nvPr>
        </p:nvSpPr>
        <p:spPr>
          <a:ln/>
        </p:spPr>
      </p:sp>
      <p:sp>
        <p:nvSpPr>
          <p:cNvPr id="448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Модель была предложена в 1939г. Группой экономистов П.Суизи,Р.Хэллом и Ч.Хитчем</a:t>
            </a:r>
          </a:p>
          <a:p>
            <a:pPr eaLnBrk="1" hangingPunct="1"/>
            <a:r>
              <a:rPr lang="ru-RU" altLang="en-US" smtClean="0"/>
              <a:t>В основе – ценовое поведение предприятий, осознанный параллелилизм:фирмы ведут себя одинакого исходя НЕ из сговора, а из прагматичного соображения, что и остальные участники поведут себя так же. </a:t>
            </a:r>
          </a:p>
          <a:p>
            <a:pPr eaLnBrk="1" hangingPunct="1"/>
            <a:r>
              <a:rPr lang="ru-RU" altLang="en-US" smtClean="0"/>
              <a:t>Модель ломаной кривой спроса объясняет жесткость цен на некоторых олигополистических рынках. Но она не объясняет КАК эти цены сформировались. Жесткость цен в условиях олигополии можно объяснить с помощью элементов теории игр и </a:t>
            </a:r>
            <a:r>
              <a:rPr lang="ru-RU" altLang="en-US" b="1" u="sng" smtClean="0"/>
              <a:t>дилеммы заключенного.</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439C82F-D28E-48F9-AA3A-8509AAE4E75B}" type="slidenum">
              <a:rPr lang="ru-RU" altLang="en-US" smtClean="0">
                <a:latin typeface="Arial" charset="0"/>
              </a:rPr>
              <a:pPr eaLnBrk="1" hangingPunct="1"/>
              <a:t>230</a:t>
            </a:fld>
            <a:endParaRPr lang="ru-RU" altLang="en-US" smtClean="0">
              <a:latin typeface="Arial" charset="0"/>
            </a:endParaRPr>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E6A80BB-705D-4D8E-B948-261EE40BC8F7}" type="slidenum">
              <a:rPr lang="ru-RU" altLang="en-US" smtClean="0">
                <a:latin typeface="Arial" charset="0"/>
              </a:rPr>
              <a:pPr eaLnBrk="1" hangingPunct="1"/>
              <a:t>231</a:t>
            </a:fld>
            <a:endParaRPr lang="ru-RU" altLang="en-US" smtClean="0">
              <a:latin typeface="Arial" charset="0"/>
            </a:endParaRPr>
          </a:p>
        </p:txBody>
      </p:sp>
      <p:sp>
        <p:nvSpPr>
          <p:cNvPr id="450563" name="Rectangle 2"/>
          <p:cNvSpPr>
            <a:spLocks noGrp="1" noRot="1" noChangeAspect="1"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57FD591-2CFE-441B-AA93-F9975941F151}" type="slidenum">
              <a:rPr lang="ru-RU" altLang="en-US" smtClean="0">
                <a:latin typeface="Arial" charset="0"/>
              </a:rPr>
              <a:pPr eaLnBrk="1" hangingPunct="1"/>
              <a:t>22</a:t>
            </a:fld>
            <a:endParaRPr lang="ru-RU" altLang="en-US" smtClean="0">
              <a:latin typeface="Arial" charset="0"/>
            </a:endParaRPr>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46871EC-B358-460B-B792-39AD0C69F40E}" type="slidenum">
              <a:rPr lang="ru-RU" altLang="en-US" smtClean="0">
                <a:latin typeface="Arial" charset="0"/>
              </a:rPr>
              <a:pPr eaLnBrk="1" hangingPunct="1"/>
              <a:t>232</a:t>
            </a:fld>
            <a:endParaRPr lang="ru-RU" altLang="en-US" smtClean="0">
              <a:latin typeface="Arial" charset="0"/>
            </a:endParaRPr>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E163B94-8C72-44BD-BEBB-D779037A5435}" type="slidenum">
              <a:rPr lang="ru-RU" altLang="en-US" smtClean="0">
                <a:latin typeface="Arial" charset="0"/>
              </a:rPr>
              <a:pPr eaLnBrk="1" hangingPunct="1"/>
              <a:t>233</a:t>
            </a:fld>
            <a:endParaRPr lang="ru-RU" altLang="en-US" smtClean="0">
              <a:latin typeface="Arial" charset="0"/>
            </a:endParaRPr>
          </a:p>
        </p:txBody>
      </p:sp>
      <p:sp>
        <p:nvSpPr>
          <p:cNvPr id="452611" name="Rectangle 2"/>
          <p:cNvSpPr>
            <a:spLocks noGrp="1" noRot="1" noChangeAspect="1" noChangeArrowheads="1" noTextEdit="1"/>
          </p:cNvSpPr>
          <p:nvPr>
            <p:ph type="sldImg"/>
          </p:nvPr>
        </p:nvSpPr>
        <p:spPr>
          <a:ln/>
        </p:spPr>
      </p:sp>
      <p:sp>
        <p:nvSpPr>
          <p:cNvPr id="452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1162E43-E40A-4D80-99FD-C5C4945BB424}" type="slidenum">
              <a:rPr lang="ru-RU" altLang="en-US" smtClean="0">
                <a:latin typeface="Arial" charset="0"/>
              </a:rPr>
              <a:pPr eaLnBrk="1" hangingPunct="1"/>
              <a:t>236</a:t>
            </a:fld>
            <a:endParaRPr lang="ru-RU" altLang="en-US" smtClean="0">
              <a:latin typeface="Arial" charset="0"/>
            </a:endParaRPr>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Р2 соответствует уровню, максимизирующему прибыль. Но для этого необходимо сократить объем отраслевого производства. Каждое отдельное предприятие должно удерживаться в рамках заданной квоты. Однако соблазн очень велик: ведь если квота невелика, то можно ее превысить и продать по установленной цене больше положенного ( фактически, фирма, вошедшая в концерн, оказывается в положении конкурентного предприятия, принимающего цену как внешний фактор и максимизирующего прибыль по принципу МС = Р) Если к такой практике прибегают многие участники соглашения, рыночная цена падает и значительно. </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86D3D4D-B99E-4B4A-B857-0B3ACDB64684}" type="slidenum">
              <a:rPr lang="ru-RU" altLang="en-US" smtClean="0">
                <a:latin typeface="Arial" charset="0"/>
              </a:rPr>
              <a:pPr eaLnBrk="1" hangingPunct="1"/>
              <a:t>237</a:t>
            </a:fld>
            <a:endParaRPr lang="ru-RU" altLang="en-US" smtClean="0">
              <a:latin typeface="Arial" charset="0"/>
            </a:endParaRPr>
          </a:p>
        </p:txBody>
      </p:sp>
      <p:sp>
        <p:nvSpPr>
          <p:cNvPr id="454659" name="Rectangle 2"/>
          <p:cNvSpPr>
            <a:spLocks noGrp="1" noRot="1" noChangeAspect="1" noChangeArrowheads="1" noTextEdit="1"/>
          </p:cNvSpPr>
          <p:nvPr>
            <p:ph type="sldImg"/>
          </p:nvPr>
        </p:nvSpPr>
        <p:spPr>
          <a:ln/>
        </p:spPr>
      </p:sp>
      <p:sp>
        <p:nvSpPr>
          <p:cNvPr id="454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0B58325-17BC-4774-AE0B-2295CF644FEB}" type="slidenum">
              <a:rPr lang="ru-RU" altLang="en-US" smtClean="0">
                <a:latin typeface="Arial" charset="0"/>
              </a:rPr>
              <a:pPr eaLnBrk="1" hangingPunct="1"/>
              <a:t>243</a:t>
            </a:fld>
            <a:endParaRPr lang="ru-RU" altLang="en-US" smtClean="0">
              <a:latin typeface="Arial" charset="0"/>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Производительность фактора: не будет спроса на ресурс, даже если он высокоэффективный, если он используется в производстве НЕНУЖНОЙ продукции.</a:t>
            </a:r>
          </a:p>
          <a:p>
            <a:pPr eaLnBrk="1" hangingPunct="1"/>
            <a:r>
              <a:rPr lang="ru-RU" altLang="en-US" smtClean="0"/>
              <a:t>Цены на другие ресурсы: конечный результат будет зависеть от технологии, от замещаемости факторов. </a:t>
            </a:r>
          </a:p>
          <a:p>
            <a:pPr eaLnBrk="1" hangingPunct="1"/>
            <a:r>
              <a:rPr lang="ru-RU" altLang="en-US" smtClean="0"/>
              <a:t>Например, при удешевлении капитального фактора( и роста спроса на него) может иметь место как сокращение спроса на труд, так и рост последнего.</a:t>
            </a:r>
          </a:p>
          <a:p>
            <a:pPr eaLnBrk="1" hangingPunct="1"/>
            <a:endParaRPr lang="ru-RU" altLang="en-US" smtClean="0"/>
          </a:p>
          <a:p>
            <a:pPr eaLnBrk="1" hangingPunct="1"/>
            <a:endParaRPr lang="ru-RU" altLang="en-US" smtClean="0"/>
          </a:p>
          <a:p>
            <a:pPr eaLnBrk="1" hangingPunct="1"/>
            <a:endParaRPr lang="ru-RU" altLang="en-US" smtClean="0"/>
          </a:p>
          <a:p>
            <a:pPr eaLnBrk="1" hangingPunct="1"/>
            <a:endParaRPr lang="ru-RU" alt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380DAD5-6BAF-4C74-95DC-138D1DE76723}" type="slidenum">
              <a:rPr lang="ru-RU" altLang="en-US" smtClean="0">
                <a:latin typeface="Arial" charset="0"/>
              </a:rPr>
              <a:pPr eaLnBrk="1" hangingPunct="1"/>
              <a:t>245</a:t>
            </a:fld>
            <a:endParaRPr lang="ru-RU" altLang="en-US" smtClean="0">
              <a:latin typeface="Arial" charset="0"/>
            </a:endParaRPr>
          </a:p>
        </p:txBody>
      </p:sp>
      <p:sp>
        <p:nvSpPr>
          <p:cNvPr id="456707" name="Rectangle 2"/>
          <p:cNvSpPr>
            <a:spLocks noGrp="1" noRot="1" noChangeAspect="1" noChangeArrowheads="1" noTextEdit="1"/>
          </p:cNvSpPr>
          <p:nvPr>
            <p:ph type="sldImg"/>
          </p:nvPr>
        </p:nvSpPr>
        <p:spPr>
          <a:ln/>
        </p:spPr>
      </p:sp>
      <p:sp>
        <p:nvSpPr>
          <p:cNvPr id="456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53EF2C0-9EB7-4BAE-9BF9-ED61282223E5}" type="slidenum">
              <a:rPr lang="ru-RU" altLang="en-US" smtClean="0">
                <a:latin typeface="Arial" charset="0"/>
              </a:rPr>
              <a:pPr eaLnBrk="1" hangingPunct="1"/>
              <a:t>246</a:t>
            </a:fld>
            <a:endParaRPr lang="ru-RU" altLang="en-US" smtClean="0">
              <a:latin typeface="Arial" charset="0"/>
            </a:endParaRP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EC5E099-3763-4B9F-B020-3A57B6E97772}" type="slidenum">
              <a:rPr lang="ru-RU" altLang="en-US" smtClean="0">
                <a:latin typeface="Arial" charset="0"/>
              </a:rPr>
              <a:pPr eaLnBrk="1" hangingPunct="1"/>
              <a:t>249</a:t>
            </a:fld>
            <a:endParaRPr lang="ru-RU" altLang="en-US" smtClean="0">
              <a:latin typeface="Arial" charset="0"/>
            </a:endParaRPr>
          </a:p>
        </p:txBody>
      </p:sp>
      <p:sp>
        <p:nvSpPr>
          <p:cNvPr id="458755" name="Rectangle 2"/>
          <p:cNvSpPr>
            <a:spLocks noGrp="1" noRot="1" noChangeAspect="1" noChangeArrowheads="1" noTextEdit="1"/>
          </p:cNvSpPr>
          <p:nvPr>
            <p:ph type="sldImg"/>
          </p:nvPr>
        </p:nvSpPr>
        <p:spPr>
          <a:ln/>
        </p:spPr>
      </p:sp>
      <p:sp>
        <p:nvSpPr>
          <p:cNvPr id="458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549CD9B-83C1-4ABD-8078-3CB3DD6BA268}" type="slidenum">
              <a:rPr lang="ru-RU" altLang="en-US" smtClean="0">
                <a:latin typeface="Arial" charset="0"/>
              </a:rPr>
              <a:pPr eaLnBrk="1" hangingPunct="1"/>
              <a:t>250</a:t>
            </a:fld>
            <a:endParaRPr lang="ru-RU" altLang="en-US" smtClean="0">
              <a:latin typeface="Arial" charset="0"/>
            </a:endParaRPr>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6D83077-F6C9-4838-B38D-5576542642C6}" type="slidenum">
              <a:rPr lang="ru-RU" altLang="en-US" smtClean="0">
                <a:latin typeface="Arial" charset="0"/>
              </a:rPr>
              <a:pPr eaLnBrk="1" hangingPunct="1"/>
              <a:t>251</a:t>
            </a:fld>
            <a:endParaRPr lang="ru-RU" altLang="en-US" smtClean="0">
              <a:latin typeface="Arial" charset="0"/>
            </a:endParaRPr>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Если рынок готовой продукции монополизирован, монополист реализует свою власть путем сокращения объема выпуска по прибылемаксимизирующего значения. В результате будет нанято меньше рабочих, чем в случае чистой конкуренции</a:t>
            </a:r>
            <a:r>
              <a:rPr lang="en-US" altLang="en-US" smtClean="0"/>
              <a:t> </a:t>
            </a:r>
            <a:r>
              <a:rPr lang="ru-RU" altLang="en-US" smtClean="0"/>
              <a:t>и их оплата будет ниже, чем доход, получаемый владельцем предприятия от продажи произведенной продукции.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A18744C-CB89-4123-8F76-4C4290405F98}" type="slidenum">
              <a:rPr lang="ru-RU" altLang="en-US" smtClean="0">
                <a:latin typeface="Arial" charset="0"/>
              </a:rPr>
              <a:pPr eaLnBrk="1" hangingPunct="1"/>
              <a:t>23</a:t>
            </a:fld>
            <a:endParaRPr lang="ru-RU" altLang="en-US" smtClean="0">
              <a:latin typeface="Arial" charset="0"/>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C94906B-4724-4240-8D56-71F0AA6BA82C}" type="slidenum">
              <a:rPr lang="ru-RU" altLang="en-US" smtClean="0">
                <a:latin typeface="Arial" charset="0"/>
              </a:rPr>
              <a:pPr eaLnBrk="1" hangingPunct="1"/>
              <a:t>252</a:t>
            </a:fld>
            <a:endParaRPr lang="ru-RU" altLang="en-US" smtClean="0">
              <a:latin typeface="Arial" charset="0"/>
            </a:endParaRPr>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4F7C430-70F9-4301-BE71-2EA68BCD4818}" type="slidenum">
              <a:rPr lang="ru-RU" altLang="en-US" smtClean="0">
                <a:latin typeface="Arial" charset="0"/>
              </a:rPr>
              <a:pPr eaLnBrk="1" hangingPunct="1"/>
              <a:t>253</a:t>
            </a:fld>
            <a:endParaRPr lang="ru-RU" altLang="en-US" smtClean="0">
              <a:latin typeface="Arial" charset="0"/>
            </a:endParaRPr>
          </a:p>
        </p:txBody>
      </p:sp>
      <p:sp>
        <p:nvSpPr>
          <p:cNvPr id="462851" name="Rectangle 2"/>
          <p:cNvSpPr>
            <a:spLocks noGrp="1" noRot="1" noChangeAspect="1" noChangeArrowheads="1" noTextEdit="1"/>
          </p:cNvSpPr>
          <p:nvPr>
            <p:ph type="sldImg"/>
          </p:nvPr>
        </p:nvSpPr>
        <p:spPr>
          <a:ln/>
        </p:spPr>
      </p:sp>
      <p:sp>
        <p:nvSpPr>
          <p:cNvPr id="462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Вспомните из теории производства равенство отношений предельных продуктов факторов производства и цен на факторы. Это равенство определяло положение равновесия производителя, который при заданном бюджетном ограничении стремится произвести наибольший объем при минимальных издержках.</a:t>
            </a:r>
          </a:p>
          <a:p>
            <a:pPr eaLnBrk="1" hangingPunct="1"/>
            <a:r>
              <a:rPr lang="ru-RU" altLang="en-US" smtClean="0"/>
              <a:t>Данное правило работает для конкурентных рынков факторов производства, поскольку там, как мы видели на примере, цена каждой единицы фактора производства – одна и та же или МЕ= АЕ</a:t>
            </a:r>
            <a:r>
              <a:rPr lang="en-US" altLang="en-US" smtClean="0"/>
              <a:t>(W).</a:t>
            </a:r>
            <a:endParaRPr lang="ru-RU" altLang="en-US" smtClean="0"/>
          </a:p>
          <a:p>
            <a:pPr eaLnBrk="1" hangingPunct="1"/>
            <a:r>
              <a:rPr lang="ru-RU" altLang="en-US" smtClean="0"/>
              <a:t>Но на неконкурентных рынках </a:t>
            </a:r>
            <a:r>
              <a:rPr lang="en-US" altLang="en-US" smtClean="0"/>
              <a:t>ME </a:t>
            </a:r>
            <a:r>
              <a:rPr lang="en-US" altLang="en-US" smtClean="0">
                <a:cs typeface="Arial" charset="0"/>
              </a:rPr>
              <a:t>&gt; AE(W)</a:t>
            </a:r>
            <a:r>
              <a:rPr lang="ru-RU" altLang="en-US" smtClean="0"/>
              <a:t>, т.к. нанимая дополнительного работника на таком рынке, предприниматель вынужден поднимать уровень оплаты труда. Данное правили трансформируется в </a:t>
            </a:r>
          </a:p>
          <a:p>
            <a:pPr algn="ctr" eaLnBrk="1" hangingPunct="1"/>
            <a:r>
              <a:rPr lang="en-US" altLang="en-US" b="1" smtClean="0"/>
              <a:t>(MRPL/ME</a:t>
            </a:r>
            <a:r>
              <a:rPr lang="en-US" altLang="en-US" b="1" baseline="-25000" smtClean="0"/>
              <a:t>L</a:t>
            </a:r>
            <a:r>
              <a:rPr lang="en-US" altLang="en-US" b="1" smtClean="0"/>
              <a:t> )= (MRPK/ ME</a:t>
            </a:r>
            <a:r>
              <a:rPr lang="en-US" altLang="en-US" b="1" baseline="-25000" smtClean="0"/>
              <a:t>K </a:t>
            </a:r>
            <a:r>
              <a:rPr lang="en-US" altLang="en-US" b="1" smtClean="0"/>
              <a:t>)= 1</a:t>
            </a:r>
            <a:endParaRPr lang="ru-RU" altLang="en-US" b="1" smtClean="0"/>
          </a:p>
          <a:p>
            <a:pPr eaLnBrk="1" hangingPunct="1"/>
            <a:endParaRPr lang="ru-RU" altLang="en-US" b="1"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37DEE0E-598B-462D-A247-727884637022}" type="slidenum">
              <a:rPr lang="ru-RU" altLang="en-US" smtClean="0">
                <a:latin typeface="Arial" charset="0"/>
              </a:rPr>
              <a:pPr eaLnBrk="1" hangingPunct="1"/>
              <a:t>256</a:t>
            </a:fld>
            <a:endParaRPr lang="ru-RU" altLang="en-US" smtClean="0">
              <a:latin typeface="Arial" charset="0"/>
            </a:endParaRPr>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Мы начинаем рассмотрение модели монопсонии с ситуации, когда рынки готовой продукции конкурентны. Позже мы рассмотрим пример монополизированных рынков готовой продукции.</a:t>
            </a:r>
          </a:p>
          <a:p>
            <a:pPr eaLnBrk="1" hangingPunct="1"/>
            <a:r>
              <a:rPr lang="ru-RU" altLang="en-US" smtClean="0"/>
              <a:t>Мобильность  является основным фактором, определяющим конкурентность рынков ресурсов. В свою очередь, мобильность зависит от  действующих </a:t>
            </a:r>
            <a:r>
              <a:rPr lang="ru-RU" altLang="en-US" u="sng" smtClean="0"/>
              <a:t>географических ограничений и от институциональных структур( профсоюзы).</a:t>
            </a:r>
          </a:p>
          <a:p>
            <a:pPr eaLnBrk="1" hangingPunct="1"/>
            <a:r>
              <a:rPr lang="ru-RU" altLang="en-US" smtClean="0"/>
              <a:t>Для того, чтобы нанять больше рабочих, фирма должна поднимать уровень оплаты. Но платить надо больше не только тем, кто нанят позже, но и всем остальным. Это означает, что предельные затраты</a:t>
            </a:r>
            <a:r>
              <a:rPr lang="en-US" altLang="en-US" smtClean="0"/>
              <a:t> (ME)</a:t>
            </a:r>
            <a:r>
              <a:rPr lang="ru-RU" altLang="en-US" smtClean="0"/>
              <a:t> на найм рабочей силы будут расти быстрее, чем уровень средних затрат</a:t>
            </a:r>
            <a:r>
              <a:rPr lang="en-US" altLang="en-US" smtClean="0"/>
              <a:t> (AE)</a:t>
            </a:r>
            <a:r>
              <a:rPr lang="ru-RU" altLang="en-US" smtClean="0"/>
              <a:t>, т.е. заработной платы (</a:t>
            </a:r>
            <a:r>
              <a:rPr lang="en-US" altLang="en-US" smtClean="0"/>
              <a:t>W).</a:t>
            </a:r>
          </a:p>
          <a:p>
            <a:pPr eaLnBrk="1" hangingPunct="1"/>
            <a:endParaRPr lang="ru-RU" alt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202F792-BF2C-41D5-8AE9-EABE9602E670}" type="slidenum">
              <a:rPr lang="ru-RU" altLang="en-US" smtClean="0">
                <a:latin typeface="Arial" charset="0"/>
              </a:rPr>
              <a:pPr eaLnBrk="1" hangingPunct="1"/>
              <a:t>257</a:t>
            </a:fld>
            <a:endParaRPr lang="ru-RU" altLang="en-US" smtClean="0">
              <a:latin typeface="Arial" charset="0"/>
            </a:endParaRPr>
          </a:p>
        </p:txBody>
      </p:sp>
      <p:sp>
        <p:nvSpPr>
          <p:cNvPr id="464899" name="Rectangle 2"/>
          <p:cNvSpPr>
            <a:spLocks noGrp="1" noRot="1" noChangeAspect="1"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Введение минимума заработной платы в этих условиях может оказать положительное воздействие: предприниматель окажется в условиях фирмы-ценополучателя и, стремясь найти новую точку оптимума, увеличит объем производства и занятость. Одновременно с этим рост средней заработной платы приведет к росту доходов работников.</a:t>
            </a:r>
          </a:p>
          <a:p>
            <a:pPr eaLnBrk="1" hangingPunct="1"/>
            <a:r>
              <a:rPr lang="ru-RU" altLang="en-US" smtClean="0"/>
              <a:t>Минимум заработной платы может быть введен административным путем, а может быть результатом деятельности профсоюза.</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3493438-96F3-446C-B0F3-F03334BF86A7}" type="slidenum">
              <a:rPr lang="ru-RU" altLang="en-US" smtClean="0">
                <a:latin typeface="Arial" charset="0"/>
              </a:rPr>
              <a:pPr eaLnBrk="1" hangingPunct="1"/>
              <a:t>258</a:t>
            </a:fld>
            <a:endParaRPr lang="ru-RU" altLang="en-US" smtClean="0">
              <a:latin typeface="Arial" charset="0"/>
            </a:endParaRPr>
          </a:p>
        </p:txBody>
      </p:sp>
      <p:sp>
        <p:nvSpPr>
          <p:cNvPr id="465923" name="Rectangle 2"/>
          <p:cNvSpPr>
            <a:spLocks noGrp="1" noRot="1" noChangeAspect="1" noChangeArrowheads="1" noTextEdit="1"/>
          </p:cNvSpPr>
          <p:nvPr>
            <p:ph type="sldImg"/>
          </p:nvPr>
        </p:nvSpPr>
        <p:spPr>
          <a:ln/>
        </p:spPr>
      </p:sp>
      <p:sp>
        <p:nvSpPr>
          <p:cNvPr id="465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В данном случае монопсоническая власть дополняется монополистической. Производитель может не только занизить ставку заработной платы, но и завысить цену готовой продукции. Образуется два источника сверхприбылей монополиста с монопсонической властью.</a:t>
            </a:r>
            <a:endParaRPr lang="en-US" altLang="en-US" smtClean="0"/>
          </a:p>
          <a:p>
            <a:pPr eaLnBrk="1" hangingPunct="1"/>
            <a:r>
              <a:rPr lang="ru-RU" altLang="en-US" smtClean="0"/>
              <a:t>Будет нанято ЕЩЕ МЕНЬШЕ работников ( сравните все три случая)</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72EBD28-7911-4763-863A-83E30D1B764D}" type="slidenum">
              <a:rPr lang="ru-RU" altLang="en-US" smtClean="0">
                <a:latin typeface="Arial" charset="0"/>
              </a:rPr>
              <a:pPr eaLnBrk="1" hangingPunct="1"/>
              <a:t>259</a:t>
            </a:fld>
            <a:endParaRPr lang="ru-RU" altLang="en-US" smtClean="0">
              <a:latin typeface="Arial" charset="0"/>
            </a:endParaRPr>
          </a:p>
        </p:txBody>
      </p:sp>
      <p:sp>
        <p:nvSpPr>
          <p:cNvPr id="466947" name="Rectangle 2"/>
          <p:cNvSpPr>
            <a:spLocks noGrp="1" noRot="1" noChangeAspect="1" noChangeArrowheads="1" noTextEdit="1"/>
          </p:cNvSpPr>
          <p:nvPr>
            <p:ph type="sldImg"/>
          </p:nvPr>
        </p:nvSpPr>
        <p:spPr>
          <a:ln/>
        </p:spPr>
      </p:sp>
      <p:sp>
        <p:nvSpPr>
          <p:cNvPr id="466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Квалификационное лицензирование предполагает набор определенных требований и процедуру выдачи лицензии. Например, в США  существует около 600 профессий, подпадающих под процедуру лицензирования. В частности, АМА(Американская медицинская ассоциация) влияет на предоставление патентов медикам, что предопределяет высокие заработки последних.</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AA35364-186F-4CE5-B332-74C69DDB1052}" type="slidenum">
              <a:rPr lang="ru-RU" altLang="en-US" smtClean="0">
                <a:latin typeface="Arial" charset="0"/>
              </a:rPr>
              <a:pPr eaLnBrk="1" hangingPunct="1"/>
              <a:t>260</a:t>
            </a:fld>
            <a:endParaRPr lang="ru-RU" altLang="en-US" smtClean="0">
              <a:latin typeface="Arial" charset="0"/>
            </a:endParaRPr>
          </a:p>
        </p:txBody>
      </p:sp>
      <p:sp>
        <p:nvSpPr>
          <p:cNvPr id="467971" name="Rectangle 2"/>
          <p:cNvSpPr>
            <a:spLocks noGrp="1" noRot="1" noChangeAspect="1" noChangeArrowheads="1" noTextEdit="1"/>
          </p:cNvSpPr>
          <p:nvPr>
            <p:ph type="sldImg"/>
          </p:nvPr>
        </p:nvSpPr>
        <p:spPr>
          <a:ln/>
        </p:spPr>
      </p:sp>
      <p:sp>
        <p:nvSpPr>
          <p:cNvPr id="467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EDAB07F-B5FC-4007-8D6C-F602485D4A79}" type="slidenum">
              <a:rPr lang="ru-RU" altLang="en-US" smtClean="0">
                <a:latin typeface="Arial" charset="0"/>
              </a:rPr>
              <a:pPr eaLnBrk="1" hangingPunct="1"/>
              <a:t>262</a:t>
            </a:fld>
            <a:endParaRPr lang="ru-RU" altLang="en-US" smtClean="0">
              <a:latin typeface="Arial" charset="0"/>
            </a:endParaRPr>
          </a:p>
        </p:txBody>
      </p:sp>
      <p:sp>
        <p:nvSpPr>
          <p:cNvPr id="468995" name="Rectangle 2"/>
          <p:cNvSpPr>
            <a:spLocks noGrp="1" noRot="1" noChangeAspect="1" noChangeArrowheads="1" noTextEdit="1"/>
          </p:cNvSpPr>
          <p:nvPr>
            <p:ph type="sldImg"/>
          </p:nvPr>
        </p:nvSpPr>
        <p:spPr>
          <a:ln/>
        </p:spPr>
      </p:sp>
      <p:sp>
        <p:nvSpPr>
          <p:cNvPr id="468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Цеховой тред-юнионизм предполагает, как правило, длительный срок обучения профессии и высокий вступительный взнос.</a:t>
            </a:r>
          </a:p>
          <a:p>
            <a:pPr eaLnBrk="1" hangingPunct="1"/>
            <a:r>
              <a:rPr lang="ru-RU" altLang="en-US" smtClean="0"/>
              <a:t>В качестве общих мер, работающих на ограничение предложения труда, профсоюзы поддерживают:</a:t>
            </a:r>
          </a:p>
          <a:p>
            <a:pPr eaLnBrk="1" hangingPunct="1">
              <a:buFontTx/>
              <a:buChar char="•"/>
            </a:pPr>
            <a:r>
              <a:rPr lang="ru-RU" altLang="en-US" smtClean="0"/>
              <a:t>Ограничение иммиграции</a:t>
            </a:r>
          </a:p>
          <a:p>
            <a:pPr eaLnBrk="1" hangingPunct="1">
              <a:buFontTx/>
              <a:buChar char="•"/>
            </a:pPr>
            <a:r>
              <a:rPr lang="ru-RU" altLang="en-US" smtClean="0"/>
              <a:t>Запрещение применения детского труда</a:t>
            </a:r>
          </a:p>
          <a:p>
            <a:pPr eaLnBrk="1" hangingPunct="1">
              <a:buFontTx/>
              <a:buChar char="•"/>
            </a:pPr>
            <a:r>
              <a:rPr lang="ru-RU" altLang="en-US" smtClean="0"/>
              <a:t>Обязательный уход на пенсию по достижении определенного возраста</a:t>
            </a:r>
          </a:p>
          <a:p>
            <a:pPr eaLnBrk="1" hangingPunct="1">
              <a:buFontTx/>
              <a:buChar char="•"/>
            </a:pPr>
            <a:r>
              <a:rPr lang="ru-RU" altLang="en-US" smtClean="0"/>
              <a:t>Сокращение рабочей недели</a:t>
            </a:r>
          </a:p>
          <a:p>
            <a:pPr eaLnBrk="1" hangingPunct="1"/>
            <a:r>
              <a:rPr lang="ru-RU" altLang="en-US" smtClean="0"/>
              <a:t>Исследования показывают, что повышение минимума заработной платы на 10% влечет за собой сокращение занятости среди молодежи на 1-3%</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FADB7DE-8741-4FDD-8F91-043E9E7DD83A}" type="slidenum">
              <a:rPr lang="ru-RU" altLang="en-US" smtClean="0">
                <a:latin typeface="Arial" charset="0"/>
              </a:rPr>
              <a:pPr eaLnBrk="1" hangingPunct="1"/>
              <a:t>263</a:t>
            </a:fld>
            <a:endParaRPr lang="ru-RU" altLang="en-US" smtClean="0">
              <a:latin typeface="Arial" charset="0"/>
            </a:endParaRPr>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Из данной модели следует интересный вывод: если профсоюзу удастся настоять на том, что по предлагаемой им ставке </a:t>
            </a:r>
            <a:r>
              <a:rPr lang="en-US" altLang="en-US" smtClean="0"/>
              <a:t>We ( </a:t>
            </a:r>
            <a:r>
              <a:rPr lang="ru-RU" altLang="en-US" smtClean="0"/>
              <a:t>которая выше ставки предпринимателя, но при этом ниже исходной ставки профсоюза ) может быть нанято любое количество работников, то предприниматель окажется в положении, когда ему будет выгодно увеличить занятость. В результате уровень оплаты труда и уровень занятости превысят таковые в условиях конкурентного рынка.</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C74DFB5-41C4-4C73-A474-F5E599771E40}" type="slidenum">
              <a:rPr lang="ru-RU" altLang="en-US" smtClean="0">
                <a:latin typeface="Arial" charset="0"/>
              </a:rPr>
              <a:pPr eaLnBrk="1" hangingPunct="1"/>
              <a:t>265</a:t>
            </a:fld>
            <a:endParaRPr lang="ru-RU" altLang="en-US" smtClean="0">
              <a:latin typeface="Arial" charset="0"/>
            </a:endParaRPr>
          </a:p>
        </p:txBody>
      </p:sp>
      <p:sp>
        <p:nvSpPr>
          <p:cNvPr id="471043" name="Rectangle 2"/>
          <p:cNvSpPr>
            <a:spLocks noGrp="1" noRot="1" noChangeAspect="1" noChangeArrowheads="1" noTextEdit="1"/>
          </p:cNvSpPr>
          <p:nvPr>
            <p:ph type="sldImg"/>
          </p:nvPr>
        </p:nvSpPr>
        <p:spPr>
          <a:ln/>
        </p:spPr>
      </p:sp>
      <p:sp>
        <p:nvSpPr>
          <p:cNvPr id="471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D2FBBCB-C0E5-4F96-B5A1-5D5CEFC60E3D}" type="slidenum">
              <a:rPr lang="ru-RU" altLang="en-US" smtClean="0">
                <a:latin typeface="Arial" charset="0"/>
              </a:rPr>
              <a:pPr eaLnBrk="1" hangingPunct="1"/>
              <a:t>24</a:t>
            </a:fld>
            <a:endParaRPr lang="ru-RU" altLang="en-US" smtClean="0">
              <a:latin typeface="Arial" charset="0"/>
            </a:endParaRPr>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C93585C-7B5D-4B2E-B75D-7D4BA597995D}" type="slidenum">
              <a:rPr lang="ru-RU" altLang="en-US" smtClean="0">
                <a:latin typeface="Arial" charset="0"/>
              </a:rPr>
              <a:pPr eaLnBrk="1" hangingPunct="1"/>
              <a:t>266</a:t>
            </a:fld>
            <a:endParaRPr lang="ru-RU" altLang="en-US" smtClean="0">
              <a:latin typeface="Arial" charset="0"/>
            </a:endParaRPr>
          </a:p>
        </p:txBody>
      </p:sp>
      <p:sp>
        <p:nvSpPr>
          <p:cNvPr id="472067" name="Rectangle 2"/>
          <p:cNvSpPr>
            <a:spLocks noGrp="1" noRot="1" noChangeAspect="1" noChangeArrowheads="1" noTextEdit="1"/>
          </p:cNvSpPr>
          <p:nvPr>
            <p:ph type="sldImg"/>
          </p:nvPr>
        </p:nvSpPr>
        <p:spPr>
          <a:ln/>
        </p:spPr>
      </p:sp>
      <p:sp>
        <p:nvSpPr>
          <p:cNvPr id="472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Предположим две профессии из трех недоступны для женщин. Это приводит к тому, что уровень оплаты труда на этих профессиональных рынках оказывается выше, чем мог бы быть в условиях открытости. Одновременно с этим уровень оплаты труда на рынке женской профессии оказывается ниже. В результате имеют место потери в производстве ВВП страны. По логике данной модели в результате отказа от профессиональной сегрегации и перераспределения рабочих рук между секторами будет иметь место суммарный чистый выигрыш в производстве ВВП.</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8A6AAE5-006F-4256-9843-332506904E9A}" type="slidenum">
              <a:rPr lang="ru-RU" altLang="en-US" smtClean="0">
                <a:latin typeface="Arial" charset="0"/>
              </a:rPr>
              <a:pPr eaLnBrk="1" hangingPunct="1"/>
              <a:t>273</a:t>
            </a:fld>
            <a:endParaRPr lang="ru-RU" altLang="en-US" smtClean="0">
              <a:latin typeface="Arial" charset="0"/>
            </a:endParaRPr>
          </a:p>
        </p:txBody>
      </p:sp>
      <p:sp>
        <p:nvSpPr>
          <p:cNvPr id="473091" name="Rectangle 2"/>
          <p:cNvSpPr>
            <a:spLocks noGrp="1" noRot="1" noChangeAspect="1" noChangeArrowheads="1" noTextEdit="1"/>
          </p:cNvSpPr>
          <p:nvPr>
            <p:ph type="sldImg"/>
          </p:nvPr>
        </p:nvSpPr>
        <p:spPr>
          <a:ln/>
        </p:spPr>
      </p:sp>
      <p:sp>
        <p:nvSpPr>
          <p:cNvPr id="473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5C18B6B-BFC6-4BC4-BDE3-3C8D09A3311D}" type="slidenum">
              <a:rPr lang="ru-RU" altLang="en-US" smtClean="0">
                <a:latin typeface="Arial" charset="0"/>
              </a:rPr>
              <a:pPr eaLnBrk="1" hangingPunct="1"/>
              <a:t>274</a:t>
            </a:fld>
            <a:endParaRPr lang="ru-RU" altLang="en-US" smtClean="0">
              <a:latin typeface="Arial" charset="0"/>
            </a:endParaRPr>
          </a:p>
        </p:txBody>
      </p:sp>
      <p:sp>
        <p:nvSpPr>
          <p:cNvPr id="474115" name="Rectangle 2"/>
          <p:cNvSpPr>
            <a:spLocks noGrp="1" noRot="1" noChangeAspect="1" noChangeArrowheads="1" noTextEdit="1"/>
          </p:cNvSpPr>
          <p:nvPr>
            <p:ph type="sldImg"/>
          </p:nvPr>
        </p:nvSpPr>
        <p:spPr>
          <a:ln/>
        </p:spPr>
      </p:sp>
      <p:sp>
        <p:nvSpPr>
          <p:cNvPr id="474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b="1" u="sng" smtClean="0"/>
              <a:t>PDV</a:t>
            </a:r>
            <a:r>
              <a:rPr lang="ru-RU" altLang="en-US" b="1" u="sng" smtClean="0"/>
              <a:t> потоков платежей при различных процентных ставках</a:t>
            </a:r>
            <a:r>
              <a:rPr lang="ru-RU" altLang="en-US" b="1" smtClean="0"/>
              <a:t>:</a:t>
            </a:r>
          </a:p>
          <a:p>
            <a:pPr eaLnBrk="1" hangingPunct="1"/>
            <a:r>
              <a:rPr lang="ru-RU" altLang="en-US" b="1" smtClean="0"/>
              <a:t>			</a:t>
            </a:r>
          </a:p>
          <a:p>
            <a:pPr eaLnBrk="1" hangingPunct="1"/>
            <a:r>
              <a:rPr lang="ru-RU" altLang="en-US" b="1" smtClean="0"/>
              <a:t>			</a:t>
            </a:r>
            <a:r>
              <a:rPr lang="en-US" altLang="en-US" b="1" u="sng" smtClean="0"/>
              <a:t>R=0,05</a:t>
            </a:r>
            <a:r>
              <a:rPr lang="ru-RU" altLang="en-US" b="1" u="sng" smtClean="0"/>
              <a:t>	</a:t>
            </a:r>
            <a:r>
              <a:rPr lang="en-US" altLang="en-US" b="1" u="sng" smtClean="0"/>
              <a:t>R=0,10</a:t>
            </a:r>
            <a:r>
              <a:rPr lang="ru-RU" altLang="en-US" b="1" u="sng" smtClean="0"/>
              <a:t>	</a:t>
            </a:r>
            <a:r>
              <a:rPr lang="en-US" altLang="en-US" b="1" u="sng" smtClean="0"/>
              <a:t>R=0,15</a:t>
            </a:r>
            <a:r>
              <a:rPr lang="ru-RU" altLang="en-US" b="1" u="sng" smtClean="0"/>
              <a:t>	</a:t>
            </a:r>
            <a:r>
              <a:rPr lang="en-US" altLang="en-US" b="1" u="sng" smtClean="0"/>
              <a:t>R</a:t>
            </a:r>
            <a:r>
              <a:rPr lang="ru-RU" altLang="en-US" b="1" u="sng" smtClean="0"/>
              <a:t>=0,20</a:t>
            </a:r>
          </a:p>
          <a:p>
            <a:pPr eaLnBrk="1" hangingPunct="1"/>
            <a:r>
              <a:rPr lang="en-US" altLang="en-US" b="1" smtClean="0"/>
              <a:t>PDV</a:t>
            </a:r>
            <a:r>
              <a:rPr lang="ru-RU" altLang="en-US" b="1" smtClean="0"/>
              <a:t> потока А	195,24	190,90	186,96	183,33</a:t>
            </a:r>
          </a:p>
          <a:p>
            <a:pPr eaLnBrk="1" hangingPunct="1"/>
            <a:r>
              <a:rPr lang="en-US" altLang="en-US" b="1" smtClean="0"/>
              <a:t>PDV</a:t>
            </a:r>
            <a:r>
              <a:rPr lang="ru-RU" altLang="en-US" b="1" smtClean="0"/>
              <a:t> потока Б	205,94	193,54	182,57	172,77</a:t>
            </a:r>
            <a:endParaRPr lang="en-US" altLang="en-US" b="1"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DF75D61-C487-48C1-B5BF-7948E323C75B}" type="slidenum">
              <a:rPr lang="ru-RU" altLang="en-US" smtClean="0">
                <a:latin typeface="Arial" charset="0"/>
              </a:rPr>
              <a:pPr eaLnBrk="1" hangingPunct="1"/>
              <a:t>276</a:t>
            </a:fld>
            <a:endParaRPr lang="ru-RU" altLang="en-US" smtClean="0">
              <a:latin typeface="Arial" charset="0"/>
            </a:endParaRPr>
          </a:p>
        </p:txBody>
      </p:sp>
      <p:sp>
        <p:nvSpPr>
          <p:cNvPr id="475139" name="Rectangle 2"/>
          <p:cNvSpPr>
            <a:spLocks noGrp="1" noRot="1" noChangeAspect="1" noChangeArrowheads="1" noTextEdit="1"/>
          </p:cNvSpPr>
          <p:nvPr>
            <p:ph type="sldImg"/>
          </p:nvPr>
        </p:nvSpPr>
        <p:spPr>
          <a:ln/>
        </p:spPr>
      </p:sp>
      <p:sp>
        <p:nvSpPr>
          <p:cNvPr id="475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z="1000" smtClean="0"/>
              <a:t>Таким образом, спрос на капитальные активы зависит от ставки процента. Эта зависимость носит обратный характер: чем выше процент, тем ниже спрос на капитал.</a:t>
            </a:r>
          </a:p>
          <a:p>
            <a:pPr eaLnBrk="1" hangingPunct="1"/>
            <a:r>
              <a:rPr lang="ru-RU" altLang="en-US" sz="1000" smtClean="0"/>
              <a:t>Различные экономические теории по-разному трактуют прочие составляющие инвестиционного спроса, влияющие на его устойчивость и эластичность.</a:t>
            </a:r>
          </a:p>
          <a:p>
            <a:pPr eaLnBrk="1" hangingPunct="1"/>
            <a:endParaRPr lang="ru-RU" altLang="en-US" sz="1000" smtClean="0"/>
          </a:p>
          <a:p>
            <a:pPr eaLnBrk="1" hangingPunct="1"/>
            <a:r>
              <a:rPr lang="ru-RU" altLang="en-US" sz="1000" smtClean="0"/>
              <a:t>Упрощенный пример: пусть ставка процента равна 10%, т.е. на 900</a:t>
            </a:r>
            <a:r>
              <a:rPr lang="en-US" altLang="en-US" sz="1000" smtClean="0"/>
              <a:t>$</a:t>
            </a:r>
            <a:r>
              <a:rPr lang="ru-RU" altLang="en-US" sz="1000" smtClean="0"/>
              <a:t>, вложенных сегодня, через год инвестор должен получить плюс 90</a:t>
            </a:r>
            <a:r>
              <a:rPr lang="en-US" altLang="en-US" sz="1000" smtClean="0"/>
              <a:t>$</a:t>
            </a:r>
            <a:r>
              <a:rPr lang="ru-RU" altLang="en-US" sz="1000" smtClean="0"/>
              <a:t>. Его суммарный доход составит 990</a:t>
            </a:r>
            <a:r>
              <a:rPr lang="en-US" altLang="en-US" sz="1000" smtClean="0"/>
              <a:t>$.</a:t>
            </a:r>
          </a:p>
          <a:p>
            <a:pPr eaLnBrk="1" hangingPunct="1"/>
            <a:r>
              <a:rPr lang="ru-RU" altLang="en-US" sz="1000" smtClean="0"/>
              <a:t>Если мы примем за норму дисконта процентную ставку, то через год:</a:t>
            </a:r>
          </a:p>
          <a:p>
            <a:pPr eaLnBrk="1" hangingPunct="1"/>
            <a:r>
              <a:rPr lang="en-US" altLang="en-US" sz="1000" smtClean="0"/>
              <a:t>PDV (1+0,1)=990</a:t>
            </a:r>
            <a:r>
              <a:rPr lang="ru-RU" altLang="en-US" sz="1000" smtClean="0"/>
              <a:t>,</a:t>
            </a:r>
          </a:p>
          <a:p>
            <a:pPr eaLnBrk="1" hangingPunct="1"/>
            <a:r>
              <a:rPr lang="ru-RU" altLang="en-US" sz="1000" smtClean="0"/>
              <a:t>А сейчас приведенная стоимость будущих доходов составляет 900</a:t>
            </a:r>
            <a:r>
              <a:rPr lang="en-US" altLang="en-US" sz="1000" smtClean="0"/>
              <a:t>$</a:t>
            </a:r>
            <a:r>
              <a:rPr lang="ru-RU" altLang="en-US" sz="1000" smtClean="0"/>
              <a:t> ( </a:t>
            </a:r>
            <a:r>
              <a:rPr lang="en-US" altLang="en-US" sz="1000" smtClean="0"/>
              <a:t>PDV = 990/(1+0.1)).</a:t>
            </a:r>
            <a:r>
              <a:rPr lang="ru-RU" altLang="en-US" sz="1000" smtClean="0"/>
              <a:t>Если проект стоит дороже, то чистая приведенная стоимость будет отрицательной и вложения не будут сделаны.</a:t>
            </a:r>
          </a:p>
          <a:p>
            <a:pPr eaLnBrk="1" hangingPunct="1"/>
            <a:endParaRPr lang="ru-RU" altLang="en-US" sz="1000" smtClean="0"/>
          </a:p>
          <a:p>
            <a:pPr eaLnBrk="1" hangingPunct="1"/>
            <a:r>
              <a:rPr lang="ru-RU" altLang="en-US" sz="1000" smtClean="0"/>
              <a:t>См. также числовой пример: </a:t>
            </a:r>
          </a:p>
          <a:p>
            <a:pPr eaLnBrk="1" hangingPunct="1"/>
            <a:r>
              <a:rPr lang="ru-RU" altLang="en-US" sz="1000" smtClean="0"/>
              <a:t> Применение дисконтирования  в маркетинге.</a:t>
            </a:r>
            <a:endParaRPr lang="ru-RU" altLang="en-US" sz="1000" b="1" smtClean="0"/>
          </a:p>
          <a:p>
            <a:pPr eaLnBrk="1" hangingPunct="1"/>
            <a:r>
              <a:rPr lang="ru-RU" altLang="en-US" sz="1000" b="1" smtClean="0"/>
              <a:t> РАЗРАБОТКА НОВОГО ТОВАРА: ЭКОНОМИЧЕСКИЙ АНАЛИЗ</a:t>
            </a:r>
            <a:r>
              <a:rPr lang="ru-RU" altLang="en-US" sz="1000" smtClean="0"/>
              <a:t> </a:t>
            </a:r>
          </a:p>
          <a:p>
            <a:pPr eaLnBrk="1" hangingPunct="1"/>
            <a:endParaRPr lang="ru-RU" altLang="en-US" sz="1000" smtClean="0"/>
          </a:p>
          <a:p>
            <a:pPr eaLnBrk="1" hangingPunct="1"/>
            <a:r>
              <a:rPr lang="ru-RU" altLang="en-US" sz="1000" smtClean="0"/>
              <a:t> </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F2CB5A2-CE8E-434E-8611-AD5991B978BD}" type="slidenum">
              <a:rPr lang="ru-RU" altLang="en-US" smtClean="0">
                <a:latin typeface="Arial" charset="0"/>
              </a:rPr>
              <a:pPr eaLnBrk="1" hangingPunct="1"/>
              <a:t>278</a:t>
            </a:fld>
            <a:endParaRPr lang="ru-RU" altLang="en-US" smtClean="0">
              <a:latin typeface="Arial" charset="0"/>
            </a:endParaRPr>
          </a:p>
        </p:txBody>
      </p:sp>
      <p:sp>
        <p:nvSpPr>
          <p:cNvPr id="476163" name="Rectangle 2"/>
          <p:cNvSpPr>
            <a:spLocks noGrp="1" noRot="1" noChangeAspect="1" noChangeArrowheads="1" noTextEdit="1"/>
          </p:cNvSpPr>
          <p:nvPr>
            <p:ph type="sldImg"/>
          </p:nvPr>
        </p:nvSpPr>
        <p:spPr>
          <a:ln/>
        </p:spPr>
      </p:sp>
      <p:sp>
        <p:nvSpPr>
          <p:cNvPr id="476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Фактически при принятии решения об инвестировании предприниматель сравнивает данный показатель со ставкой кредитования.</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94FEAB1-5331-4CB7-8D3C-319798B14665}" type="slidenum">
              <a:rPr lang="ru-RU" altLang="en-US" smtClean="0">
                <a:latin typeface="Arial" charset="0"/>
              </a:rPr>
              <a:pPr eaLnBrk="1" hangingPunct="1"/>
              <a:t>280</a:t>
            </a:fld>
            <a:endParaRPr lang="ru-RU" altLang="en-US" smtClean="0">
              <a:latin typeface="Arial" charset="0"/>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Существуют и иные  определения экономической ренты. Например:</a:t>
            </a:r>
          </a:p>
          <a:p>
            <a:pPr eaLnBrk="1" hangingPunct="1">
              <a:buFontTx/>
              <a:buChar char="•"/>
            </a:pPr>
            <a:r>
              <a:rPr lang="ru-RU" altLang="en-US" smtClean="0"/>
              <a:t>Экономическая рента – это цена, уплачиваемая за использование земли и др.природных ресурсов, количество ( запасы) которых ограничено.</a:t>
            </a:r>
          </a:p>
          <a:p>
            <a:pPr eaLnBrk="1" hangingPunct="1">
              <a:buFontTx/>
              <a:buChar char="•"/>
            </a:pPr>
            <a:r>
              <a:rPr lang="ru-RU" altLang="en-US" smtClean="0"/>
              <a:t>Экономической рентой называют выплаты владельцу фактора производства сверх и помимо тех, которые необходимы для того, чтобы </a:t>
            </a:r>
            <a:r>
              <a:rPr lang="ru-RU" altLang="en-US" b="1" smtClean="0"/>
              <a:t>предотвратить перевод</a:t>
            </a:r>
            <a:r>
              <a:rPr lang="ru-RU" altLang="en-US" smtClean="0"/>
              <a:t> фактора в </a:t>
            </a:r>
            <a:r>
              <a:rPr lang="ru-RU" altLang="en-US" b="1" smtClean="0"/>
              <a:t>другую сферу</a:t>
            </a:r>
            <a:r>
              <a:rPr lang="ru-RU" altLang="en-US" smtClean="0"/>
              <a:t> его использования.</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5E1070E-C50E-443B-9719-57D3BAFCE3BD}" type="slidenum">
              <a:rPr lang="ru-RU" altLang="en-US" smtClean="0">
                <a:latin typeface="Arial" charset="0"/>
              </a:rPr>
              <a:pPr eaLnBrk="1" hangingPunct="1"/>
              <a:t>283</a:t>
            </a:fld>
            <a:endParaRPr lang="ru-RU" altLang="en-US" smtClean="0">
              <a:latin typeface="Arial" charset="0"/>
            </a:endParaRPr>
          </a:p>
        </p:txBody>
      </p:sp>
      <p:sp>
        <p:nvSpPr>
          <p:cNvPr id="478211" name="Rectangle 2"/>
          <p:cNvSpPr>
            <a:spLocks noGrp="1" noRot="1" noChangeAspect="1" noChangeArrowheads="1" noTextEdit="1"/>
          </p:cNvSpPr>
          <p:nvPr>
            <p:ph type="sldImg"/>
          </p:nvPr>
        </p:nvSpPr>
        <p:spPr>
          <a:ln/>
        </p:spPr>
      </p:sp>
      <p:sp>
        <p:nvSpPr>
          <p:cNvPr id="478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Земельная рента представляет собой пример пожизненной ренты. Для того, чтобы определить цену земли, необходимо рассчитать сумму денег, которая, будучи помещенной в банк, приносила бы ежегодно процентный доход, равный годовой ренте.</a:t>
            </a:r>
          </a:p>
          <a:p>
            <a:pPr eaLnBrk="1" hangingPunct="1"/>
            <a:endParaRPr lang="ru-RU" altLang="en-US" smtClean="0"/>
          </a:p>
          <a:p>
            <a:pPr eaLnBrk="1" hangingPunct="1"/>
            <a:r>
              <a:rPr lang="ru-RU" altLang="en-US" smtClean="0"/>
              <a:t>Цена земли = годовая рента/ставка процента</a:t>
            </a:r>
          </a:p>
          <a:p>
            <a:pPr eaLnBrk="1" hangingPunct="1"/>
            <a:endParaRPr lang="ru-RU" altLang="en-US" smtClean="0"/>
          </a:p>
          <a:p>
            <a:pPr eaLnBrk="1" hangingPunct="1"/>
            <a:r>
              <a:rPr lang="ru-RU" altLang="en-US" smtClean="0"/>
              <a:t>Пример: участок земли продается за 50 000 долл. Вы сможете сдать ее в аренду за 4000 долл.в год. Ставка процента равна 10%. Стоит ли приобретать землю?</a:t>
            </a:r>
          </a:p>
          <a:p>
            <a:pPr eaLnBrk="1" hangingPunct="1"/>
            <a:r>
              <a:rPr lang="ru-RU" altLang="en-US" smtClean="0"/>
              <a:t>Ответ: нет, т.к. цена земли при данных условиях не должна превышать 4000/0.1=40 000 долл.</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F0D1B9D-E898-45D1-9FC7-47FED0D027FF}" type="slidenum">
              <a:rPr lang="ru-RU" altLang="en-US" smtClean="0">
                <a:latin typeface="Arial" charset="0"/>
              </a:rPr>
              <a:pPr eaLnBrk="1" hangingPunct="1"/>
              <a:t>286</a:t>
            </a:fld>
            <a:endParaRPr lang="ru-RU" altLang="en-US" smtClean="0">
              <a:latin typeface="Arial" charset="0"/>
            </a:endParaRPr>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r" eaLnBrk="1" hangingPunct="1"/>
            <a:fld id="{207410B8-E516-483C-88B3-E3A60F4AB483}" type="slidenum">
              <a:rPr lang="ru-RU" altLang="en-US" sz="1200">
                <a:latin typeface="Arial" charset="0"/>
              </a:rPr>
              <a:pPr algn="r" eaLnBrk="1" hangingPunct="1"/>
              <a:t>25</a:t>
            </a:fld>
            <a:endParaRPr lang="ru-RU" altLang="en-US" sz="1200">
              <a:latin typeface="Arial" charset="0"/>
            </a:endParaRPr>
          </a:p>
        </p:txBody>
      </p:sp>
      <p:sp>
        <p:nvSpPr>
          <p:cNvPr id="504835" name="Rectangle 2"/>
          <p:cNvSpPr>
            <a:spLocks noGrp="1" noRot="1" noChangeAspect="1" noChangeArrowheads="1" noTextEdit="1"/>
          </p:cNvSpPr>
          <p:nvPr>
            <p:ph type="sldImg"/>
          </p:nvPr>
        </p:nvSpPr>
        <p:spPr>
          <a:ln/>
        </p:spPr>
      </p:sp>
      <p:sp>
        <p:nvSpPr>
          <p:cNvPr id="504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D3A55AC-9AD3-4E49-9E87-5969B3160D69}" type="slidenum">
              <a:rPr lang="ru-RU" altLang="en-US" smtClean="0">
                <a:latin typeface="Arial" charset="0"/>
              </a:rPr>
              <a:pPr eaLnBrk="1" hangingPunct="1"/>
              <a:t>26</a:t>
            </a:fld>
            <a:endParaRPr lang="ru-RU" altLang="en-US" smtClean="0">
              <a:latin typeface="Arial" charset="0"/>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7CE58D6-03F2-4E3E-9DE9-1402E361E2AA}" type="slidenum">
              <a:rPr lang="ru-RU" altLang="en-US" smtClean="0">
                <a:latin typeface="Arial" charset="0"/>
              </a:rPr>
              <a:pPr eaLnBrk="1" hangingPunct="1"/>
              <a:t>30</a:t>
            </a:fld>
            <a:endParaRPr lang="ru-RU" altLang="en-US" smtClean="0">
              <a:latin typeface="Arial" charset="0"/>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CDFB115-3576-4DDE-BA00-73160DD0B38E}" type="slidenum">
              <a:rPr lang="ru-RU" altLang="en-US" smtClean="0">
                <a:latin typeface="Arial" charset="0"/>
              </a:rPr>
              <a:pPr eaLnBrk="1" hangingPunct="1"/>
              <a:t>32</a:t>
            </a:fld>
            <a:endParaRPr lang="ru-RU" altLang="en-US" smtClean="0">
              <a:latin typeface="Arial" charset="0"/>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577146B-4476-47FE-90EE-8356740691A0}" type="slidenum">
              <a:rPr lang="ru-RU" altLang="en-US" smtClean="0">
                <a:latin typeface="Arial" charset="0"/>
              </a:rPr>
              <a:pPr eaLnBrk="1" hangingPunct="1"/>
              <a:t>35</a:t>
            </a:fld>
            <a:endParaRPr lang="ru-RU" altLang="en-US" smtClean="0">
              <a:latin typeface="Arial" charset="0"/>
            </a:endParaRPr>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B7C69BF-15F2-423C-925A-CD26BA9E81B9}" type="slidenum">
              <a:rPr lang="ru-RU" altLang="en-US" smtClean="0">
                <a:latin typeface="Arial" charset="0"/>
              </a:rPr>
              <a:pPr eaLnBrk="1" hangingPunct="1"/>
              <a:t>7</a:t>
            </a:fld>
            <a:endParaRPr lang="ru-RU" altLang="en-US" smtClean="0">
              <a:latin typeface="Arial" charset="0"/>
            </a:endParaRPr>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55AA290-52B6-4165-8C10-64580794976F}" type="slidenum">
              <a:rPr lang="ru-RU" altLang="en-US" smtClean="0">
                <a:latin typeface="Arial" charset="0"/>
              </a:rPr>
              <a:pPr eaLnBrk="1" hangingPunct="1"/>
              <a:t>37</a:t>
            </a:fld>
            <a:endParaRPr lang="ru-RU" altLang="en-US" smtClean="0">
              <a:latin typeface="Arial" charset="0"/>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C11C443-1447-4AB8-817D-8635CF44CE63}" type="slidenum">
              <a:rPr lang="ru-RU" altLang="en-US" smtClean="0">
                <a:latin typeface="Arial" charset="0"/>
              </a:rPr>
              <a:pPr eaLnBrk="1" hangingPunct="1"/>
              <a:t>40</a:t>
            </a:fld>
            <a:endParaRPr lang="ru-RU" altLang="en-US" smtClean="0">
              <a:latin typeface="Arial" charset="0"/>
            </a:endParaRPr>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966DC4F-4DEF-466F-8021-C81B2A80F6D2}" type="slidenum">
              <a:rPr lang="ru-RU" altLang="en-US" smtClean="0">
                <a:latin typeface="Arial" charset="0"/>
              </a:rPr>
              <a:pPr eaLnBrk="1" hangingPunct="1"/>
              <a:t>42</a:t>
            </a:fld>
            <a:endParaRPr lang="ru-RU" altLang="en-US" smtClean="0">
              <a:latin typeface="Arial" charset="0"/>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DB08231-547E-4F9C-9B7D-D9BFC79B36E1}" type="slidenum">
              <a:rPr lang="ru-RU" altLang="en-US" smtClean="0">
                <a:latin typeface="Arial" charset="0"/>
              </a:rPr>
              <a:pPr eaLnBrk="1" hangingPunct="1"/>
              <a:t>43</a:t>
            </a:fld>
            <a:endParaRPr lang="ru-RU" altLang="en-US" smtClean="0">
              <a:latin typeface="Arial" charset="0"/>
            </a:endParaRPr>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2350E14-DB96-45FD-8DC4-3AC882EF44C5}" type="slidenum">
              <a:rPr lang="ru-RU" altLang="en-US" smtClean="0">
                <a:latin typeface="Arial" charset="0"/>
              </a:rPr>
              <a:pPr eaLnBrk="1" hangingPunct="1"/>
              <a:t>57</a:t>
            </a:fld>
            <a:endParaRPr lang="ru-RU" altLang="en-US" smtClean="0">
              <a:latin typeface="Arial" charset="0"/>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56243-2C27-4A44-A3E6-0B16099F60A2}" type="slidenum">
              <a:rPr lang="ru-RU">
                <a:solidFill>
                  <a:prstClr val="black"/>
                </a:solidFill>
              </a:rPr>
              <a:pPr/>
              <a:t>63</a:t>
            </a:fld>
            <a:endParaRPr lang="ru-RU">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E7675E6-1BE5-4346-9448-058F7C12C899}" type="slidenum">
              <a:rPr lang="ru-RU" altLang="en-US" smtClean="0">
                <a:latin typeface="Arial" charset="0"/>
              </a:rPr>
              <a:pPr eaLnBrk="1" hangingPunct="1"/>
              <a:t>65</a:t>
            </a:fld>
            <a:endParaRPr lang="ru-RU" altLang="en-US" smtClean="0">
              <a:latin typeface="Arial" charset="0"/>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D21D42E-0F4D-4A0A-85D4-845D27C37E6D}" type="slidenum">
              <a:rPr lang="ru-RU" altLang="en-US" smtClean="0">
                <a:latin typeface="Arial" charset="0"/>
              </a:rPr>
              <a:pPr eaLnBrk="1" hangingPunct="1"/>
              <a:t>68</a:t>
            </a:fld>
            <a:endParaRPr lang="ru-RU" altLang="en-US" smtClean="0">
              <a:latin typeface="Arial" charset="0"/>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FF0BA72-86F4-4639-8B37-40C263CB3EF8}" type="slidenum">
              <a:rPr lang="ru-RU" altLang="en-US" smtClean="0">
                <a:latin typeface="Arial" charset="0"/>
              </a:rPr>
              <a:pPr eaLnBrk="1" hangingPunct="1"/>
              <a:t>71</a:t>
            </a:fld>
            <a:endParaRPr lang="ru-RU" altLang="en-US" smtClean="0">
              <a:latin typeface="Arial" charset="0"/>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FC332B3-BBB0-4D56-A326-3C85399C0A51}" type="slidenum">
              <a:rPr lang="ru-RU" altLang="en-US" smtClean="0">
                <a:latin typeface="Arial" charset="0"/>
              </a:rPr>
              <a:pPr eaLnBrk="1" hangingPunct="1"/>
              <a:t>72</a:t>
            </a:fld>
            <a:endParaRPr lang="ru-RU" altLang="en-US" smtClean="0">
              <a:latin typeface="Arial" charset="0"/>
            </a:endParaRPr>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B78D4A4-6551-4C46-A3B6-D835C53D1601}" type="slidenum">
              <a:rPr lang="ru-RU" altLang="en-US" smtClean="0">
                <a:latin typeface="Arial" charset="0"/>
              </a:rPr>
              <a:pPr eaLnBrk="1" hangingPunct="1"/>
              <a:t>73</a:t>
            </a:fld>
            <a:endParaRPr lang="ru-RU" altLang="en-US" smtClean="0">
              <a:latin typeface="Arial" charset="0"/>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D5E58A3-D750-4195-A44F-EC2AEDDD9AF0}" type="slidenum">
              <a:rPr lang="ru-RU" altLang="en-US" smtClean="0">
                <a:latin typeface="Arial" charset="0"/>
              </a:rPr>
              <a:pPr eaLnBrk="1" hangingPunct="1"/>
              <a:t>74</a:t>
            </a:fld>
            <a:endParaRPr lang="ru-RU" altLang="en-US" smtClean="0">
              <a:latin typeface="Arial" charset="0"/>
            </a:endParaRPr>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9974A78-8659-4A26-A5B9-144A9953F0F9}" type="slidenum">
              <a:rPr lang="ru-RU" altLang="en-US" smtClean="0">
                <a:latin typeface="Arial" charset="0"/>
              </a:rPr>
              <a:pPr eaLnBrk="1" hangingPunct="1"/>
              <a:t>76</a:t>
            </a:fld>
            <a:endParaRPr lang="ru-RU" altLang="en-US" smtClean="0">
              <a:latin typeface="Arial"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AFBD7A5-0C38-44F8-8A4F-3FE358904494}" type="slidenum">
              <a:rPr lang="ru-RU" altLang="en-US" smtClean="0">
                <a:latin typeface="Arial" charset="0"/>
              </a:rPr>
              <a:pPr eaLnBrk="1" hangingPunct="1"/>
              <a:t>77</a:t>
            </a:fld>
            <a:endParaRPr lang="ru-RU" altLang="en-US" smtClean="0">
              <a:latin typeface="Arial" charset="0"/>
            </a:endParaRPr>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A1C9858-E4FA-454F-8125-56649363DB53}" type="slidenum">
              <a:rPr lang="ru-RU" altLang="en-US" smtClean="0">
                <a:latin typeface="Arial" charset="0"/>
              </a:rPr>
              <a:pPr eaLnBrk="1" hangingPunct="1"/>
              <a:t>80</a:t>
            </a:fld>
            <a:endParaRPr lang="ru-RU" altLang="en-US" smtClean="0">
              <a:latin typeface="Arial" charset="0"/>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D2E82F8-9D53-4A2C-A7C5-573A5A3978FF}" type="slidenum">
              <a:rPr lang="ru-RU" altLang="en-US" smtClean="0">
                <a:latin typeface="Arial" charset="0"/>
              </a:rPr>
              <a:pPr eaLnBrk="1" hangingPunct="1"/>
              <a:t>81</a:t>
            </a:fld>
            <a:endParaRPr lang="ru-RU" altLang="en-US" smtClean="0">
              <a:latin typeface="Arial"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2A8D2E8-5C58-41CA-A9A0-D784083675A6}" type="slidenum">
              <a:rPr lang="ru-RU" altLang="en-US" smtClean="0">
                <a:latin typeface="Arial" charset="0"/>
              </a:rPr>
              <a:pPr eaLnBrk="1" hangingPunct="1"/>
              <a:t>83</a:t>
            </a:fld>
            <a:endParaRPr lang="ru-RU" altLang="en-US" smtClean="0">
              <a:latin typeface="Arial"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8E932B0-AD55-42CD-B8D8-439C85CC8833}" type="slidenum">
              <a:rPr lang="ru-RU" altLang="en-US" smtClean="0">
                <a:latin typeface="Arial" charset="0"/>
              </a:rPr>
              <a:pPr eaLnBrk="1" hangingPunct="1"/>
              <a:t>85</a:t>
            </a:fld>
            <a:endParaRPr lang="ru-RU" altLang="en-US" smtClean="0">
              <a:latin typeface="Arial" charset="0"/>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47862A3-D213-4B29-AAD5-DAB300D56211}" type="slidenum">
              <a:rPr lang="ru-RU" altLang="en-US" smtClean="0">
                <a:latin typeface="Arial" charset="0"/>
              </a:rPr>
              <a:pPr eaLnBrk="1" hangingPunct="1"/>
              <a:t>86</a:t>
            </a:fld>
            <a:endParaRPr lang="ru-RU" altLang="en-US" smtClean="0">
              <a:latin typeface="Arial" charset="0"/>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1B5506F-DE62-435F-8750-B0D1087D0705}" type="slidenum">
              <a:rPr lang="ru-RU" altLang="en-US" smtClean="0">
                <a:latin typeface="Arial" charset="0"/>
              </a:rPr>
              <a:pPr eaLnBrk="1" hangingPunct="1"/>
              <a:t>96</a:t>
            </a:fld>
            <a:endParaRPr lang="ru-RU" altLang="en-US" smtClean="0">
              <a:latin typeface="Arial" charset="0"/>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0B66FA7-E8DE-492D-892A-848D6E3D48BA}" type="slidenum">
              <a:rPr lang="ru-RU" altLang="en-US" smtClean="0">
                <a:latin typeface="Arial" charset="0"/>
              </a:rPr>
              <a:pPr eaLnBrk="1" hangingPunct="1"/>
              <a:t>11</a:t>
            </a:fld>
            <a:endParaRPr lang="ru-RU" altLang="en-US" smtClean="0">
              <a:latin typeface="Arial" charset="0"/>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26CF865-D159-48B6-8E3C-8E8E921AB6EA}" type="slidenum">
              <a:rPr lang="ru-RU" altLang="en-US" smtClean="0">
                <a:latin typeface="Arial" charset="0"/>
              </a:rPr>
              <a:pPr eaLnBrk="1" hangingPunct="1"/>
              <a:t>97</a:t>
            </a:fld>
            <a:endParaRPr lang="ru-RU" altLang="en-US" smtClean="0">
              <a:latin typeface="Arial" charset="0"/>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106ABA6-C7DF-46FB-96DF-609D8B3970EF}" type="slidenum">
              <a:rPr lang="ru-RU" altLang="en-US" smtClean="0">
                <a:latin typeface="Arial" charset="0"/>
              </a:rPr>
              <a:pPr eaLnBrk="1" hangingPunct="1"/>
              <a:t>98</a:t>
            </a:fld>
            <a:endParaRPr lang="ru-RU" altLang="en-US" smtClean="0">
              <a:latin typeface="Arial" charset="0"/>
            </a:endParaRPr>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96D9A71-FACC-4638-B707-94C944F64BAF}" type="slidenum">
              <a:rPr lang="ru-RU" altLang="en-US" smtClean="0">
                <a:latin typeface="Arial" charset="0"/>
              </a:rPr>
              <a:pPr eaLnBrk="1" hangingPunct="1"/>
              <a:t>99</a:t>
            </a:fld>
            <a:endParaRPr lang="ru-RU" altLang="en-US" smtClean="0">
              <a:latin typeface="Arial" charset="0"/>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EC3D7C7-8F63-4E51-9065-366553B4A298}" type="slidenum">
              <a:rPr lang="ru-RU" altLang="en-US" smtClean="0">
                <a:latin typeface="Arial" charset="0"/>
              </a:rPr>
              <a:pPr eaLnBrk="1" hangingPunct="1"/>
              <a:t>100</a:t>
            </a:fld>
            <a:endParaRPr lang="ru-RU" altLang="en-US" smtClean="0">
              <a:latin typeface="Arial" charset="0"/>
            </a:endParaRPr>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2FC6E4C-24FF-4C3C-9BFD-B16881699AEF}" type="slidenum">
              <a:rPr lang="ru-RU" altLang="en-US" smtClean="0">
                <a:latin typeface="Arial" charset="0"/>
              </a:rPr>
              <a:pPr eaLnBrk="1" hangingPunct="1"/>
              <a:t>101</a:t>
            </a:fld>
            <a:endParaRPr lang="ru-RU" altLang="en-US" smtClean="0">
              <a:latin typeface="Arial" charset="0"/>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E53AED6-9B7A-434F-9A12-022B52FB5382}" type="slidenum">
              <a:rPr lang="ru-RU" altLang="en-US" smtClean="0">
                <a:latin typeface="Arial" charset="0"/>
              </a:rPr>
              <a:pPr eaLnBrk="1" hangingPunct="1"/>
              <a:t>102</a:t>
            </a:fld>
            <a:endParaRPr lang="ru-RU" altLang="en-US" smtClean="0">
              <a:latin typeface="Arial" charset="0"/>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8A0315F-2016-441A-8B52-65DF6B66811D}" type="slidenum">
              <a:rPr lang="ru-RU" altLang="en-US" smtClean="0">
                <a:latin typeface="Arial" charset="0"/>
              </a:rPr>
              <a:pPr eaLnBrk="1" hangingPunct="1"/>
              <a:t>103</a:t>
            </a:fld>
            <a:endParaRPr lang="ru-RU" altLang="en-US" smtClean="0">
              <a:latin typeface="Arial" charset="0"/>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2B72589-4FB4-4523-8611-6CAEA687BB25}" type="slidenum">
              <a:rPr lang="ru-RU" altLang="en-US" smtClean="0">
                <a:latin typeface="Arial" charset="0"/>
              </a:rPr>
              <a:pPr eaLnBrk="1" hangingPunct="1"/>
              <a:t>104</a:t>
            </a:fld>
            <a:endParaRPr lang="ru-RU" altLang="en-US" smtClean="0">
              <a:latin typeface="Arial" charset="0"/>
            </a:endParaRPr>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2EDC49E-51CC-4250-9F3E-F63FBD5F1CDB}" type="slidenum">
              <a:rPr lang="ru-RU" altLang="en-US" smtClean="0">
                <a:latin typeface="Arial" charset="0"/>
              </a:rPr>
              <a:pPr eaLnBrk="1" hangingPunct="1"/>
              <a:t>105</a:t>
            </a:fld>
            <a:endParaRPr lang="ru-RU" altLang="en-US" smtClean="0">
              <a:latin typeface="Arial" charset="0"/>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F955651-E872-4831-B490-50BE526758B4}" type="slidenum">
              <a:rPr lang="ru-RU" altLang="en-US" smtClean="0">
                <a:latin typeface="Arial" charset="0"/>
              </a:rPr>
              <a:pPr eaLnBrk="1" hangingPunct="1"/>
              <a:t>110</a:t>
            </a:fld>
            <a:endParaRPr lang="ru-RU" altLang="en-US" smtClean="0">
              <a:latin typeface="Arial" charset="0"/>
            </a:endParaRPr>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A473DAA-4819-4574-83F1-A4DF23AD9968}" type="slidenum">
              <a:rPr lang="ru-RU" altLang="en-US" smtClean="0">
                <a:latin typeface="Arial" charset="0"/>
              </a:rPr>
              <a:pPr eaLnBrk="1" hangingPunct="1"/>
              <a:t>12</a:t>
            </a:fld>
            <a:endParaRPr lang="ru-RU" altLang="en-US" smtClean="0">
              <a:latin typeface="Arial" charset="0"/>
            </a:endParaRPr>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EDDF6D1-AC9B-47BF-8565-ED0FEE7ECFB9}" type="slidenum">
              <a:rPr lang="ru-RU" altLang="en-US" smtClean="0">
                <a:latin typeface="Arial" charset="0"/>
              </a:rPr>
              <a:pPr eaLnBrk="1" hangingPunct="1"/>
              <a:t>111</a:t>
            </a:fld>
            <a:endParaRPr lang="ru-RU" altLang="en-US" smtClean="0">
              <a:latin typeface="Arial" charset="0"/>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1DCA671-7D2B-4EEB-8A59-FE13131F6208}" type="slidenum">
              <a:rPr lang="ru-RU" altLang="en-US" smtClean="0">
                <a:latin typeface="Arial" charset="0"/>
              </a:rPr>
              <a:pPr eaLnBrk="1" hangingPunct="1"/>
              <a:t>112</a:t>
            </a:fld>
            <a:endParaRPr lang="ru-RU" altLang="en-US" smtClean="0">
              <a:latin typeface="Arial" charset="0"/>
            </a:endParaRPr>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C520E5F-0234-4843-9DDB-2B8DB247F859}" type="slidenum">
              <a:rPr lang="ru-RU" altLang="en-US" smtClean="0">
                <a:latin typeface="Arial" charset="0"/>
              </a:rPr>
              <a:pPr eaLnBrk="1" hangingPunct="1"/>
              <a:t>113</a:t>
            </a:fld>
            <a:endParaRPr lang="ru-RU" altLang="en-US" smtClean="0">
              <a:latin typeface="Arial" charset="0"/>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5540C5D-E138-4779-8128-3F64E8F69580}" type="slidenum">
              <a:rPr lang="ru-RU" altLang="en-US" smtClean="0">
                <a:latin typeface="Arial" charset="0"/>
              </a:rPr>
              <a:pPr eaLnBrk="1" hangingPunct="1"/>
              <a:t>114</a:t>
            </a:fld>
            <a:endParaRPr lang="ru-RU" altLang="en-US" smtClean="0">
              <a:latin typeface="Arial" charset="0"/>
            </a:endParaRPr>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F77DD30-277F-4EC7-9451-75085E2FD163}" type="slidenum">
              <a:rPr lang="ru-RU" altLang="en-US" smtClean="0">
                <a:latin typeface="Arial" charset="0"/>
              </a:rPr>
              <a:pPr eaLnBrk="1" hangingPunct="1"/>
              <a:t>116</a:t>
            </a:fld>
            <a:endParaRPr lang="ru-RU" altLang="en-US" smtClean="0">
              <a:latin typeface="Arial" charset="0"/>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C08A1C5-B265-468E-92DE-9EFA2ED2C829}" type="slidenum">
              <a:rPr lang="ru-RU" altLang="en-US" smtClean="0">
                <a:latin typeface="Arial" charset="0"/>
              </a:rPr>
              <a:pPr eaLnBrk="1" hangingPunct="1"/>
              <a:t>117</a:t>
            </a:fld>
            <a:endParaRPr lang="ru-RU" altLang="en-US" smtClean="0">
              <a:latin typeface="Arial" charset="0"/>
            </a:endParaRPr>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98C66FD-7C73-4E8F-816D-663BE0ACF7B2}" type="slidenum">
              <a:rPr lang="ru-RU" altLang="en-US" smtClean="0">
                <a:latin typeface="Arial" charset="0"/>
              </a:rPr>
              <a:pPr eaLnBrk="1" hangingPunct="1"/>
              <a:t>120</a:t>
            </a:fld>
            <a:endParaRPr lang="ru-RU" altLang="en-US" smtClean="0">
              <a:latin typeface="Arial" charset="0"/>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DFB118A-0EEB-4D69-BDFA-AE99FDF0B6DB}" type="slidenum">
              <a:rPr lang="ru-RU" altLang="en-US" smtClean="0">
                <a:latin typeface="Arial" charset="0"/>
              </a:rPr>
              <a:pPr eaLnBrk="1" hangingPunct="1"/>
              <a:t>121</a:t>
            </a:fld>
            <a:endParaRPr lang="ru-RU" altLang="en-US" smtClean="0">
              <a:latin typeface="Arial" charset="0"/>
            </a:endParaRPr>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328DB44-DC62-4AC5-BC16-1E374D692F3F}" type="slidenum">
              <a:rPr lang="ru-RU" altLang="en-US" smtClean="0">
                <a:latin typeface="Arial" charset="0"/>
              </a:rPr>
              <a:pPr eaLnBrk="1" hangingPunct="1"/>
              <a:t>122</a:t>
            </a:fld>
            <a:endParaRPr lang="ru-RU" altLang="en-US" smtClean="0">
              <a:latin typeface="Arial" charset="0"/>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55C3BC7-9640-4FAF-8C6C-E82F6A43F35F}" type="slidenum">
              <a:rPr lang="ru-RU" altLang="en-US" smtClean="0">
                <a:latin typeface="Arial" charset="0"/>
              </a:rPr>
              <a:pPr eaLnBrk="1" hangingPunct="1"/>
              <a:t>123</a:t>
            </a:fld>
            <a:endParaRPr lang="ru-RU" altLang="en-US" smtClean="0">
              <a:latin typeface="Arial" charset="0"/>
            </a:endParaRPr>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9CBF337-6DAF-4042-844B-8471F1CA3E13}" type="slidenum">
              <a:rPr lang="ru-RU" altLang="en-US" smtClean="0">
                <a:latin typeface="Arial" charset="0"/>
              </a:rPr>
              <a:pPr eaLnBrk="1" hangingPunct="1"/>
              <a:t>15</a:t>
            </a:fld>
            <a:endParaRPr lang="ru-RU" altLang="en-US" smtClean="0">
              <a:latin typeface="Arial" charset="0"/>
            </a:endParaRPr>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1526003-C5D5-49A9-9920-1F81D4CEA7DB}" type="slidenum">
              <a:rPr lang="ru-RU" altLang="en-US" smtClean="0">
                <a:latin typeface="Arial" charset="0"/>
              </a:rPr>
              <a:pPr eaLnBrk="1" hangingPunct="1"/>
              <a:t>126</a:t>
            </a:fld>
            <a:endParaRPr lang="ru-RU" altLang="en-US" smtClean="0">
              <a:latin typeface="Arial" charset="0"/>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B142F70-C564-406A-BC5C-D69C09D7C2FC}" type="slidenum">
              <a:rPr lang="ru-RU" altLang="en-US" smtClean="0">
                <a:latin typeface="Arial" charset="0"/>
              </a:rPr>
              <a:pPr eaLnBrk="1" hangingPunct="1"/>
              <a:t>128</a:t>
            </a:fld>
            <a:endParaRPr lang="ru-RU" altLang="en-US" smtClean="0">
              <a:latin typeface="Arial" charset="0"/>
            </a:endParaRPr>
          </a:p>
        </p:txBody>
      </p:sp>
      <p:sp>
        <p:nvSpPr>
          <p:cNvPr id="394243" name="Rectangle 2"/>
          <p:cNvSpPr>
            <a:spLocks noGrp="1" noRot="1" noChangeAspect="1" noChangeArrowheads="1" noTextEdit="1"/>
          </p:cNvSpPr>
          <p:nvPr>
            <p:ph type="sldImg"/>
          </p:nvPr>
        </p:nvSpPr>
        <p:spPr>
          <a:ln/>
        </p:spPr>
      </p:sp>
      <p:sp>
        <p:nvSpPr>
          <p:cNvPr id="394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78F4E36-8948-4168-94A3-16930F7AC64E}" type="slidenum">
              <a:rPr lang="ru-RU" altLang="en-US" smtClean="0">
                <a:latin typeface="Arial" charset="0"/>
              </a:rPr>
              <a:pPr eaLnBrk="1" hangingPunct="1"/>
              <a:t>131</a:t>
            </a:fld>
            <a:endParaRPr lang="ru-RU" altLang="en-US" smtClean="0">
              <a:latin typeface="Arial" charset="0"/>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914FFD9-5623-42D2-B3FC-BCAF36AAEF9C}" type="slidenum">
              <a:rPr lang="ru-RU" altLang="en-US" smtClean="0">
                <a:latin typeface="Arial" charset="0"/>
              </a:rPr>
              <a:pPr eaLnBrk="1" hangingPunct="1"/>
              <a:t>133</a:t>
            </a:fld>
            <a:endParaRPr lang="ru-RU" altLang="en-US" smtClean="0">
              <a:latin typeface="Arial" charset="0"/>
            </a:endParaRPr>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A7590CA-B7C9-4131-9AD6-867FCE26B616}" type="slidenum">
              <a:rPr lang="ru-RU" altLang="en-US" smtClean="0">
                <a:latin typeface="Arial" charset="0"/>
              </a:rPr>
              <a:pPr eaLnBrk="1" hangingPunct="1"/>
              <a:t>137</a:t>
            </a:fld>
            <a:endParaRPr lang="ru-RU" altLang="en-US" smtClean="0">
              <a:latin typeface="Arial" charset="0"/>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Подобная классификация применима как к рынкам готовой продукции, так и к рынкам факторов производства. Однако надо заметить, что, учитывая вторичный характер рынков факторов производства по отношению к рынкам готовой продукции, такие «гибридные» рыночные структуры, как монополия, ограниченная олигопсонией, двусторонняя олигополия и монополия и др., чаще встречаются именно на рынках факторов производства.  Монопсония как рыночная структура в учебниках по микроэкономике традиционно анализируется на примере рынка труда.</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08B1BC9-FA58-4ACA-89CD-A9DBEC3C67D9}" type="slidenum">
              <a:rPr lang="ru-RU" altLang="en-US" smtClean="0">
                <a:latin typeface="Arial" charset="0"/>
              </a:rPr>
              <a:pPr eaLnBrk="1" hangingPunct="1"/>
              <a:t>138</a:t>
            </a:fld>
            <a:endParaRPr lang="ru-RU" altLang="en-US" smtClean="0">
              <a:latin typeface="Arial" charset="0"/>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B2B86-7A60-4441-8D9E-67F4306F268C}" type="slidenum">
              <a:rPr lang="ru-RU">
                <a:solidFill>
                  <a:prstClr val="black"/>
                </a:solidFill>
              </a:rPr>
              <a:pPr/>
              <a:t>139</a:t>
            </a:fld>
            <a:endParaRPr lang="ru-RU">
              <a:solidFill>
                <a:prstClr val="black"/>
              </a:solidFill>
            </a:endParaRPr>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ru-RU"/>
              <a:t>М.Портер «Конкурентная стратегия: методика анализа отраслей и конкурентов»</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9FB72-B946-4BC9-A0F3-3FF03028C9D6}" type="slidenum">
              <a:rPr lang="ru-RU">
                <a:solidFill>
                  <a:prstClr val="black"/>
                </a:solidFill>
              </a:rPr>
              <a:pPr/>
              <a:t>140</a:t>
            </a:fld>
            <a:endParaRPr lang="ru-RU">
              <a:solidFill>
                <a:prstClr val="black"/>
              </a:solidFill>
            </a:endParaRP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ru-RU"/>
              <a:t>Считается, что если рынок полностью монополизирован, значение </a:t>
            </a:r>
            <a:r>
              <a:rPr lang="en-US"/>
              <a:t>HHI</a:t>
            </a:r>
            <a:r>
              <a:rPr lang="ru-RU"/>
              <a:t> составит 100</a:t>
            </a:r>
            <a:r>
              <a:rPr lang="ru-RU" baseline="30000"/>
              <a:t>2</a:t>
            </a:r>
            <a:r>
              <a:rPr lang="ru-RU"/>
              <a:t>=10 000</a:t>
            </a:r>
          </a:p>
          <a:p>
            <a:r>
              <a:rPr lang="ru-RU"/>
              <a:t>Если на рынке доминирует одно предприятие с долей в 90.1%, а доля всех остальных (например, 99) предприятий составляет лишь 0.1%, то индекс составит 8119. В этом случае, вероятнее всего, речь идет о частичной монополии.</a:t>
            </a:r>
          </a:p>
          <a:p>
            <a:r>
              <a:rPr lang="ru-RU"/>
              <a:t>Если рыночные доли всех 100 предприятий равны и каждая составляет 1%, то значение индекса составит 100 *1</a:t>
            </a:r>
            <a:r>
              <a:rPr lang="ru-RU" baseline="30000"/>
              <a:t>2</a:t>
            </a:r>
            <a:r>
              <a:rPr lang="ru-RU"/>
              <a:t>=100. Такой рынок тяготеет к совершенной конкуренции.</a:t>
            </a:r>
          </a:p>
          <a:p>
            <a:r>
              <a:rPr lang="ru-RU"/>
              <a:t>В США с 1982 года </a:t>
            </a:r>
            <a:r>
              <a:rPr lang="en-US"/>
              <a:t>HHI</a:t>
            </a:r>
            <a:r>
              <a:rPr lang="ru-RU"/>
              <a:t> стал основным ориентиром при оценке допустимости слияний.</a:t>
            </a:r>
          </a:p>
          <a:p>
            <a:r>
              <a:rPr lang="ru-RU"/>
              <a:t>Эмпирические данные по оценке концентрации отраслевых рынков, барьеров входа и прибыльности содержатся в работе Д.Хэя и Д. Морриса «Теория организации промышленности» ( в 2 томах) Ст.Пт 1999</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9FB72-B946-4BC9-A0F3-3FF03028C9D6}" type="slidenum">
              <a:rPr lang="ru-RU">
                <a:solidFill>
                  <a:prstClr val="black"/>
                </a:solidFill>
              </a:rPr>
              <a:pPr/>
              <a:t>141</a:t>
            </a:fld>
            <a:endParaRPr lang="ru-RU">
              <a:solidFill>
                <a:prstClr val="black"/>
              </a:solidFill>
            </a:endParaRPr>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ru-RU"/>
              <a:t>Считается, что если рынок полностью монополизирован, значение </a:t>
            </a:r>
            <a:r>
              <a:rPr lang="en-US"/>
              <a:t>HHI</a:t>
            </a:r>
            <a:r>
              <a:rPr lang="ru-RU"/>
              <a:t> составит 100</a:t>
            </a:r>
            <a:r>
              <a:rPr lang="ru-RU" baseline="30000"/>
              <a:t>2</a:t>
            </a:r>
            <a:r>
              <a:rPr lang="ru-RU"/>
              <a:t>=10 000</a:t>
            </a:r>
          </a:p>
          <a:p>
            <a:r>
              <a:rPr lang="ru-RU"/>
              <a:t>Если на рынке доминирует одно предприятие с долей в 90.1%, а доля всех остальных (например, 99) предприятий составляет лишь 0.1%, то индекс составит 8119. В этом случае, вероятнее всего, речь идет о частичной монополии.</a:t>
            </a:r>
          </a:p>
          <a:p>
            <a:r>
              <a:rPr lang="ru-RU"/>
              <a:t>Если рыночные доли всех 100 предприятий равны и каждая составляет 1%, то значение индекса составит 100 *1</a:t>
            </a:r>
            <a:r>
              <a:rPr lang="ru-RU" baseline="30000"/>
              <a:t>2</a:t>
            </a:r>
            <a:r>
              <a:rPr lang="ru-RU"/>
              <a:t>=100. Такой рынок тяготеет к совершенной конкуренции.</a:t>
            </a:r>
          </a:p>
          <a:p>
            <a:r>
              <a:rPr lang="ru-RU"/>
              <a:t>В США с 1982 года </a:t>
            </a:r>
            <a:r>
              <a:rPr lang="en-US"/>
              <a:t>HHI</a:t>
            </a:r>
            <a:r>
              <a:rPr lang="ru-RU"/>
              <a:t> стал основным ориентиром при оценке допустимости слияний.</a:t>
            </a:r>
          </a:p>
          <a:p>
            <a:r>
              <a:rPr lang="ru-RU"/>
              <a:t>Эмпирические данные по оценке концентрации отраслевых рынков, барьеров входа и прибыльности содержатся в работе Д.Хэя и Д. Морриса «Теория организации промышленности» ( в 2 томах) Ст.Пт 1999</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62B40A0-6430-4987-B752-16E475D0DF02}" type="slidenum">
              <a:rPr lang="ru-RU" altLang="en-US" smtClean="0">
                <a:latin typeface="Arial" charset="0"/>
              </a:rPr>
              <a:pPr eaLnBrk="1" hangingPunct="1"/>
              <a:t>143</a:t>
            </a:fld>
            <a:endParaRPr lang="ru-RU" altLang="en-US" smtClean="0">
              <a:latin typeface="Arial" charset="0"/>
            </a:endParaRPr>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D7B31CC-39FD-4C51-850A-70F2EE10BBAA}" type="slidenum">
              <a:rPr lang="ru-RU" altLang="en-US" smtClean="0">
                <a:latin typeface="Arial" charset="0"/>
              </a:rPr>
              <a:pPr eaLnBrk="1" hangingPunct="1"/>
              <a:t>17</a:t>
            </a:fld>
            <a:endParaRPr lang="ru-RU" altLang="en-US" smtClean="0">
              <a:latin typeface="Arial" charset="0"/>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8F8D99A-3EE6-4E6E-9443-00F0B72AEE89}" type="slidenum">
              <a:rPr lang="ru-RU" altLang="en-US" smtClean="0">
                <a:latin typeface="Arial" charset="0"/>
              </a:rPr>
              <a:pPr eaLnBrk="1" hangingPunct="1"/>
              <a:t>145</a:t>
            </a:fld>
            <a:endParaRPr lang="ru-RU" altLang="en-US" smtClean="0">
              <a:latin typeface="Arial" charset="0"/>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Аналитики  международной консалтинговой фирмы </a:t>
            </a:r>
            <a:r>
              <a:rPr lang="en-US" altLang="en-US" smtClean="0"/>
              <a:t>ATKEARNEY</a:t>
            </a:r>
            <a:r>
              <a:rPr lang="ru-RU" altLang="en-US" smtClean="0"/>
              <a:t> Г.Динз, Ф. Крюгер и С Зайзель  на основе данных о крупнейших слияниях и поглощениях за период с 1988 по 2001гг. Выделили 4 основных стадии, которые последовательно проходят компании и отрасли в своем развитии. Этот процесс в среднем, по мнению этих ученых, занимает 25 лет, но в последнее время его темпы возросли.</a:t>
            </a:r>
          </a:p>
          <a:p>
            <a:pPr eaLnBrk="1" hangingPunct="1"/>
            <a:r>
              <a:rPr lang="ru-RU" altLang="en-US" smtClean="0"/>
              <a:t>Каждой стадии соответствует определенная стратегия, позволяющая компании расти и развиваться.</a:t>
            </a:r>
          </a:p>
          <a:p>
            <a:pPr eaLnBrk="1" hangingPunct="1"/>
            <a:r>
              <a:rPr lang="ru-RU" altLang="en-US" smtClean="0"/>
              <a:t>См. подробнее  коллективную монографию упомянутых выше авторов «К победе через слияние», М. Альпина Бизнес Букс, 2004.</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5B31BF8-E23C-4142-9169-EF7D512D5C6F}" type="slidenum">
              <a:rPr lang="ru-RU" altLang="en-US" smtClean="0">
                <a:latin typeface="Arial" charset="0"/>
              </a:rPr>
              <a:pPr eaLnBrk="1" hangingPunct="1"/>
              <a:t>148</a:t>
            </a:fld>
            <a:endParaRPr lang="ru-RU" altLang="en-US" smtClean="0">
              <a:latin typeface="Arial" charset="0"/>
            </a:endParaRPr>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89A6DD9-C368-47A1-BC3E-34948F60DD53}" type="slidenum">
              <a:rPr lang="ru-RU" altLang="en-US" smtClean="0">
                <a:latin typeface="Arial" charset="0"/>
              </a:rPr>
              <a:pPr eaLnBrk="1" hangingPunct="1"/>
              <a:t>149</a:t>
            </a:fld>
            <a:endParaRPr lang="ru-RU" altLang="en-US" smtClean="0">
              <a:latin typeface="Arial"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Равновесная цена складывается в результате взаимодействия ВСЕХ участников обмена. Однако доля каждого отдельно взятого производителя в общеотраслевом выпуске ничтожно мала и сама по себе не может повлиять на рыночное равновесие. Конкурентная фирма воспринимает цену как внешний фактор. По этой цене фирма может продать любое количество продукции  по одной и той же цене ( в рамках своей ничтожной доли) в данный период времени и при данных условиях. Другими словами, спрос на продукцию фирмы абсолютно эластичен, а доход от каждой дополнительно проданной единицы продукции ( т.е. предельный доход </a:t>
            </a:r>
            <a:r>
              <a:rPr lang="en-US" altLang="en-US" smtClean="0"/>
              <a:t>MR</a:t>
            </a:r>
            <a:r>
              <a:rPr lang="ru-RU" altLang="en-US" smtClean="0"/>
              <a:t>) равен цене (Р).</a:t>
            </a:r>
          </a:p>
          <a:p>
            <a:pPr eaLnBrk="1" hangingPunct="1"/>
            <a:r>
              <a:rPr lang="ru-RU" altLang="en-US" smtClean="0"/>
              <a:t>Действие неценовых факторов может привести к росту спроса ( или к сокращению). На графике кривая рыночного спроса сместится вправо ( или влево). Равновесная цена изменится, а фирмы получат ценовой сигнал, что их продукция востребована на рынке.</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FD2A3A8-21DE-4DC9-893C-36F031E2B10C}" type="slidenum">
              <a:rPr lang="ru-RU" altLang="en-US" smtClean="0">
                <a:latin typeface="Arial" charset="0"/>
              </a:rPr>
              <a:pPr eaLnBrk="1" hangingPunct="1"/>
              <a:t>151</a:t>
            </a:fld>
            <a:endParaRPr lang="ru-RU" altLang="en-US" smtClean="0">
              <a:latin typeface="Arial" charset="0"/>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F2D214C-176D-446D-AE49-2704C2ECC129}" type="slidenum">
              <a:rPr lang="ru-RU" altLang="en-US" smtClean="0">
                <a:latin typeface="Arial" charset="0"/>
              </a:rPr>
              <a:pPr eaLnBrk="1" hangingPunct="1"/>
              <a:t>152</a:t>
            </a:fld>
            <a:endParaRPr lang="ru-RU" altLang="en-US" smtClean="0">
              <a:latin typeface="Arial"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Попробуйте «подвигать» цену в разные стороны. Вы легко убедитесь, что при росте цены  прибыль предприятия растет вместе с объемом производства, но только лишь до того момента, пока уровень предельных издержек не превысит цену.  </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4159E58-40CE-4709-9AB5-A4FDDF05F58B}" type="slidenum">
              <a:rPr lang="ru-RU" altLang="en-US" smtClean="0">
                <a:latin typeface="Arial" charset="0"/>
              </a:rPr>
              <a:pPr eaLnBrk="1" hangingPunct="1"/>
              <a:t>154</a:t>
            </a:fld>
            <a:endParaRPr lang="ru-RU" altLang="en-US" smtClean="0">
              <a:latin typeface="Arial"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B635F4B-07D9-4C49-955F-FDFC26FF270E}" type="slidenum">
              <a:rPr lang="ru-RU" altLang="en-US" smtClean="0">
                <a:latin typeface="Arial" charset="0"/>
              </a:rPr>
              <a:pPr eaLnBrk="1" hangingPunct="1"/>
              <a:t>155</a:t>
            </a:fld>
            <a:endParaRPr lang="ru-RU" altLang="en-US" smtClean="0">
              <a:latin typeface="Arial"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BB1ACA1-5106-4A2E-ACB7-F616F97005EC}" type="slidenum">
              <a:rPr lang="ru-RU" altLang="en-US" smtClean="0">
                <a:latin typeface="Arial" charset="0"/>
              </a:rPr>
              <a:pPr eaLnBrk="1" hangingPunct="1"/>
              <a:t>156</a:t>
            </a:fld>
            <a:endParaRPr lang="ru-RU" altLang="en-US" smtClean="0">
              <a:latin typeface="Arial" charset="0"/>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1F313A2-1238-468C-BC20-3CA94F557C01}" type="slidenum">
              <a:rPr lang="ru-RU" altLang="en-US" smtClean="0">
                <a:latin typeface="Arial" charset="0"/>
              </a:rPr>
              <a:pPr eaLnBrk="1" hangingPunct="1"/>
              <a:t>157</a:t>
            </a:fld>
            <a:endParaRPr lang="ru-RU" altLang="en-US" smtClean="0">
              <a:latin typeface="Arial"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8938F31-3ADB-4301-AD0C-CEA0047FA1D5}" type="slidenum">
              <a:rPr lang="ru-RU" altLang="en-US" smtClean="0">
                <a:latin typeface="Arial" charset="0"/>
              </a:rPr>
              <a:pPr eaLnBrk="1" hangingPunct="1"/>
              <a:t>158</a:t>
            </a:fld>
            <a:endParaRPr lang="ru-RU" altLang="en-US" smtClean="0">
              <a:latin typeface="Arial" charset="0"/>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435C231-347E-477C-BCA3-3BDC851417C9}" type="slidenum">
              <a:rPr lang="ru-RU" altLang="en-US" smtClean="0">
                <a:latin typeface="Arial" charset="0"/>
              </a:rPr>
              <a:pPr eaLnBrk="1" hangingPunct="1"/>
              <a:t>18</a:t>
            </a:fld>
            <a:endParaRPr lang="ru-RU" altLang="en-US" smtClean="0">
              <a:latin typeface="Arial" charset="0"/>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1B474AC-FA1A-4E07-BE0D-CF7E8D1F521F}" type="slidenum">
              <a:rPr lang="ru-RU" altLang="en-US" smtClean="0">
                <a:latin typeface="Arial" charset="0"/>
              </a:rPr>
              <a:pPr eaLnBrk="1" hangingPunct="1"/>
              <a:t>161</a:t>
            </a:fld>
            <a:endParaRPr lang="ru-RU" altLang="en-US" smtClean="0">
              <a:latin typeface="Arial"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 В расширяющейся отрасли на практике кривая долгосрочного предложения, как правило, имеет положительный наклон: по мере роста объема производства растет и спрос на факторы производства, что, в свою очередь, приводит к увеличению цен на эти факторы и соответственно - росту издержек производства. Однако возможны и иные варианты.</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87B7CAF-9ACA-477A-9CBE-1607B718DED6}" type="slidenum">
              <a:rPr lang="ru-RU" altLang="en-US" smtClean="0">
                <a:latin typeface="Arial" charset="0"/>
              </a:rPr>
              <a:pPr eaLnBrk="1" hangingPunct="1"/>
              <a:t>163</a:t>
            </a:fld>
            <a:endParaRPr lang="ru-RU" altLang="en-US" smtClean="0">
              <a:latin typeface="Arial" charset="0"/>
            </a:endParaRPr>
          </a:p>
        </p:txBody>
      </p:sp>
      <p:sp>
        <p:nvSpPr>
          <p:cNvPr id="412675" name="Rectangle 2"/>
          <p:cNvSpPr>
            <a:spLocks noGrp="1" noRot="1" noChangeAspect="1" noChangeArrowheads="1" noTextEdit="1"/>
          </p:cNvSpPr>
          <p:nvPr>
            <p:ph type="sldImg"/>
          </p:nvPr>
        </p:nvSpPr>
        <p:spPr>
          <a:ln/>
        </p:spPr>
      </p:sp>
      <p:sp>
        <p:nvSpPr>
          <p:cNvPr id="412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B13E5D0-EEBE-4571-9A90-A3D396DF80E3}" type="slidenum">
              <a:rPr lang="ru-RU" altLang="en-US" smtClean="0">
                <a:latin typeface="Arial" charset="0"/>
              </a:rPr>
              <a:pPr eaLnBrk="1" hangingPunct="1"/>
              <a:t>164</a:t>
            </a:fld>
            <a:endParaRPr lang="ru-RU" altLang="en-US" smtClean="0">
              <a:latin typeface="Arial"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B9AB012-9748-4730-B4BA-A196C4BEEAB6}" type="slidenum">
              <a:rPr lang="ru-RU" altLang="en-US" smtClean="0">
                <a:latin typeface="Arial" charset="0"/>
              </a:rPr>
              <a:pPr eaLnBrk="1" hangingPunct="1"/>
              <a:t>165</a:t>
            </a:fld>
            <a:endParaRPr lang="ru-RU" altLang="en-US" smtClean="0">
              <a:latin typeface="Arial"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Char char="•"/>
            </a:pPr>
            <a:r>
              <a:rPr lang="ru-RU" altLang="en-US" sz="1000" smtClean="0"/>
              <a:t>Экономия от масштаба: или за счет совместного участия в операциях или функциях. Например, если фирма – многопрофильная.</a:t>
            </a:r>
          </a:p>
          <a:p>
            <a:pPr marL="228600" indent="-228600" eaLnBrk="1" hangingPunct="1">
              <a:buFontTx/>
              <a:buChar char="•"/>
            </a:pPr>
            <a:r>
              <a:rPr lang="ru-RU" altLang="en-US" sz="1000" smtClean="0"/>
              <a:t>Дифференциация  продукта: преимущество узнаваемости, бренда, лояльности. Пример – пивная отрасль. Сочетание дифференциации и экономии от масштаба в производстве, маркетинге и сбыте формируют очень высокие барьеры вхождения.</a:t>
            </a:r>
          </a:p>
          <a:p>
            <a:pPr marL="228600" indent="-228600" eaLnBrk="1" hangingPunct="1">
              <a:buFontTx/>
              <a:buChar char="•"/>
            </a:pPr>
            <a:r>
              <a:rPr lang="ru-RU" altLang="en-US" sz="1000" smtClean="0"/>
              <a:t>Потребность в капитале( инвест. Барьер): Например/ Ксерокс не только продает, но и сдает в аренду оборудование, что значительно увеличивает потребность в оборотном капитале и создает барьер</a:t>
            </a:r>
          </a:p>
          <a:p>
            <a:pPr marL="228600" indent="-228600" eaLnBrk="1" hangingPunct="1">
              <a:buFontTx/>
              <a:buChar char="•"/>
            </a:pPr>
            <a:r>
              <a:rPr lang="ru-RU" altLang="en-US" sz="1000" smtClean="0"/>
              <a:t>Издержки переключения: имеются ввиду разовые затраты покупателя, которые он несет при переходе от одного поставщика к другому. Пример – различные типы мед. Оборудования и препараты, не совместимые друг с другом</a:t>
            </a:r>
          </a:p>
          <a:p>
            <a:pPr marL="228600" indent="-228600" eaLnBrk="1" hangingPunct="1">
              <a:buFontTx/>
              <a:buChar char="•"/>
            </a:pPr>
            <a:r>
              <a:rPr lang="ru-RU" altLang="en-US" sz="1000" smtClean="0"/>
              <a:t>Доступ к оптовым и розничным каналам сбыта: иногда барьер так высок, что надо создавать новый канал сбыта. Пример: компания </a:t>
            </a:r>
            <a:r>
              <a:rPr lang="en-US" altLang="en-US" sz="1000" smtClean="0"/>
              <a:t>Timex</a:t>
            </a:r>
            <a:r>
              <a:rPr lang="ru-RU" altLang="en-US" sz="1000" smtClean="0"/>
              <a:t> продавала часы через аптеки и овощные магазины</a:t>
            </a:r>
          </a:p>
          <a:p>
            <a:pPr marL="228600" indent="-228600" eaLnBrk="1" hangingPunct="1">
              <a:buFontTx/>
              <a:buChar char="•"/>
            </a:pPr>
            <a:r>
              <a:rPr lang="ru-RU" altLang="en-US" sz="1000" smtClean="0"/>
              <a:t>Стоимостные препятствия, не связанные с масштабом:</a:t>
            </a:r>
          </a:p>
          <a:p>
            <a:pPr marL="2057400" lvl="4" indent="-228600" eaLnBrk="1" hangingPunct="1">
              <a:buFont typeface="Wingdings" pitchFamily="2" charset="2"/>
              <a:buAutoNum type="arabicPeriod"/>
            </a:pPr>
            <a:r>
              <a:rPr lang="ru-RU" altLang="en-US" sz="1000" smtClean="0"/>
              <a:t>Патентные технологии</a:t>
            </a:r>
          </a:p>
          <a:p>
            <a:pPr marL="2057400" lvl="4" indent="-228600" eaLnBrk="1" hangingPunct="1">
              <a:buFont typeface="Wingdings" pitchFamily="2" charset="2"/>
              <a:buAutoNum type="arabicPeriod"/>
            </a:pPr>
            <a:r>
              <a:rPr lang="ru-RU" altLang="en-US" sz="1000" smtClean="0"/>
              <a:t>Преимущества доступа к сырью</a:t>
            </a:r>
          </a:p>
          <a:p>
            <a:pPr marL="2057400" lvl="4" indent="-228600" eaLnBrk="1" hangingPunct="1">
              <a:buFont typeface="Wingdings" pitchFamily="2" charset="2"/>
              <a:buAutoNum type="arabicPeriod"/>
            </a:pPr>
            <a:r>
              <a:rPr lang="ru-RU" altLang="en-US" sz="1000" smtClean="0"/>
              <a:t>Благоприятное расположение</a:t>
            </a:r>
          </a:p>
          <a:p>
            <a:pPr marL="2057400" lvl="4" indent="-228600" eaLnBrk="1" hangingPunct="1">
              <a:buFont typeface="Wingdings" pitchFamily="2" charset="2"/>
              <a:buAutoNum type="arabicPeriod"/>
            </a:pPr>
            <a:r>
              <a:rPr lang="ru-RU" altLang="en-US" sz="1000" smtClean="0"/>
              <a:t>Гос. Субсидии</a:t>
            </a:r>
          </a:p>
          <a:p>
            <a:pPr marL="2057400" lvl="4" indent="-228600" eaLnBrk="1" hangingPunct="1">
              <a:buFont typeface="Wingdings" pitchFamily="2" charset="2"/>
              <a:buAutoNum type="arabicPeriod"/>
            </a:pPr>
            <a:r>
              <a:rPr lang="ru-RU" altLang="en-US" sz="1000" smtClean="0"/>
              <a:t>Кривая обучения или опыта ( тенденция снижения  удельных затрат по мере накопления фирмой опыта)</a:t>
            </a:r>
          </a:p>
          <a:p>
            <a:pPr marL="228600" indent="-228600" eaLnBrk="1" hangingPunct="1">
              <a:buFontTx/>
              <a:buChar char="•"/>
            </a:pPr>
            <a:r>
              <a:rPr lang="ru-RU" altLang="en-US" sz="1000" smtClean="0"/>
              <a:t>Гос. Политика: лицензирование, ограничение вхождения, контроль загрязнения и пр.</a:t>
            </a:r>
          </a:p>
          <a:p>
            <a:pPr marL="228600" indent="-228600" eaLnBrk="1" hangingPunct="1">
              <a:buFontTx/>
              <a:buChar char="•"/>
            </a:pPr>
            <a:endParaRPr lang="ru-RU" altLang="en-US" sz="100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A6501F3-CDFB-4E49-86C0-470B3C00C94D}" type="slidenum">
              <a:rPr lang="ru-RU" altLang="en-US" smtClean="0">
                <a:latin typeface="Arial" charset="0"/>
              </a:rPr>
              <a:pPr eaLnBrk="1" hangingPunct="1"/>
              <a:t>167</a:t>
            </a:fld>
            <a:endParaRPr lang="ru-RU" altLang="en-US" smtClean="0">
              <a:latin typeface="Arial" charset="0"/>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95D596F-C3CB-423A-A0BF-C3037FD0F330}" type="slidenum">
              <a:rPr lang="ru-RU" altLang="en-US" smtClean="0">
                <a:latin typeface="Arial" charset="0"/>
              </a:rPr>
              <a:pPr eaLnBrk="1" hangingPunct="1"/>
              <a:t>168</a:t>
            </a:fld>
            <a:endParaRPr lang="ru-RU" altLang="en-US" smtClean="0">
              <a:latin typeface="Arial" charset="0"/>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B7E09-EF11-4E26-B79A-65FB18B8E514}" type="slidenum">
              <a:rPr lang="ru-RU">
                <a:solidFill>
                  <a:prstClr val="black"/>
                </a:solidFill>
              </a:rPr>
              <a:pPr/>
              <a:t>169</a:t>
            </a:fld>
            <a:endParaRPr lang="ru-RU">
              <a:solidFill>
                <a:prstClr val="black"/>
              </a:solidFill>
            </a:endParaRPr>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97AC774-E331-4BE3-B42E-4440140D12D8}" type="slidenum">
              <a:rPr lang="ru-RU" altLang="en-US" smtClean="0">
                <a:latin typeface="Arial" charset="0"/>
              </a:rPr>
              <a:pPr eaLnBrk="1" hangingPunct="1"/>
              <a:t>171</a:t>
            </a:fld>
            <a:endParaRPr lang="ru-RU" altLang="en-US" smtClean="0">
              <a:latin typeface="Arial" charset="0"/>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CA6A622-44EE-47ED-8C6B-40326D64E08B}" type="slidenum">
              <a:rPr lang="ru-RU" altLang="en-US" smtClean="0">
                <a:latin typeface="Arial" charset="0"/>
              </a:rPr>
              <a:pPr eaLnBrk="1" hangingPunct="1"/>
              <a:t>173</a:t>
            </a:fld>
            <a:endParaRPr lang="ru-RU" altLang="en-US" smtClean="0">
              <a:latin typeface="Arial"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Ценовая дискриминация: правило обратных эластичностей известно как правило Рамсея и имеет более широкое применение. В частности, оно применимо для ценообразования в многопродуктовой естественной монополии</a:t>
            </a:r>
          </a:p>
          <a:p>
            <a:pPr eaLnBrk="1" hangingPunct="1"/>
            <a:r>
              <a:rPr lang="ru-RU" altLang="en-US" smtClean="0"/>
              <a:t>Разновидностью ценовой дискриминации является практика многопериодного ценообразования ( различные тарифы на электроэнергию в дневное и ночное время, различные цены на новый товар в стадии внедрения на рынок и зрелости. </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38FA6B7-C0F0-4208-BC79-19B7BAC7DC53}" type="slidenum">
              <a:rPr lang="ru-RU" altLang="en-US" smtClean="0">
                <a:latin typeface="Arial" charset="0"/>
              </a:rPr>
              <a:pPr eaLnBrk="1" hangingPunct="1"/>
              <a:t>174</a:t>
            </a:fld>
            <a:endParaRPr lang="ru-RU" altLang="en-US" smtClean="0">
              <a:latin typeface="Arial"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Первая степень ( или совершенная ценовая дискриминация): разные количества по разным ценам разным людям. Пример – мебель на заказ.</a:t>
            </a:r>
          </a:p>
          <a:p>
            <a:pPr eaLnBrk="1" hangingPunct="1"/>
            <a:r>
              <a:rPr lang="ru-RU" altLang="en-US" smtClean="0"/>
              <a:t>Вторая степень: разные количества продаются по разным ценам, но покупатели одного и того же количества платят одинаковую цену. Пример – скидки на количество, повременная оплата телефона.</a:t>
            </a:r>
          </a:p>
          <a:p>
            <a:pPr eaLnBrk="1" hangingPunct="1"/>
            <a:r>
              <a:rPr lang="ru-RU" altLang="en-US" smtClean="0"/>
              <a:t>Третья степень ( самая распространенная): разным людям по разным ценам, но людям, принадлежащим к одной и той же категории, продают по одной цене. Пример – скидки студентам, постоянным клиентам. К этой форме близка многопериодная ценовая дискриминация и ценообразование с учетом пиковой нагрузки.</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63586DA-DC21-46EC-85C4-509AF86E0036}" type="slidenum">
              <a:rPr lang="ru-RU" altLang="en-US" smtClean="0">
                <a:latin typeface="Arial" charset="0"/>
              </a:rPr>
              <a:pPr eaLnBrk="1" hangingPunct="1"/>
              <a:t>19</a:t>
            </a:fld>
            <a:endParaRPr lang="ru-RU" altLang="en-US" smtClean="0">
              <a:latin typeface="Arial" charset="0"/>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4E6266D-9A26-4EE1-82E6-30771739092D}" type="slidenum">
              <a:rPr lang="ru-RU" altLang="en-US" smtClean="0">
                <a:latin typeface="Arial" charset="0"/>
              </a:rPr>
              <a:pPr eaLnBrk="1" hangingPunct="1"/>
              <a:t>178</a:t>
            </a:fld>
            <a:endParaRPr lang="ru-RU" altLang="en-US" smtClean="0">
              <a:latin typeface="Arial"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A14B17A-2729-4801-B831-86CF4F4ABD2C}" type="slidenum">
              <a:rPr lang="ru-RU" altLang="en-US" smtClean="0">
                <a:latin typeface="Arial" charset="0"/>
              </a:rPr>
              <a:pPr eaLnBrk="1" hangingPunct="1"/>
              <a:t>180</a:t>
            </a:fld>
            <a:endParaRPr lang="ru-RU" altLang="en-US" smtClean="0">
              <a:latin typeface="Arial"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ru-RU" altLang="en-US" sz="1000" smtClean="0"/>
              <a:t> Конкретная ситуация. </a:t>
            </a:r>
          </a:p>
          <a:p>
            <a:pPr eaLnBrk="1" hangingPunct="1">
              <a:lnSpc>
                <a:spcPct val="90000"/>
              </a:lnSpc>
            </a:pPr>
            <a:r>
              <a:rPr lang="ru-RU" altLang="en-US" sz="1000" smtClean="0"/>
              <a:t>Компания производит самолеты и имеет два подразделения: цех по производству моторов и сборочный цех. Приобрести моторы где-либо езе невозможно. Самолеты – одномоторные, т.е. имеет место жесткая дополняемость моторов и самолетов в пропорции 1:1. Спрос на самолеты компанией исследован, по результатам рыночных исследований смоделирована функция спроса Р= 15 000 – </a:t>
            </a:r>
            <a:r>
              <a:rPr lang="en-US" altLang="en-US" sz="1000" smtClean="0"/>
              <a:t>Q</a:t>
            </a:r>
            <a:endParaRPr lang="ru-RU" altLang="en-US" sz="1000" smtClean="0"/>
          </a:p>
          <a:p>
            <a:pPr eaLnBrk="1" hangingPunct="1">
              <a:lnSpc>
                <a:spcPct val="90000"/>
              </a:lnSpc>
            </a:pPr>
            <a:r>
              <a:rPr lang="ru-RU" altLang="en-US" sz="1000" smtClean="0"/>
              <a:t>Издержки производства изменяются в рамках каждого подразделения в зависимости от объемов выпуска и могут быть описаны с помощью следующих зависимостей:</a:t>
            </a:r>
          </a:p>
          <a:p>
            <a:pPr eaLnBrk="1" hangingPunct="1">
              <a:lnSpc>
                <a:spcPct val="90000"/>
              </a:lnSpc>
            </a:pPr>
            <a:r>
              <a:rPr lang="ru-RU" altLang="en-US" sz="1000" smtClean="0"/>
              <a:t>Производство моторов: ТСм=2.5</a:t>
            </a:r>
            <a:r>
              <a:rPr lang="en-US" altLang="en-US" sz="1000" smtClean="0"/>
              <a:t>Q</a:t>
            </a:r>
            <a:r>
              <a:rPr lang="en-US" altLang="en-US" sz="1000" baseline="30000" smtClean="0"/>
              <a:t>2</a:t>
            </a:r>
            <a:r>
              <a:rPr lang="ru-RU" altLang="en-US" sz="1000" smtClean="0"/>
              <a:t>м</a:t>
            </a:r>
            <a:endParaRPr lang="en-US" altLang="en-US" sz="1000" smtClean="0"/>
          </a:p>
          <a:p>
            <a:pPr eaLnBrk="1" hangingPunct="1">
              <a:lnSpc>
                <a:spcPct val="90000"/>
              </a:lnSpc>
            </a:pPr>
            <a:r>
              <a:rPr lang="ru-RU" altLang="en-US" sz="1000" smtClean="0"/>
              <a:t>Сборочный цех: ТСс=1000</a:t>
            </a:r>
            <a:r>
              <a:rPr lang="en-US" altLang="en-US" sz="1000" smtClean="0"/>
              <a:t>Q</a:t>
            </a:r>
          </a:p>
          <a:p>
            <a:pPr eaLnBrk="1" hangingPunct="1">
              <a:lnSpc>
                <a:spcPct val="90000"/>
              </a:lnSpc>
            </a:pPr>
            <a:r>
              <a:rPr lang="ru-RU" altLang="en-US" sz="1000" smtClean="0"/>
              <a:t>Каковы должны быть объемы производства и цена самолета, чтобы компания в результате максимизировала прибыль?</a:t>
            </a:r>
          </a:p>
          <a:p>
            <a:pPr eaLnBrk="1" hangingPunct="1">
              <a:lnSpc>
                <a:spcPct val="90000"/>
              </a:lnSpc>
            </a:pPr>
            <a:r>
              <a:rPr lang="ru-RU" altLang="en-US" sz="1000" smtClean="0"/>
              <a:t>При оптимальной трансфертной цене чистые предельные поступления от производства моторов должны равняться предельным издержкам сборки</a:t>
            </a:r>
          </a:p>
          <a:p>
            <a:pPr eaLnBrk="1" hangingPunct="1">
              <a:lnSpc>
                <a:spcPct val="90000"/>
              </a:lnSpc>
            </a:pPr>
            <a:r>
              <a:rPr lang="en-US" altLang="en-US" sz="1000" smtClean="0"/>
              <a:t>NMR=MR- MC</a:t>
            </a:r>
            <a:r>
              <a:rPr lang="ru-RU" altLang="en-US" sz="1000" smtClean="0"/>
              <a:t>м= МСс</a:t>
            </a:r>
          </a:p>
          <a:p>
            <a:pPr eaLnBrk="1" hangingPunct="1">
              <a:lnSpc>
                <a:spcPct val="90000"/>
              </a:lnSpc>
            </a:pPr>
            <a:r>
              <a:rPr lang="ru-RU" altLang="en-US" sz="1000" smtClean="0"/>
              <a:t>15 000-2</a:t>
            </a:r>
            <a:r>
              <a:rPr lang="en-US" altLang="en-US" sz="1000" smtClean="0"/>
              <a:t>Q-5Q=1000 (Q</a:t>
            </a:r>
            <a:r>
              <a:rPr lang="ru-RU" altLang="en-US" sz="1000" smtClean="0"/>
              <a:t>м=</a:t>
            </a:r>
            <a:r>
              <a:rPr lang="en-US" altLang="en-US" sz="1000" smtClean="0"/>
              <a:t>Qc)</a:t>
            </a:r>
          </a:p>
          <a:p>
            <a:pPr eaLnBrk="1" hangingPunct="1">
              <a:lnSpc>
                <a:spcPct val="90000"/>
              </a:lnSpc>
            </a:pPr>
            <a:r>
              <a:rPr lang="en-US" altLang="en-US" sz="1000" smtClean="0"/>
              <a:t>Q = 2000</a:t>
            </a:r>
          </a:p>
          <a:p>
            <a:pPr eaLnBrk="1" hangingPunct="1">
              <a:lnSpc>
                <a:spcPct val="90000"/>
              </a:lnSpc>
            </a:pPr>
            <a:r>
              <a:rPr lang="ru-RU" altLang="en-US" sz="1000" smtClean="0"/>
              <a:t>Трансфертная цена на моторы составит </a:t>
            </a:r>
            <a:r>
              <a:rPr lang="en-US" altLang="en-US" sz="1000" smtClean="0"/>
              <a:t>P=MC</a:t>
            </a:r>
            <a:r>
              <a:rPr lang="ru-RU" altLang="en-US" sz="1000" smtClean="0"/>
              <a:t>м=5*2000=10000</a:t>
            </a:r>
          </a:p>
          <a:p>
            <a:pPr eaLnBrk="1" hangingPunct="1">
              <a:lnSpc>
                <a:spcPct val="90000"/>
              </a:lnSpc>
            </a:pPr>
            <a:r>
              <a:rPr lang="ru-RU" altLang="en-US" sz="1000" smtClean="0"/>
              <a:t>Рыночная цена: 15 000-2000=13 000</a:t>
            </a:r>
          </a:p>
          <a:p>
            <a:pPr eaLnBrk="1" hangingPunct="1">
              <a:lnSpc>
                <a:spcPct val="90000"/>
              </a:lnSpc>
            </a:pPr>
            <a:endParaRPr lang="ru-RU" altLang="en-US" sz="1000" smtClean="0"/>
          </a:p>
          <a:p>
            <a:pPr eaLnBrk="1" hangingPunct="1">
              <a:lnSpc>
                <a:spcPct val="90000"/>
              </a:lnSpc>
            </a:pPr>
            <a:r>
              <a:rPr lang="ru-RU" altLang="en-US" sz="1000" smtClean="0"/>
              <a:t>Легко убедиться, что если подразделения будут действовать самостоятельно, то каждое из них будет руководствоваться правилом </a:t>
            </a:r>
            <a:r>
              <a:rPr lang="en-US" altLang="en-US" sz="1000" smtClean="0"/>
              <a:t>MR=MC.</a:t>
            </a:r>
            <a:r>
              <a:rPr lang="ru-RU" altLang="en-US" sz="1000" smtClean="0"/>
              <a:t> В этом случае будет произведено 2143 мотора (примерно) и, соответственно, столько же самолетов ( хотя для сборки потенциальным оптимумом будет 7000 самолетов) В этом случае цена самолета составит примерно 12 857 и прибыль компании будет меньше.</a:t>
            </a:r>
          </a:p>
          <a:p>
            <a:pPr eaLnBrk="1" hangingPunct="1">
              <a:lnSpc>
                <a:spcPct val="90000"/>
              </a:lnSpc>
            </a:pPr>
            <a:endParaRPr lang="ru-RU" altLang="en-US" sz="100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DDC5131-D509-470D-91B4-EC93E28C4AC4}" type="slidenum">
              <a:rPr lang="ru-RU" altLang="en-US" smtClean="0">
                <a:latin typeface="Arial" charset="0"/>
              </a:rPr>
              <a:pPr eaLnBrk="1" hangingPunct="1"/>
              <a:t>181</a:t>
            </a:fld>
            <a:endParaRPr lang="ru-RU" altLang="en-US" smtClean="0">
              <a:latin typeface="Arial" charset="0"/>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6E37FE5-1D05-42A1-9076-63384D5164E0}" type="slidenum">
              <a:rPr lang="ru-RU" altLang="en-US" smtClean="0">
                <a:latin typeface="Arial" charset="0"/>
              </a:rPr>
              <a:pPr eaLnBrk="1" hangingPunct="1"/>
              <a:t>183</a:t>
            </a:fld>
            <a:endParaRPr lang="ru-RU" altLang="en-US" smtClean="0">
              <a:latin typeface="Arial"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Такое ценообразование распространено в клубах, рекреационных центрах, а также в сфере производства и потребления прочих общественных благ( например, связь)</a:t>
            </a:r>
          </a:p>
          <a:p>
            <a:pPr eaLnBrk="1" hangingPunct="1"/>
            <a:r>
              <a:rPr lang="ru-RU" altLang="en-US" smtClean="0"/>
              <a:t>Рассмотрим пример гольф-клуба. Допустим, что функция спроса  посетителя имеет вид</a:t>
            </a:r>
            <a:r>
              <a:rPr lang="en-US" altLang="en-US" smtClean="0"/>
              <a:t>: Q= 20 – P ( </a:t>
            </a:r>
            <a:r>
              <a:rPr lang="ru-RU" altLang="en-US" smtClean="0"/>
              <a:t>для определенного периода), издержки обслуживания одного посещения неизменны и равны 2</a:t>
            </a:r>
            <a:r>
              <a:rPr lang="en-US" altLang="en-US" smtClean="0"/>
              <a:t>$( MC =</a:t>
            </a:r>
            <a:r>
              <a:rPr lang="ru-RU" altLang="en-US" smtClean="0"/>
              <a:t>2</a:t>
            </a:r>
            <a:r>
              <a:rPr lang="en-US" altLang="en-US" smtClean="0"/>
              <a:t>)</a:t>
            </a:r>
          </a:p>
          <a:p>
            <a:pPr eaLnBrk="1" hangingPunct="1"/>
            <a:r>
              <a:rPr lang="ru-RU" altLang="en-US" smtClean="0"/>
              <a:t>В данный момент менеджер клуба установил плату за одно посещение в размере 11</a:t>
            </a:r>
            <a:r>
              <a:rPr lang="en-US" altLang="en-US" smtClean="0"/>
              <a:t>$.</a:t>
            </a:r>
            <a:r>
              <a:rPr lang="ru-RU" altLang="en-US" smtClean="0"/>
              <a:t>Он получает комиссионные в размере 10% прибыли. Можно ли каким-то образом изменить ценовую политику, чтобы менеджер в результате увеличил свой доход?</a:t>
            </a:r>
          </a:p>
          <a:p>
            <a:pPr eaLnBrk="1" hangingPunct="1"/>
            <a:r>
              <a:rPr lang="ru-RU" altLang="en-US" smtClean="0"/>
              <a:t>Ответ: да, можно, если установить членский взнос в размере 162</a:t>
            </a:r>
            <a:r>
              <a:rPr lang="en-US" altLang="en-US" smtClean="0"/>
              <a:t>$</a:t>
            </a:r>
            <a:r>
              <a:rPr lang="ru-RU" altLang="en-US" smtClean="0"/>
              <a:t>, дающий право посещать клуб сколь угодно раз и платить за обслуживание по льготной ставке в 2</a:t>
            </a:r>
            <a:r>
              <a:rPr lang="en-US" altLang="en-US" smtClean="0"/>
              <a:t>$ </a:t>
            </a:r>
            <a:r>
              <a:rPr lang="ru-RU" altLang="en-US" smtClean="0"/>
              <a:t>за посещение.</a:t>
            </a:r>
            <a:endParaRPr lang="en-US" altLang="en-US" smtClean="0"/>
          </a:p>
          <a:p>
            <a:pPr eaLnBrk="1" hangingPunct="1"/>
            <a:r>
              <a:rPr lang="ru-RU" altLang="en-US" smtClean="0"/>
              <a:t>Текущая плата соответствует правилу </a:t>
            </a:r>
            <a:r>
              <a:rPr lang="en-US" altLang="en-US" smtClean="0"/>
              <a:t>MR=MC</a:t>
            </a:r>
            <a:r>
              <a:rPr lang="ru-RU" altLang="en-US" smtClean="0"/>
              <a:t>: в среднем за период посетитель посещает клуб 9 раз, что дает цену 11</a:t>
            </a:r>
            <a:r>
              <a:rPr lang="en-US" altLang="en-US" smtClean="0"/>
              <a:t>$ </a:t>
            </a:r>
            <a:r>
              <a:rPr lang="ru-RU" altLang="en-US" smtClean="0"/>
              <a:t> и прибыль (99-18)=81. Менеджер имеет дополнительный доход в размере 8.1</a:t>
            </a:r>
            <a:r>
              <a:rPr lang="en-US" altLang="en-US" smtClean="0"/>
              <a:t>$</a:t>
            </a:r>
          </a:p>
          <a:p>
            <a:pPr eaLnBrk="1" hangingPunct="1"/>
            <a:r>
              <a:rPr lang="ru-RU" altLang="en-US" smtClean="0"/>
              <a:t>Если ввести двухуровневую цену, то прибыль клуба увеличится до 162</a:t>
            </a:r>
            <a:r>
              <a:rPr lang="en-US" altLang="en-US" smtClean="0"/>
              <a:t>$</a:t>
            </a:r>
            <a:r>
              <a:rPr lang="ru-RU" altLang="en-US" smtClean="0"/>
              <a:t> и дополнительный доход менеджера удвоится.</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B267BAC-5F7B-40EE-B4F4-02096AEA41E7}" type="slidenum">
              <a:rPr lang="ru-RU" altLang="en-US" smtClean="0">
                <a:latin typeface="Arial" charset="0"/>
              </a:rPr>
              <a:pPr eaLnBrk="1" hangingPunct="1"/>
              <a:t>185</a:t>
            </a:fld>
            <a:endParaRPr lang="ru-RU" altLang="en-US" smtClean="0">
              <a:latin typeface="Arial"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Это – традиционное определение естественной монополии. Более современная версия распространяется как на однопродуктовую, так и на многопродуктовую монополию. В основе лежит понятие субаддитивности затрат: производство различных продуктов вместе дешевле их производства порознь.</a:t>
            </a:r>
          </a:p>
          <a:p>
            <a:pPr eaLnBrk="1" hangingPunct="1"/>
            <a:r>
              <a:rPr lang="ru-RU" altLang="en-US" smtClean="0"/>
              <a:t>Регулирование: цена по принципу </a:t>
            </a:r>
            <a:r>
              <a:rPr lang="en-US" altLang="en-US" smtClean="0"/>
              <a:t>MR = MC</a:t>
            </a:r>
            <a:r>
              <a:rPr lang="ru-RU" altLang="en-US" smtClean="0"/>
              <a:t> оказывается слишком высока, а выпуск- слишком мал.</a:t>
            </a:r>
          </a:p>
          <a:p>
            <a:pPr eaLnBrk="1" hangingPunct="1"/>
            <a:r>
              <a:rPr lang="ru-RU" altLang="en-US" smtClean="0"/>
              <a:t> Компромисс: Р=АС, прибыль нулевая, объем больше, но все же недостаточен. Р=МС, убытки, но большие объемы.  В этом случае – госсубсидии</a:t>
            </a:r>
            <a:endParaRPr lang="en-US" altLang="en-US" smtClean="0"/>
          </a:p>
          <a:p>
            <a:pPr eaLnBrk="1" hangingPunct="1"/>
            <a:r>
              <a:rPr lang="ru-RU" altLang="en-US" smtClean="0"/>
              <a:t>Постулат Сайлоса-Лабини о недостаточности остаточного спроса как основе возникновения монополии ( олигополии)</a:t>
            </a:r>
          </a:p>
          <a:p>
            <a:pPr eaLnBrk="1" hangingPunct="1"/>
            <a:endParaRPr lang="ru-RU" alt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11AE01F-6CB4-4E19-876E-A65F4127C37C}" type="slidenum">
              <a:rPr lang="ru-RU" altLang="en-US" smtClean="0">
                <a:latin typeface="Arial" charset="0"/>
              </a:rPr>
              <a:pPr eaLnBrk="1" hangingPunct="1"/>
              <a:t>190</a:t>
            </a:fld>
            <a:endParaRPr lang="ru-RU" altLang="en-US" smtClean="0">
              <a:latin typeface="Arial" charset="0"/>
            </a:endParaRPr>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4C2756D-AB17-43B1-911B-B74A092034C0}" type="slidenum">
              <a:rPr lang="ru-RU" altLang="en-US" smtClean="0">
                <a:latin typeface="Arial" charset="0"/>
              </a:rPr>
              <a:pPr eaLnBrk="1" hangingPunct="1"/>
              <a:t>191</a:t>
            </a:fld>
            <a:endParaRPr lang="ru-RU" altLang="en-US" smtClean="0">
              <a:latin typeface="Arial" charset="0"/>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C774213-A909-4513-9288-5A440EA317F6}" type="slidenum">
              <a:rPr lang="ru-RU" altLang="en-US" smtClean="0">
                <a:latin typeface="Arial" charset="0"/>
              </a:rPr>
              <a:pPr eaLnBrk="1" hangingPunct="1"/>
              <a:t>192</a:t>
            </a:fld>
            <a:endParaRPr lang="ru-RU" altLang="en-US" smtClean="0">
              <a:latin typeface="Arial" charset="0"/>
            </a:endParaRPr>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291B21E-883E-481B-A019-0A6A98E4703B}" type="slidenum">
              <a:rPr lang="ru-RU" altLang="en-US" smtClean="0">
                <a:latin typeface="Arial" charset="0"/>
              </a:rPr>
              <a:pPr eaLnBrk="1" hangingPunct="1"/>
              <a:t>193</a:t>
            </a:fld>
            <a:endParaRPr lang="ru-RU" altLang="en-US" smtClean="0">
              <a:latin typeface="Arial" charset="0"/>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Явление Х-неэффективности известно еще как эффект Лебенстайна. Тарвей Лебенстайн в своих работах в начале </a:t>
            </a:r>
            <a:r>
              <a:rPr lang="ru-RU" altLang="en-US" smtClean="0">
                <a:sym typeface="Wingdings" pitchFamily="2" charset="2"/>
              </a:rPr>
              <a:t>60-х годов прошлого столетия впервые обратил внимание на то, что </a:t>
            </a:r>
            <a:r>
              <a:rPr lang="ru-RU" altLang="en-US" b="1" i="1" smtClean="0">
                <a:sym typeface="Wingdings" pitchFamily="2" charset="2"/>
              </a:rPr>
              <a:t>для монопольных структур фактические издержки для любого объема производства оказываются больше, чем минимально возможные</a:t>
            </a:r>
            <a:r>
              <a:rPr lang="ru-RU" altLang="en-US" smtClean="0">
                <a:sym typeface="Wingdings" pitchFamily="2" charset="2"/>
              </a:rPr>
              <a:t>. Исследования показывают, что в условиях монополии превышение издержек над оптимальным уровнем составляет в среднем 5%, в условиях олигополии – около 3%.</a:t>
            </a:r>
            <a:endParaRPr lang="ru-RU" alt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377B170-60DF-4A00-86C4-E9C6D7F0FE76}" type="slidenum">
              <a:rPr lang="ru-RU" altLang="en-US" smtClean="0">
                <a:latin typeface="Arial" charset="0"/>
              </a:rPr>
              <a:pPr eaLnBrk="1" hangingPunct="1"/>
              <a:t>195</a:t>
            </a:fld>
            <a:endParaRPr lang="ru-RU" altLang="en-US" smtClean="0">
              <a:latin typeface="Arial" charset="0"/>
            </a:endParaRPr>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altLang="en-US" smtClean="0"/>
              <a:t>Граница между олигополией и монополистической конкуренцией условна, размыта</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ru-RU"/>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ru-RU"/>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ru-RU"/>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ru-RU"/>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ru-RU"/>
          </a:p>
        </p:txBody>
      </p:sp>
      <p:sp>
        <p:nvSpPr>
          <p:cNvPr id="3277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a:t>Образец заголовка</a:t>
            </a:r>
          </a:p>
        </p:txBody>
      </p:sp>
      <p:sp>
        <p:nvSpPr>
          <p:cNvPr id="3277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ru-RU"/>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ru-RU"/>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CA8F43C9-10F5-4A2D-87A1-49D102769C72}" type="slidenum">
              <a:rPr lang="ru-RU"/>
              <a:pPr>
                <a:defRPr/>
              </a:pPr>
              <a:t>‹#›</a:t>
            </a:fld>
            <a:endParaRPr lang="ru-RU"/>
          </a:p>
        </p:txBody>
      </p:sp>
    </p:spTree>
    <p:extLst>
      <p:ext uri="{BB962C8B-B14F-4D97-AF65-F5344CB8AC3E}">
        <p14:creationId xmlns:p14="http://schemas.microsoft.com/office/powerpoint/2010/main" val="261879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E2B22F3B-0555-4FDA-A7A6-65A3F4D2C92A}" type="slidenum">
              <a:rPr lang="ru-RU"/>
              <a:pPr>
                <a:defRPr/>
              </a:pPr>
              <a:t>‹#›</a:t>
            </a:fld>
            <a:endParaRPr lang="ru-RU"/>
          </a:p>
        </p:txBody>
      </p:sp>
    </p:spTree>
    <p:extLst>
      <p:ext uri="{BB962C8B-B14F-4D97-AF65-F5344CB8AC3E}">
        <p14:creationId xmlns:p14="http://schemas.microsoft.com/office/powerpoint/2010/main" val="163997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4736BFF0-73B3-42DA-BB30-43B96CA79589}" type="slidenum">
              <a:rPr lang="ru-RU"/>
              <a:pPr>
                <a:defRPr/>
              </a:pPr>
              <a:t>‹#›</a:t>
            </a:fld>
            <a:endParaRPr lang="ru-RU"/>
          </a:p>
        </p:txBody>
      </p:sp>
    </p:spTree>
    <p:extLst>
      <p:ext uri="{BB962C8B-B14F-4D97-AF65-F5344CB8AC3E}">
        <p14:creationId xmlns:p14="http://schemas.microsoft.com/office/powerpoint/2010/main" val="2534485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685800" y="1828800"/>
            <a:ext cx="7696200" cy="3657600"/>
          </a:xfrm>
        </p:spPr>
        <p:txBody>
          <a:bodyPr/>
          <a:lstStyle/>
          <a:p>
            <a:pPr lvl="0"/>
            <a:endParaRPr lang="ru-RU"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6EBE5CDC-91EE-4921-93F6-D938BD7EB128}" type="slidenum">
              <a:rPr lang="ru-RU"/>
              <a:pPr>
                <a:defRPr/>
              </a:pPr>
              <a:t>‹#›</a:t>
            </a:fld>
            <a:endParaRPr lang="ru-RU"/>
          </a:p>
        </p:txBody>
      </p:sp>
    </p:spTree>
    <p:extLst>
      <p:ext uri="{BB962C8B-B14F-4D97-AF65-F5344CB8AC3E}">
        <p14:creationId xmlns:p14="http://schemas.microsoft.com/office/powerpoint/2010/main" val="267192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101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1337E7E4-73BF-4C75-9917-202B8D3F9930}" type="slidenum">
              <a:rPr lang="ru-RU"/>
              <a:pPr>
                <a:defRPr/>
              </a:pPr>
              <a:t>‹#›</a:t>
            </a:fld>
            <a:endParaRPr lang="ru-RU"/>
          </a:p>
        </p:txBody>
      </p:sp>
    </p:spTree>
    <p:extLst>
      <p:ext uri="{BB962C8B-B14F-4D97-AF65-F5344CB8AC3E}">
        <p14:creationId xmlns:p14="http://schemas.microsoft.com/office/powerpoint/2010/main" val="2649691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10100" y="1828800"/>
            <a:ext cx="3771900" cy="1752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10100" y="3733800"/>
            <a:ext cx="3771900" cy="1752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
          <p:cNvSpPr>
            <a:spLocks noGrp="1" noChangeArrowheads="1"/>
          </p:cNvSpPr>
          <p:nvPr>
            <p:ph type="dt" sz="half" idx="10"/>
          </p:nvPr>
        </p:nvSpPr>
        <p:spPr>
          <a:ln/>
        </p:spPr>
        <p:txBody>
          <a:bodyPr/>
          <a:lstStyle>
            <a:lvl1pPr>
              <a:defRPr/>
            </a:lvl1pPr>
          </a:lstStyle>
          <a:p>
            <a:pPr>
              <a:defRPr/>
            </a:pPr>
            <a:endParaRPr lang="ru-RU"/>
          </a:p>
        </p:txBody>
      </p:sp>
      <p:sp>
        <p:nvSpPr>
          <p:cNvPr id="7" name="Rectangle 6"/>
          <p:cNvSpPr>
            <a:spLocks noGrp="1" noChangeArrowheads="1"/>
          </p:cNvSpPr>
          <p:nvPr>
            <p:ph type="ftr" sz="quarter" idx="11"/>
          </p:nvPr>
        </p:nvSpPr>
        <p:spPr>
          <a:ln/>
        </p:spPr>
        <p:txBody>
          <a:bodyPr/>
          <a:lstStyle>
            <a:lvl1pPr>
              <a:defRPr/>
            </a:lvl1pPr>
          </a:lstStyle>
          <a:p>
            <a:pPr>
              <a:defRPr/>
            </a:pPr>
            <a:endParaRPr lang="ru-RU"/>
          </a:p>
        </p:txBody>
      </p:sp>
      <p:sp>
        <p:nvSpPr>
          <p:cNvPr id="8" name="Rectangle 7"/>
          <p:cNvSpPr>
            <a:spLocks noGrp="1" noChangeArrowheads="1"/>
          </p:cNvSpPr>
          <p:nvPr>
            <p:ph type="sldNum" sz="quarter" idx="12"/>
          </p:nvPr>
        </p:nvSpPr>
        <p:spPr>
          <a:ln/>
        </p:spPr>
        <p:txBody>
          <a:bodyPr/>
          <a:lstStyle>
            <a:lvl1pPr>
              <a:defRPr/>
            </a:lvl1pPr>
          </a:lstStyle>
          <a:p>
            <a:pPr>
              <a:defRPr/>
            </a:pPr>
            <a:fld id="{2778E79B-C9D7-45C8-BDEB-41BEFAF906E9}" type="slidenum">
              <a:rPr lang="ru-RU"/>
              <a:pPr>
                <a:defRPr/>
              </a:pPr>
              <a:t>‹#›</a:t>
            </a:fld>
            <a:endParaRPr lang="ru-RU"/>
          </a:p>
        </p:txBody>
      </p:sp>
    </p:spTree>
    <p:extLst>
      <p:ext uri="{BB962C8B-B14F-4D97-AF65-F5344CB8AC3E}">
        <p14:creationId xmlns:p14="http://schemas.microsoft.com/office/powerpoint/2010/main" val="3619187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10100" y="1828800"/>
            <a:ext cx="3771900" cy="3657600"/>
          </a:xfrm>
        </p:spPr>
        <p:txBody>
          <a:bodyPr/>
          <a:lstStyle/>
          <a:p>
            <a:pPr lvl="0"/>
            <a:endParaRPr lang="ru-RU"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9BD44644-AF5F-4C05-98C0-4A0FFA559F1C}" type="slidenum">
              <a:rPr lang="ru-RU"/>
              <a:pPr>
                <a:defRPr/>
              </a:pPr>
              <a:t>‹#›</a:t>
            </a:fld>
            <a:endParaRPr lang="ru-RU"/>
          </a:p>
        </p:txBody>
      </p:sp>
    </p:spTree>
    <p:extLst>
      <p:ext uri="{BB962C8B-B14F-4D97-AF65-F5344CB8AC3E}">
        <p14:creationId xmlns:p14="http://schemas.microsoft.com/office/powerpoint/2010/main" val="386207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828800"/>
            <a:ext cx="7696200" cy="3657600"/>
          </a:xfrm>
        </p:spPr>
        <p:txBody>
          <a:bodyPr/>
          <a:lstStyle/>
          <a:p>
            <a:pPr lvl="0"/>
            <a:endParaRPr lang="ru-RU"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3BF1C47C-F5EA-4216-8B7B-DCAE8E131BF0}" type="slidenum">
              <a:rPr lang="ru-RU"/>
              <a:pPr>
                <a:defRPr/>
              </a:pPr>
              <a:t>‹#›</a:t>
            </a:fld>
            <a:endParaRPr lang="ru-RU"/>
          </a:p>
        </p:txBody>
      </p:sp>
    </p:spTree>
    <p:extLst>
      <p:ext uri="{BB962C8B-B14F-4D97-AF65-F5344CB8AC3E}">
        <p14:creationId xmlns:p14="http://schemas.microsoft.com/office/powerpoint/2010/main" val="332177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16AE4AA3-6A7A-43FE-A585-34DAE4E7C21A}" type="slidenum">
              <a:rPr lang="ru-RU"/>
              <a:pPr>
                <a:defRPr/>
              </a:pPr>
              <a:t>‹#›</a:t>
            </a:fld>
            <a:endParaRPr lang="ru-RU"/>
          </a:p>
        </p:txBody>
      </p:sp>
    </p:spTree>
    <p:extLst>
      <p:ext uri="{BB962C8B-B14F-4D97-AF65-F5344CB8AC3E}">
        <p14:creationId xmlns:p14="http://schemas.microsoft.com/office/powerpoint/2010/main" val="2573398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1165081 w 794"/>
                <a:gd name="T1" fmla="*/ 213170 h 414"/>
                <a:gd name="T2" fmla="*/ 1041929 w 794"/>
                <a:gd name="T3" fmla="*/ 171664 h 414"/>
                <a:gd name="T4" fmla="*/ 816104 w 794"/>
                <a:gd name="T5" fmla="*/ 113430 h 414"/>
                <a:gd name="T6" fmla="*/ 104152 w 794"/>
                <a:gd name="T7" fmla="*/ 0 h 414"/>
                <a:gd name="T8" fmla="*/ 33591 w 794"/>
                <a:gd name="T9" fmla="*/ 10747 h 414"/>
                <a:gd name="T10" fmla="*/ 0 w 794"/>
                <a:gd name="T11" fmla="*/ 44832 h 414"/>
                <a:gd name="T12" fmla="*/ 40936 w 794"/>
                <a:gd name="T13" fmla="*/ 83723 h 414"/>
                <a:gd name="T14" fmla="*/ 836357 w 794"/>
                <a:gd name="T15" fmla="*/ 220863 h 414"/>
                <a:gd name="T16" fmla="*/ 1010635 w 794"/>
                <a:gd name="T17" fmla="*/ 212081 h 414"/>
                <a:gd name="T18" fmla="*/ 1151541 w 794"/>
                <a:gd name="T19" fmla="*/ 223440 h 414"/>
                <a:gd name="T20" fmla="*/ 1165081 w 794"/>
                <a:gd name="T21" fmla="*/ 213170 h 414"/>
                <a:gd name="T22" fmla="*/ 1165081 w 794"/>
                <a:gd name="T23" fmla="*/ 2131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7" name="Freeform 10"/>
            <p:cNvSpPr>
              <a:spLocks/>
            </p:cNvSpPr>
            <p:nvPr userDrawn="1"/>
          </p:nvSpPr>
          <p:spPr bwMode="auto">
            <a:xfrm>
              <a:off x="166" y="261"/>
              <a:ext cx="2244" cy="1007"/>
            </a:xfrm>
            <a:custGeom>
              <a:avLst/>
              <a:gdLst>
                <a:gd name="T0" fmla="*/ 1555 w 1586"/>
                <a:gd name="T1" fmla="*/ 0 h 821"/>
                <a:gd name="T2" fmla="*/ 15107 w 1586"/>
                <a:gd name="T3" fmla="*/ 2167 h 821"/>
                <a:gd name="T4" fmla="*/ 16207 w 1586"/>
                <a:gd name="T5" fmla="*/ 2664 h 821"/>
                <a:gd name="T6" fmla="*/ 18003 w 1586"/>
                <a:gd name="T7" fmla="*/ 3307 h 821"/>
                <a:gd name="T8" fmla="*/ 17765 w 1586"/>
                <a:gd name="T9" fmla="*/ 3428 h 821"/>
                <a:gd name="T10" fmla="*/ 15320 w 1586"/>
                <a:gd name="T11" fmla="*/ 3286 h 821"/>
                <a:gd name="T12" fmla="*/ 12994 w 1586"/>
                <a:gd name="T13" fmla="*/ 3387 h 821"/>
                <a:gd name="T14" fmla="*/ 470 w 1586"/>
                <a:gd name="T15" fmla="*/ 1247 h 821"/>
                <a:gd name="T16" fmla="*/ 0 w 1586"/>
                <a:gd name="T17" fmla="*/ 627 h 821"/>
                <a:gd name="T18" fmla="*/ 521 w 1586"/>
                <a:gd name="T19" fmla="*/ 132 h 821"/>
                <a:gd name="T20" fmla="*/ 1555 w 1586"/>
                <a:gd name="T21" fmla="*/ 0 h 821"/>
                <a:gd name="T22" fmla="*/ 1555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8" name="Freeform 11"/>
            <p:cNvSpPr>
              <a:spLocks/>
            </p:cNvSpPr>
            <p:nvPr userDrawn="1"/>
          </p:nvSpPr>
          <p:spPr bwMode="auto">
            <a:xfrm>
              <a:off x="474" y="344"/>
              <a:ext cx="1488" cy="919"/>
            </a:xfrm>
            <a:custGeom>
              <a:avLst/>
              <a:gdLst>
                <a:gd name="T0" fmla="*/ 0 w 1049"/>
                <a:gd name="T1" fmla="*/ 1385 h 747"/>
                <a:gd name="T2" fmla="*/ 10653 w 1049"/>
                <a:gd name="T3" fmla="*/ 3186 h 747"/>
                <a:gd name="T4" fmla="*/ 10851 w 1049"/>
                <a:gd name="T5" fmla="*/ 2278 h 747"/>
                <a:gd name="T6" fmla="*/ 12121 w 1049"/>
                <a:gd name="T7" fmla="*/ 1801 h 747"/>
                <a:gd name="T8" fmla="*/ 901 w 1049"/>
                <a:gd name="T9" fmla="*/ 0 h 747"/>
                <a:gd name="T10" fmla="*/ 0 w 1049"/>
                <a:gd name="T11" fmla="*/ 540 h 747"/>
                <a:gd name="T12" fmla="*/ 0 w 1049"/>
                <a:gd name="T13" fmla="*/ 1385 h 747"/>
                <a:gd name="T14" fmla="*/ 0 w 1049"/>
                <a:gd name="T15" fmla="*/ 138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237 w 150"/>
                  <a:gd name="T1" fmla="*/ 0 h 173"/>
                  <a:gd name="T2" fmla="*/ 455 w 150"/>
                  <a:gd name="T3" fmla="*/ 294 h 173"/>
                  <a:gd name="T4" fmla="*/ 0 w 150"/>
                  <a:gd name="T5" fmla="*/ 768 h 173"/>
                  <a:gd name="T6" fmla="*/ 900 w 150"/>
                  <a:gd name="T7" fmla="*/ 710 h 173"/>
                  <a:gd name="T8" fmla="*/ 1160 w 150"/>
                  <a:gd name="T9" fmla="*/ 375 h 173"/>
                  <a:gd name="T10" fmla="*/ 1692 w 150"/>
                  <a:gd name="T11" fmla="*/ 119 h 173"/>
                  <a:gd name="T12" fmla="*/ 1237 w 150"/>
                  <a:gd name="T13" fmla="*/ 0 h 173"/>
                  <a:gd name="T14" fmla="*/ 123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11" name="Freeform 14"/>
              <p:cNvSpPr>
                <a:spLocks/>
              </p:cNvSpPr>
              <p:nvPr userDrawn="1"/>
            </p:nvSpPr>
            <p:spPr bwMode="auto">
              <a:xfrm>
                <a:off x="123" y="148"/>
                <a:ext cx="2386" cy="1081"/>
              </a:xfrm>
              <a:custGeom>
                <a:avLst/>
                <a:gdLst>
                  <a:gd name="T0" fmla="*/ 1787 w 1684"/>
                  <a:gd name="T1" fmla="*/ 0 h 880"/>
                  <a:gd name="T2" fmla="*/ 723 w 1684"/>
                  <a:gd name="T3" fmla="*/ 220 h 880"/>
                  <a:gd name="T4" fmla="*/ 0 w 1684"/>
                  <a:gd name="T5" fmla="*/ 878 h 880"/>
                  <a:gd name="T6" fmla="*/ 771 w 1684"/>
                  <a:gd name="T7" fmla="*/ 1515 h 880"/>
                  <a:gd name="T8" fmla="*/ 13548 w 1684"/>
                  <a:gd name="T9" fmla="*/ 3659 h 880"/>
                  <a:gd name="T10" fmla="*/ 16301 w 1684"/>
                  <a:gd name="T11" fmla="*/ 3526 h 880"/>
                  <a:gd name="T12" fmla="*/ 18531 w 1684"/>
                  <a:gd name="T13" fmla="*/ 3715 h 880"/>
                  <a:gd name="T14" fmla="*/ 19305 w 1684"/>
                  <a:gd name="T15" fmla="*/ 3414 h 880"/>
                  <a:gd name="T16" fmla="*/ 17216 w 1684"/>
                  <a:gd name="T17" fmla="*/ 2802 h 880"/>
                  <a:gd name="T18" fmla="*/ 16368 w 1684"/>
                  <a:gd name="T19" fmla="*/ 2164 h 880"/>
                  <a:gd name="T20" fmla="*/ 15699 w 1684"/>
                  <a:gd name="T21" fmla="*/ 2225 h 880"/>
                  <a:gd name="T22" fmla="*/ 16494 w 1684"/>
                  <a:gd name="T23" fmla="*/ 2802 h 880"/>
                  <a:gd name="T24" fmla="*/ 18089 w 1684"/>
                  <a:gd name="T25" fmla="*/ 3417 h 880"/>
                  <a:gd name="T26" fmla="*/ 16200 w 1684"/>
                  <a:gd name="T27" fmla="*/ 3322 h 880"/>
                  <a:gd name="T28" fmla="*/ 13972 w 1684"/>
                  <a:gd name="T29" fmla="*/ 3433 h 880"/>
                  <a:gd name="T30" fmla="*/ 14384 w 1684"/>
                  <a:gd name="T31" fmla="*/ 2742 h 880"/>
                  <a:gd name="T32" fmla="*/ 15339 w 1684"/>
                  <a:gd name="T33" fmla="*/ 2271 h 880"/>
                  <a:gd name="T34" fmla="*/ 14221 w 1684"/>
                  <a:gd name="T35" fmla="*/ 2330 h 880"/>
                  <a:gd name="T36" fmla="*/ 13354 w 1684"/>
                  <a:gd name="T37" fmla="*/ 2779 h 880"/>
                  <a:gd name="T38" fmla="*/ 13059 w 1684"/>
                  <a:gd name="T39" fmla="*/ 3341 h 880"/>
                  <a:gd name="T40" fmla="*/ 1228 w 1684"/>
                  <a:gd name="T41" fmla="*/ 1308 h 880"/>
                  <a:gd name="T42" fmla="*/ 915 w 1684"/>
                  <a:gd name="T43" fmla="*/ 907 h 880"/>
                  <a:gd name="T44" fmla="*/ 1180 w 1684"/>
                  <a:gd name="T45" fmla="*/ 403 h 880"/>
                  <a:gd name="T46" fmla="*/ 2484 w 1684"/>
                  <a:gd name="T47" fmla="*/ 0 h 880"/>
                  <a:gd name="T48" fmla="*/ 1787 w 1684"/>
                  <a:gd name="T49" fmla="*/ 0 h 880"/>
                  <a:gd name="T50" fmla="*/ 1787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12" name="Freeform 15"/>
              <p:cNvSpPr>
                <a:spLocks/>
              </p:cNvSpPr>
              <p:nvPr userDrawn="1"/>
            </p:nvSpPr>
            <p:spPr bwMode="auto">
              <a:xfrm>
                <a:off x="324" y="158"/>
                <a:ext cx="1686" cy="614"/>
              </a:xfrm>
              <a:custGeom>
                <a:avLst/>
                <a:gdLst>
                  <a:gd name="T0" fmla="*/ 1148 w 1190"/>
                  <a:gd name="T1" fmla="*/ 0 h 500"/>
                  <a:gd name="T2" fmla="*/ 13640 w 1190"/>
                  <a:gd name="T3" fmla="*/ 2063 h 500"/>
                  <a:gd name="T4" fmla="*/ 12325 w 1190"/>
                  <a:gd name="T5" fmla="*/ 2105 h 500"/>
                  <a:gd name="T6" fmla="*/ 0 w 1190"/>
                  <a:gd name="T7" fmla="*/ 113 h 500"/>
                  <a:gd name="T8" fmla="*/ 1148 w 1190"/>
                  <a:gd name="T9" fmla="*/ 0 h 500"/>
                  <a:gd name="T10" fmla="*/ 1148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13" name="Freeform 16"/>
              <p:cNvSpPr>
                <a:spLocks/>
              </p:cNvSpPr>
              <p:nvPr userDrawn="1"/>
            </p:nvSpPr>
            <p:spPr bwMode="auto">
              <a:xfrm>
                <a:off x="409" y="251"/>
                <a:ext cx="227" cy="410"/>
              </a:xfrm>
              <a:custGeom>
                <a:avLst/>
                <a:gdLst>
                  <a:gd name="T0" fmla="*/ 1345 w 160"/>
                  <a:gd name="T1" fmla="*/ 0 h 335"/>
                  <a:gd name="T2" fmla="*/ 220 w 160"/>
                  <a:gd name="T3" fmla="*/ 439 h 335"/>
                  <a:gd name="T4" fmla="*/ 0 w 160"/>
                  <a:gd name="T5" fmla="*/ 944 h 335"/>
                  <a:gd name="T6" fmla="*/ 386 w 160"/>
                  <a:gd name="T7" fmla="*/ 1291 h 335"/>
                  <a:gd name="T8" fmla="*/ 1085 w 160"/>
                  <a:gd name="T9" fmla="*/ 1377 h 335"/>
                  <a:gd name="T10" fmla="*/ 880 w 160"/>
                  <a:gd name="T11" fmla="*/ 630 h 335"/>
                  <a:gd name="T12" fmla="*/ 1850 w 160"/>
                  <a:gd name="T13" fmla="*/ 72 h 335"/>
                  <a:gd name="T14" fmla="*/ 1345 w 160"/>
                  <a:gd name="T15" fmla="*/ 0 h 335"/>
                  <a:gd name="T16" fmla="*/ 134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14" name="Freeform 17"/>
              <p:cNvSpPr>
                <a:spLocks/>
              </p:cNvSpPr>
              <p:nvPr userDrawn="1"/>
            </p:nvSpPr>
            <p:spPr bwMode="auto">
              <a:xfrm>
                <a:off x="846" y="536"/>
                <a:ext cx="691" cy="364"/>
              </a:xfrm>
              <a:custGeom>
                <a:avLst/>
                <a:gdLst>
                  <a:gd name="T0" fmla="*/ 161 w 489"/>
                  <a:gd name="T1" fmla="*/ 146 h 296"/>
                  <a:gd name="T2" fmla="*/ 1797 w 489"/>
                  <a:gd name="T3" fmla="*/ 282 h 296"/>
                  <a:gd name="T4" fmla="*/ 3646 w 489"/>
                  <a:gd name="T5" fmla="*/ 584 h 296"/>
                  <a:gd name="T6" fmla="*/ 4951 w 489"/>
                  <a:gd name="T7" fmla="*/ 1035 h 296"/>
                  <a:gd name="T8" fmla="*/ 3668 w 489"/>
                  <a:gd name="T9" fmla="*/ 979 h 296"/>
                  <a:gd name="T10" fmla="*/ 1560 w 489"/>
                  <a:gd name="T11" fmla="*/ 621 h 296"/>
                  <a:gd name="T12" fmla="*/ 561 w 489"/>
                  <a:gd name="T13" fmla="*/ 341 h 296"/>
                  <a:gd name="T14" fmla="*/ 1200 w 489"/>
                  <a:gd name="T15" fmla="*/ 694 h 296"/>
                  <a:gd name="T16" fmla="*/ 3059 w 489"/>
                  <a:gd name="T17" fmla="*/ 1147 h 296"/>
                  <a:gd name="T18" fmla="*/ 5240 w 489"/>
                  <a:gd name="T19" fmla="*/ 1262 h 296"/>
                  <a:gd name="T20" fmla="*/ 5500 w 489"/>
                  <a:gd name="T21" fmla="*/ 953 h 296"/>
                  <a:gd name="T22" fmla="*/ 4433 w 489"/>
                  <a:gd name="T23" fmla="*/ 512 h 296"/>
                  <a:gd name="T24" fmla="*/ 1910 w 489"/>
                  <a:gd name="T25" fmla="*/ 73 h 296"/>
                  <a:gd name="T26" fmla="*/ 0 w 489"/>
                  <a:gd name="T27" fmla="*/ 0 h 296"/>
                  <a:gd name="T28" fmla="*/ 161 w 489"/>
                  <a:gd name="T29" fmla="*/ 146 h 296"/>
                  <a:gd name="T30" fmla="*/ 161 w 489"/>
                  <a:gd name="T31" fmla="*/ 1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155 w 794"/>
                <a:gd name="T1" fmla="*/ 35 h 414"/>
                <a:gd name="T2" fmla="*/ 139 w 794"/>
                <a:gd name="T3" fmla="*/ 28 h 414"/>
                <a:gd name="T4" fmla="*/ 109 w 794"/>
                <a:gd name="T5" fmla="*/ 18 h 414"/>
                <a:gd name="T6" fmla="*/ 13 w 794"/>
                <a:gd name="T7" fmla="*/ 0 h 414"/>
                <a:gd name="T8" fmla="*/ 5 w 794"/>
                <a:gd name="T9" fmla="*/ 2 h 414"/>
                <a:gd name="T10" fmla="*/ 0 w 794"/>
                <a:gd name="T11" fmla="*/ 8 h 414"/>
                <a:gd name="T12" fmla="*/ 5 w 794"/>
                <a:gd name="T13" fmla="*/ 14 h 414"/>
                <a:gd name="T14" fmla="*/ 112 w 794"/>
                <a:gd name="T15" fmla="*/ 37 h 414"/>
                <a:gd name="T16" fmla="*/ 135 w 794"/>
                <a:gd name="T17" fmla="*/ 35 h 414"/>
                <a:gd name="T18" fmla="*/ 154 w 794"/>
                <a:gd name="T19" fmla="*/ 37 h 414"/>
                <a:gd name="T20" fmla="*/ 155 w 794"/>
                <a:gd name="T21" fmla="*/ 35 h 414"/>
                <a:gd name="T22" fmla="*/ 155 w 794"/>
                <a:gd name="T23" fmla="*/ 3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17" name="Freeform 20"/>
            <p:cNvSpPr>
              <a:spLocks/>
            </p:cNvSpPr>
            <p:nvPr userDrawn="1"/>
          </p:nvSpPr>
          <p:spPr bwMode="auto">
            <a:xfrm rot="7320404">
              <a:off x="4893" y="2923"/>
              <a:ext cx="627" cy="290"/>
            </a:xfrm>
            <a:custGeom>
              <a:avLst/>
              <a:gdLst>
                <a:gd name="T0" fmla="*/ 0 w 1586"/>
                <a:gd name="T1" fmla="*/ 0 h 821"/>
                <a:gd name="T2" fmla="*/ 2 w 1586"/>
                <a:gd name="T3" fmla="*/ 0 h 821"/>
                <a:gd name="T4" fmla="*/ 2 w 1586"/>
                <a:gd name="T5" fmla="*/ 0 h 821"/>
                <a:gd name="T6" fmla="*/ 2 w 1586"/>
                <a:gd name="T7" fmla="*/ 0 h 821"/>
                <a:gd name="T8" fmla="*/ 2 w 1586"/>
                <a:gd name="T9" fmla="*/ 1 h 821"/>
                <a:gd name="T10" fmla="*/ 2 w 1586"/>
                <a:gd name="T11" fmla="*/ 0 h 821"/>
                <a:gd name="T12" fmla="*/ 2 w 1586"/>
                <a:gd name="T13" fmla="*/ 1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18" name="Freeform 21"/>
            <p:cNvSpPr>
              <a:spLocks/>
            </p:cNvSpPr>
            <p:nvPr userDrawn="1"/>
          </p:nvSpPr>
          <p:spPr bwMode="auto">
            <a:xfrm rot="7320404">
              <a:off x="5000" y="2913"/>
              <a:ext cx="416" cy="265"/>
            </a:xfrm>
            <a:custGeom>
              <a:avLst/>
              <a:gdLst>
                <a:gd name="T0" fmla="*/ 0 w 1049"/>
                <a:gd name="T1" fmla="*/ 0 h 747"/>
                <a:gd name="T2" fmla="*/ 2 w 1049"/>
                <a:gd name="T3" fmla="*/ 0 h 747"/>
                <a:gd name="T4" fmla="*/ 2 w 1049"/>
                <a:gd name="T5" fmla="*/ 0 h 747"/>
                <a:gd name="T6" fmla="*/ 2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21" name="Freeform 24"/>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2 w 1684"/>
                  <a:gd name="T9" fmla="*/ 1 h 880"/>
                  <a:gd name="T10" fmla="*/ 2 w 1684"/>
                  <a:gd name="T11" fmla="*/ 1 h 880"/>
                  <a:gd name="T12" fmla="*/ 2 w 1684"/>
                  <a:gd name="T13" fmla="*/ 1 h 880"/>
                  <a:gd name="T14" fmla="*/ 3 w 1684"/>
                  <a:gd name="T15" fmla="*/ 1 h 880"/>
                  <a:gd name="T16" fmla="*/ 2 w 1684"/>
                  <a:gd name="T17" fmla="*/ 0 h 880"/>
                  <a:gd name="T18" fmla="*/ 2 w 1684"/>
                  <a:gd name="T19" fmla="*/ 0 h 880"/>
                  <a:gd name="T20" fmla="*/ 2 w 1684"/>
                  <a:gd name="T21" fmla="*/ 0 h 880"/>
                  <a:gd name="T22" fmla="*/ 2 w 1684"/>
                  <a:gd name="T23" fmla="*/ 0 h 880"/>
                  <a:gd name="T24" fmla="*/ 2 w 1684"/>
                  <a:gd name="T25" fmla="*/ 1 h 880"/>
                  <a:gd name="T26" fmla="*/ 2 w 1684"/>
                  <a:gd name="T27" fmla="*/ 0 h 880"/>
                  <a:gd name="T28" fmla="*/ 2 w 1684"/>
                  <a:gd name="T29" fmla="*/ 1 h 880"/>
                  <a:gd name="T30" fmla="*/ 2 w 1684"/>
                  <a:gd name="T31" fmla="*/ 0 h 880"/>
                  <a:gd name="T32" fmla="*/ 2 w 1684"/>
                  <a:gd name="T33" fmla="*/ 0 h 880"/>
                  <a:gd name="T34" fmla="*/ 2 w 1684"/>
                  <a:gd name="T35" fmla="*/ 0 h 880"/>
                  <a:gd name="T36" fmla="*/ 2 w 1684"/>
                  <a:gd name="T37" fmla="*/ 0 h 880"/>
                  <a:gd name="T38" fmla="*/ 2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22" name="Freeform 25"/>
              <p:cNvSpPr>
                <a:spLocks/>
              </p:cNvSpPr>
              <p:nvPr userDrawn="1"/>
            </p:nvSpPr>
            <p:spPr bwMode="auto">
              <a:xfrm rot="7320404">
                <a:off x="5062" y="2997"/>
                <a:ext cx="472" cy="176"/>
              </a:xfrm>
              <a:custGeom>
                <a:avLst/>
                <a:gdLst>
                  <a:gd name="T0" fmla="*/ 0 w 1190"/>
                  <a:gd name="T1" fmla="*/ 0 h 500"/>
                  <a:gd name="T2" fmla="*/ 2 w 1190"/>
                  <a:gd name="T3" fmla="*/ 0 h 500"/>
                  <a:gd name="T4" fmla="*/ 2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23" name="Freeform 26"/>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24" name="Freeform 27"/>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1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1 w 489"/>
                  <a:gd name="T19" fmla="*/ 0 h 296"/>
                  <a:gd name="T20" fmla="*/ 1 w 489"/>
                  <a:gd name="T21" fmla="*/ 0 h 296"/>
                  <a:gd name="T22" fmla="*/ 1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Comic Sans MS"/>
            </a:endParaRPr>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Comic Sans MS"/>
            </a:endParaRPr>
          </a:p>
        </p:txBody>
      </p:sp>
      <p:sp>
        <p:nvSpPr>
          <p:cNvPr id="3277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ru-RU"/>
              <a:t>Образец заголовка</a:t>
            </a:r>
          </a:p>
        </p:txBody>
      </p:sp>
      <p:sp>
        <p:nvSpPr>
          <p:cNvPr id="3277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ru-RU"/>
              <a:t>Образец подзаголовка</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ru-RU">
              <a:solidFill>
                <a:srgbClr val="000000"/>
              </a:solidFill>
            </a:endParaRPr>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ru-RU">
              <a:solidFill>
                <a:srgbClr val="000000"/>
              </a:solidFill>
            </a:endParaRPr>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BFC34C72-F017-4FA3-8498-F32536EDF0C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40066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E58CAC0-9753-4403-9BEF-DCD5EBA8B7C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473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023A9966-4F8A-418A-991B-51F751C8B3CE}" type="slidenum">
              <a:rPr lang="ru-RU"/>
              <a:pPr>
                <a:defRPr/>
              </a:pPr>
              <a:t>‹#›</a:t>
            </a:fld>
            <a:endParaRPr lang="ru-RU"/>
          </a:p>
        </p:txBody>
      </p:sp>
    </p:spTree>
    <p:extLst>
      <p:ext uri="{BB962C8B-B14F-4D97-AF65-F5344CB8AC3E}">
        <p14:creationId xmlns:p14="http://schemas.microsoft.com/office/powerpoint/2010/main" val="528881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AAB941-2647-40C6-89A1-D957C4D7FB8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7074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405F51A-44FB-4F67-A123-64549DBA5D3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62481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A69A9CF-2BDE-4E87-A39E-A692AC451F8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48012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C3C8956-8707-4068-A04F-72A52FFB9A8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91104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71B1443-8D3A-4A26-90B1-3255D0E1956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62479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17F40FA-0E10-4A26-ADEC-B1F10BFFDDA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35247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B6048F5-A51D-494B-A17D-1E4476093F7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00305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4CC13A6-4C51-4EA2-B052-A607145DB8E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89491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57950" y="152400"/>
            <a:ext cx="1924050" cy="5334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52400"/>
            <a:ext cx="5619750" cy="5334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5D11172-844D-4808-B51A-BE37BF0B4231}"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9881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685800" y="1828800"/>
            <a:ext cx="7696200" cy="3657600"/>
          </a:xfrm>
        </p:spPr>
        <p:txBody>
          <a:bodyPr/>
          <a:lstStyle/>
          <a:p>
            <a:pPr lvl="0"/>
            <a:endParaRPr lang="ru-RU"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395B5BA-6821-4742-B9B6-6E219827F60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5762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pPr>
              <a:defRPr/>
            </a:pPr>
            <a:endParaRPr lang="ru-RU"/>
          </a:p>
        </p:txBody>
      </p:sp>
      <p:sp>
        <p:nvSpPr>
          <p:cNvPr id="5" name="Rectangle 6"/>
          <p:cNvSpPr>
            <a:spLocks noGrp="1" noChangeArrowheads="1"/>
          </p:cNvSpPr>
          <p:nvPr>
            <p:ph type="ftr" sz="quarter" idx="11"/>
          </p:nvPr>
        </p:nvSpPr>
        <p:spPr>
          <a:ln/>
        </p:spPr>
        <p:txBody>
          <a:bodyPr/>
          <a:lstStyle>
            <a:lvl1pPr>
              <a:defRPr/>
            </a:lvl1pPr>
          </a:lstStyle>
          <a:p>
            <a:pPr>
              <a:defRPr/>
            </a:pPr>
            <a:endParaRPr lang="ru-RU"/>
          </a:p>
        </p:txBody>
      </p:sp>
      <p:sp>
        <p:nvSpPr>
          <p:cNvPr id="6" name="Rectangle 7"/>
          <p:cNvSpPr>
            <a:spLocks noGrp="1" noChangeArrowheads="1"/>
          </p:cNvSpPr>
          <p:nvPr>
            <p:ph type="sldNum" sz="quarter" idx="12"/>
          </p:nvPr>
        </p:nvSpPr>
        <p:spPr>
          <a:ln/>
        </p:spPr>
        <p:txBody>
          <a:bodyPr/>
          <a:lstStyle>
            <a:lvl1pPr>
              <a:defRPr/>
            </a:lvl1pPr>
          </a:lstStyle>
          <a:p>
            <a:pPr>
              <a:defRPr/>
            </a:pPr>
            <a:fld id="{F806C759-D4D3-48E7-A512-F36004A21933}" type="slidenum">
              <a:rPr lang="ru-RU"/>
              <a:pPr>
                <a:defRPr/>
              </a:pPr>
              <a:t>‹#›</a:t>
            </a:fld>
            <a:endParaRPr lang="ru-RU"/>
          </a:p>
        </p:txBody>
      </p:sp>
    </p:spTree>
    <p:extLst>
      <p:ext uri="{BB962C8B-B14F-4D97-AF65-F5344CB8AC3E}">
        <p14:creationId xmlns:p14="http://schemas.microsoft.com/office/powerpoint/2010/main" val="2786705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101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343EA3E-7757-44D1-A9C0-6385ED374E6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663932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10100" y="1828800"/>
            <a:ext cx="3771900" cy="1752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10100" y="3733800"/>
            <a:ext cx="3771900" cy="1752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F715E72B-0622-4238-B827-C0D6940226C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70782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10100" y="1828800"/>
            <a:ext cx="3771900" cy="3657600"/>
          </a:xfrm>
        </p:spPr>
        <p:txBody>
          <a:bodyPr/>
          <a:lstStyle/>
          <a:p>
            <a:pPr lvl="0"/>
            <a:endParaRPr lang="ru-RU"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A0EA29E-270C-4A17-9DF9-2D3E6DCD90EE}"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7197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685800" y="1828800"/>
            <a:ext cx="7696200" cy="3657600"/>
          </a:xfrm>
        </p:spPr>
        <p:txBody>
          <a:bodyPr/>
          <a:lstStyle/>
          <a:p>
            <a:pPr lvl="0"/>
            <a:endParaRPr lang="ru-RU"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DB756C2-C462-4B7B-A5A5-6EA991AFA370}"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56171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52400"/>
            <a:ext cx="6870700" cy="1600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858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0A18D33-2C58-4D64-8987-3C1AE9129B8D}"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5249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E55D2515-B506-4B51-AE27-9AEC100D0FB0}" type="slidenum">
              <a:rPr lang="ru-RU"/>
              <a:pPr>
                <a:defRPr/>
              </a:pPr>
              <a:t>‹#›</a:t>
            </a:fld>
            <a:endParaRPr lang="ru-RU"/>
          </a:p>
        </p:txBody>
      </p:sp>
    </p:spTree>
    <p:extLst>
      <p:ext uri="{BB962C8B-B14F-4D97-AF65-F5344CB8AC3E}">
        <p14:creationId xmlns:p14="http://schemas.microsoft.com/office/powerpoint/2010/main" val="137324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pPr>
              <a:defRPr/>
            </a:pPr>
            <a:endParaRPr lang="ru-RU"/>
          </a:p>
        </p:txBody>
      </p:sp>
      <p:sp>
        <p:nvSpPr>
          <p:cNvPr id="8" name="Rectangle 6"/>
          <p:cNvSpPr>
            <a:spLocks noGrp="1" noChangeArrowheads="1"/>
          </p:cNvSpPr>
          <p:nvPr>
            <p:ph type="ftr" sz="quarter" idx="11"/>
          </p:nvPr>
        </p:nvSpPr>
        <p:spPr>
          <a:ln/>
        </p:spPr>
        <p:txBody>
          <a:bodyPr/>
          <a:lstStyle>
            <a:lvl1pPr>
              <a:defRPr/>
            </a:lvl1pPr>
          </a:lstStyle>
          <a:p>
            <a:pPr>
              <a:defRPr/>
            </a:pPr>
            <a:endParaRPr lang="ru-RU"/>
          </a:p>
        </p:txBody>
      </p:sp>
      <p:sp>
        <p:nvSpPr>
          <p:cNvPr id="9" name="Rectangle 7"/>
          <p:cNvSpPr>
            <a:spLocks noGrp="1" noChangeArrowheads="1"/>
          </p:cNvSpPr>
          <p:nvPr>
            <p:ph type="sldNum" sz="quarter" idx="12"/>
          </p:nvPr>
        </p:nvSpPr>
        <p:spPr>
          <a:ln/>
        </p:spPr>
        <p:txBody>
          <a:bodyPr/>
          <a:lstStyle>
            <a:lvl1pPr>
              <a:defRPr/>
            </a:lvl1pPr>
          </a:lstStyle>
          <a:p>
            <a:pPr>
              <a:defRPr/>
            </a:pPr>
            <a:fld id="{82BA067C-4DC3-4A48-AAEE-53BBB506C35D}" type="slidenum">
              <a:rPr lang="ru-RU"/>
              <a:pPr>
                <a:defRPr/>
              </a:pPr>
              <a:t>‹#›</a:t>
            </a:fld>
            <a:endParaRPr lang="ru-RU"/>
          </a:p>
        </p:txBody>
      </p:sp>
    </p:spTree>
    <p:extLst>
      <p:ext uri="{BB962C8B-B14F-4D97-AF65-F5344CB8AC3E}">
        <p14:creationId xmlns:p14="http://schemas.microsoft.com/office/powerpoint/2010/main" val="201593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pPr>
              <a:defRPr/>
            </a:pPr>
            <a:endParaRPr lang="ru-RU"/>
          </a:p>
        </p:txBody>
      </p:sp>
      <p:sp>
        <p:nvSpPr>
          <p:cNvPr id="4" name="Rectangle 6"/>
          <p:cNvSpPr>
            <a:spLocks noGrp="1" noChangeArrowheads="1"/>
          </p:cNvSpPr>
          <p:nvPr>
            <p:ph type="ftr" sz="quarter" idx="11"/>
          </p:nvPr>
        </p:nvSpPr>
        <p:spPr>
          <a:ln/>
        </p:spPr>
        <p:txBody>
          <a:bodyPr/>
          <a:lstStyle>
            <a:lvl1pPr>
              <a:defRPr/>
            </a:lvl1pPr>
          </a:lstStyle>
          <a:p>
            <a:pPr>
              <a:defRPr/>
            </a:pPr>
            <a:endParaRPr lang="ru-RU"/>
          </a:p>
        </p:txBody>
      </p:sp>
      <p:sp>
        <p:nvSpPr>
          <p:cNvPr id="5" name="Rectangle 7"/>
          <p:cNvSpPr>
            <a:spLocks noGrp="1" noChangeArrowheads="1"/>
          </p:cNvSpPr>
          <p:nvPr>
            <p:ph type="sldNum" sz="quarter" idx="12"/>
          </p:nvPr>
        </p:nvSpPr>
        <p:spPr>
          <a:ln/>
        </p:spPr>
        <p:txBody>
          <a:bodyPr/>
          <a:lstStyle>
            <a:lvl1pPr>
              <a:defRPr/>
            </a:lvl1pPr>
          </a:lstStyle>
          <a:p>
            <a:pPr>
              <a:defRPr/>
            </a:pPr>
            <a:fld id="{32F149F8-096E-41D3-8DD8-054C65D59205}" type="slidenum">
              <a:rPr lang="ru-RU"/>
              <a:pPr>
                <a:defRPr/>
              </a:pPr>
              <a:t>‹#›</a:t>
            </a:fld>
            <a:endParaRPr lang="ru-RU"/>
          </a:p>
        </p:txBody>
      </p:sp>
    </p:spTree>
    <p:extLst>
      <p:ext uri="{BB962C8B-B14F-4D97-AF65-F5344CB8AC3E}">
        <p14:creationId xmlns:p14="http://schemas.microsoft.com/office/powerpoint/2010/main" val="230925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ru-RU"/>
          </a:p>
        </p:txBody>
      </p:sp>
      <p:sp>
        <p:nvSpPr>
          <p:cNvPr id="3" name="Rectangle 6"/>
          <p:cNvSpPr>
            <a:spLocks noGrp="1" noChangeArrowheads="1"/>
          </p:cNvSpPr>
          <p:nvPr>
            <p:ph type="ftr" sz="quarter" idx="11"/>
          </p:nvPr>
        </p:nvSpPr>
        <p:spPr>
          <a:ln/>
        </p:spPr>
        <p:txBody>
          <a:bodyPr/>
          <a:lstStyle>
            <a:lvl1pPr>
              <a:defRPr/>
            </a:lvl1pPr>
          </a:lstStyle>
          <a:p>
            <a:pPr>
              <a:defRPr/>
            </a:pPr>
            <a:endParaRPr lang="ru-RU"/>
          </a:p>
        </p:txBody>
      </p:sp>
      <p:sp>
        <p:nvSpPr>
          <p:cNvPr id="4" name="Rectangle 7"/>
          <p:cNvSpPr>
            <a:spLocks noGrp="1" noChangeArrowheads="1"/>
          </p:cNvSpPr>
          <p:nvPr>
            <p:ph type="sldNum" sz="quarter" idx="12"/>
          </p:nvPr>
        </p:nvSpPr>
        <p:spPr>
          <a:ln/>
        </p:spPr>
        <p:txBody>
          <a:bodyPr/>
          <a:lstStyle>
            <a:lvl1pPr>
              <a:defRPr/>
            </a:lvl1pPr>
          </a:lstStyle>
          <a:p>
            <a:pPr>
              <a:defRPr/>
            </a:pPr>
            <a:fld id="{77F8052E-9D32-465F-908E-C540BF0DC42A}" type="slidenum">
              <a:rPr lang="ru-RU"/>
              <a:pPr>
                <a:defRPr/>
              </a:pPr>
              <a:t>‹#›</a:t>
            </a:fld>
            <a:endParaRPr lang="ru-RU"/>
          </a:p>
        </p:txBody>
      </p:sp>
    </p:spTree>
    <p:extLst>
      <p:ext uri="{BB962C8B-B14F-4D97-AF65-F5344CB8AC3E}">
        <p14:creationId xmlns:p14="http://schemas.microsoft.com/office/powerpoint/2010/main" val="119426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08C451D7-DC90-40A2-B063-A5E60CA35009}" type="slidenum">
              <a:rPr lang="ru-RU"/>
              <a:pPr>
                <a:defRPr/>
              </a:pPr>
              <a:t>‹#›</a:t>
            </a:fld>
            <a:endParaRPr lang="ru-RU"/>
          </a:p>
        </p:txBody>
      </p:sp>
    </p:spTree>
    <p:extLst>
      <p:ext uri="{BB962C8B-B14F-4D97-AF65-F5344CB8AC3E}">
        <p14:creationId xmlns:p14="http://schemas.microsoft.com/office/powerpoint/2010/main" val="15445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pPr>
              <a:defRPr/>
            </a:pPr>
            <a:endParaRPr lang="ru-RU"/>
          </a:p>
        </p:txBody>
      </p:sp>
      <p:sp>
        <p:nvSpPr>
          <p:cNvPr id="6" name="Rectangle 6"/>
          <p:cNvSpPr>
            <a:spLocks noGrp="1" noChangeArrowheads="1"/>
          </p:cNvSpPr>
          <p:nvPr>
            <p:ph type="ftr" sz="quarter" idx="11"/>
          </p:nvPr>
        </p:nvSpPr>
        <p:spPr>
          <a:ln/>
        </p:spPr>
        <p:txBody>
          <a:bodyPr/>
          <a:lstStyle>
            <a:lvl1pPr>
              <a:defRPr/>
            </a:lvl1pPr>
          </a:lstStyle>
          <a:p>
            <a:pPr>
              <a:defRPr/>
            </a:pPr>
            <a:endParaRPr lang="ru-RU"/>
          </a:p>
        </p:txBody>
      </p:sp>
      <p:sp>
        <p:nvSpPr>
          <p:cNvPr id="7" name="Rectangle 7"/>
          <p:cNvSpPr>
            <a:spLocks noGrp="1" noChangeArrowheads="1"/>
          </p:cNvSpPr>
          <p:nvPr>
            <p:ph type="sldNum" sz="quarter" idx="12"/>
          </p:nvPr>
        </p:nvSpPr>
        <p:spPr>
          <a:ln/>
        </p:spPr>
        <p:txBody>
          <a:bodyPr/>
          <a:lstStyle>
            <a:lvl1pPr>
              <a:defRPr/>
            </a:lvl1pPr>
          </a:lstStyle>
          <a:p>
            <a:pPr>
              <a:defRPr/>
            </a:pPr>
            <a:fld id="{46ED5368-50B7-4A6B-98D5-9378A169D940}" type="slidenum">
              <a:rPr lang="ru-RU"/>
              <a:pPr>
                <a:defRPr/>
              </a:pPr>
              <a:t>‹#›</a:t>
            </a:fld>
            <a:endParaRPr lang="ru-RU"/>
          </a:p>
        </p:txBody>
      </p:sp>
    </p:spTree>
    <p:extLst>
      <p:ext uri="{BB962C8B-B14F-4D97-AF65-F5344CB8AC3E}">
        <p14:creationId xmlns:p14="http://schemas.microsoft.com/office/powerpoint/2010/main" val="82016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ru-RU"/>
          </a:p>
        </p:txBody>
      </p:sp>
      <p:sp>
        <p:nvSpPr>
          <p:cNvPr id="8195"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altLang="en-US" smtClean="0"/>
              <a:t>Образец заголовка</a:t>
            </a:r>
          </a:p>
        </p:txBody>
      </p:sp>
      <p:sp>
        <p:nvSpPr>
          <p:cNvPr id="8196"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3174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vl1pPr>
          </a:lstStyle>
          <a:p>
            <a:pPr>
              <a:defRPr/>
            </a:pPr>
            <a:endParaRPr lang="ru-RU"/>
          </a:p>
        </p:txBody>
      </p:sp>
      <p:sp>
        <p:nvSpPr>
          <p:cNvPr id="3175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3175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82DE19C1-2BB5-47F8-9904-6047B6ECE128}" type="slidenum">
              <a:rPr lang="ru-RU"/>
              <a:pPr>
                <a:defRPr/>
              </a:pPr>
              <a:t>‹#›</a:t>
            </a:fld>
            <a:endParaRPr lang="ru-RU"/>
          </a:p>
        </p:txBody>
      </p:sp>
      <p:sp>
        <p:nvSpPr>
          <p:cNvPr id="31752"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ru-RU"/>
          </a:p>
        </p:txBody>
      </p:sp>
      <p:sp>
        <p:nvSpPr>
          <p:cNvPr id="31753"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ru-RU"/>
          </a:p>
        </p:txBody>
      </p:sp>
      <p:grpSp>
        <p:nvGrpSpPr>
          <p:cNvPr id="8202" name="Group 10"/>
          <p:cNvGrpSpPr>
            <a:grpSpLocks/>
          </p:cNvGrpSpPr>
          <p:nvPr/>
        </p:nvGrpSpPr>
        <p:grpSpPr bwMode="auto">
          <a:xfrm>
            <a:off x="7938" y="5540375"/>
            <a:ext cx="1784350" cy="1246188"/>
            <a:chOff x="5" y="3490"/>
            <a:chExt cx="1124" cy="785"/>
          </a:xfrm>
        </p:grpSpPr>
        <p:sp>
          <p:nvSpPr>
            <p:cNvPr id="31755"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ru-RU"/>
            </a:p>
          </p:txBody>
        </p:sp>
        <p:sp>
          <p:nvSpPr>
            <p:cNvPr id="31756"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ru-RU"/>
            </a:p>
          </p:txBody>
        </p:sp>
        <p:sp>
          <p:nvSpPr>
            <p:cNvPr id="31757"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ru-RU"/>
            </a:p>
          </p:txBody>
        </p:sp>
        <p:sp>
          <p:nvSpPr>
            <p:cNvPr id="31758"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ru-RU"/>
            </a:p>
          </p:txBody>
        </p:sp>
        <p:sp>
          <p:nvSpPr>
            <p:cNvPr id="31759"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ru-RU"/>
            </a:p>
          </p:txBody>
        </p:sp>
        <p:sp>
          <p:nvSpPr>
            <p:cNvPr id="31760"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ru-RU"/>
            </a:p>
          </p:txBody>
        </p:sp>
        <p:sp>
          <p:nvSpPr>
            <p:cNvPr id="31761"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ru-RU"/>
            </a:p>
          </p:txBody>
        </p:sp>
        <p:sp>
          <p:nvSpPr>
            <p:cNvPr id="31762"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ru-RU"/>
            </a:p>
          </p:txBody>
        </p:sp>
        <p:sp>
          <p:nvSpPr>
            <p:cNvPr id="31763"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ru-RU"/>
            </a:p>
          </p:txBody>
        </p:sp>
        <p:grpSp>
          <p:nvGrpSpPr>
            <p:cNvPr id="8228" name="Group 20"/>
            <p:cNvGrpSpPr>
              <a:grpSpLocks/>
            </p:cNvGrpSpPr>
            <p:nvPr userDrawn="1"/>
          </p:nvGrpSpPr>
          <p:grpSpPr bwMode="auto">
            <a:xfrm>
              <a:off x="5" y="3490"/>
              <a:ext cx="1124" cy="780"/>
              <a:chOff x="5" y="3490"/>
              <a:chExt cx="1124" cy="780"/>
            </a:xfrm>
          </p:grpSpPr>
          <p:grpSp>
            <p:nvGrpSpPr>
              <p:cNvPr id="8229" name="Group 21"/>
              <p:cNvGrpSpPr>
                <a:grpSpLocks/>
              </p:cNvGrpSpPr>
              <p:nvPr userDrawn="1"/>
            </p:nvGrpSpPr>
            <p:grpSpPr bwMode="auto">
              <a:xfrm>
                <a:off x="499" y="3562"/>
                <a:ext cx="548" cy="708"/>
                <a:chOff x="499" y="3562"/>
                <a:chExt cx="548" cy="708"/>
              </a:xfrm>
            </p:grpSpPr>
            <p:sp>
              <p:nvSpPr>
                <p:cNvPr id="31766"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ru-RU"/>
                </a:p>
              </p:txBody>
            </p:sp>
            <p:sp>
              <p:nvSpPr>
                <p:cNvPr id="31767"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ru-RU"/>
                </a:p>
              </p:txBody>
            </p:sp>
            <p:sp>
              <p:nvSpPr>
                <p:cNvPr id="31768"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ru-RU"/>
                </a:p>
              </p:txBody>
            </p:sp>
          </p:grpSp>
          <p:sp>
            <p:nvSpPr>
              <p:cNvPr id="31769"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ru-RU"/>
              </a:p>
            </p:txBody>
          </p:sp>
          <p:sp>
            <p:nvSpPr>
              <p:cNvPr id="31770"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ru-RU"/>
              </a:p>
            </p:txBody>
          </p:sp>
          <p:sp>
            <p:nvSpPr>
              <p:cNvPr id="31771"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ru-RU"/>
              </a:p>
            </p:txBody>
          </p:sp>
          <p:grpSp>
            <p:nvGrpSpPr>
              <p:cNvPr id="8233" name="Group 28"/>
              <p:cNvGrpSpPr>
                <a:grpSpLocks/>
              </p:cNvGrpSpPr>
              <p:nvPr userDrawn="1"/>
            </p:nvGrpSpPr>
            <p:grpSpPr bwMode="auto">
              <a:xfrm>
                <a:off x="5" y="3490"/>
                <a:ext cx="1124" cy="678"/>
                <a:chOff x="5" y="3490"/>
                <a:chExt cx="1124" cy="678"/>
              </a:xfrm>
            </p:grpSpPr>
            <p:sp>
              <p:nvSpPr>
                <p:cNvPr id="31773"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ru-RU"/>
                </a:p>
              </p:txBody>
            </p:sp>
            <p:sp>
              <p:nvSpPr>
                <p:cNvPr id="31774"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ru-RU"/>
                </a:p>
              </p:txBody>
            </p:sp>
            <p:sp>
              <p:nvSpPr>
                <p:cNvPr id="31775"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ru-RU"/>
                </a:p>
              </p:txBody>
            </p:sp>
            <p:sp>
              <p:nvSpPr>
                <p:cNvPr id="31776"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ru-RU"/>
                </a:p>
              </p:txBody>
            </p:sp>
            <p:sp>
              <p:nvSpPr>
                <p:cNvPr id="31777"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ru-RU"/>
                </a:p>
              </p:txBody>
            </p:sp>
            <p:sp>
              <p:nvSpPr>
                <p:cNvPr id="31778"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ru-RU"/>
                </a:p>
              </p:txBody>
            </p:sp>
            <p:sp>
              <p:nvSpPr>
                <p:cNvPr id="31779"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ru-RU"/>
                </a:p>
              </p:txBody>
            </p:sp>
            <p:sp>
              <p:nvSpPr>
                <p:cNvPr id="31780"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ru-RU"/>
                </a:p>
              </p:txBody>
            </p:sp>
          </p:grpSp>
        </p:grpSp>
      </p:grpSp>
      <p:grpSp>
        <p:nvGrpSpPr>
          <p:cNvPr id="8203" name="Group 37"/>
          <p:cNvGrpSpPr>
            <a:grpSpLocks/>
          </p:cNvGrpSpPr>
          <p:nvPr/>
        </p:nvGrpSpPr>
        <p:grpSpPr bwMode="auto">
          <a:xfrm>
            <a:off x="8680450" y="2116138"/>
            <a:ext cx="385763" cy="4308475"/>
            <a:chOff x="5468" y="1333"/>
            <a:chExt cx="243" cy="2714"/>
          </a:xfrm>
        </p:grpSpPr>
        <p:sp>
          <p:nvSpPr>
            <p:cNvPr id="31782"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a:p>
          </p:txBody>
        </p:sp>
        <p:sp>
          <p:nvSpPr>
            <p:cNvPr id="31783"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ru-RU"/>
            </a:p>
          </p:txBody>
        </p:sp>
      </p:grpSp>
      <p:grpSp>
        <p:nvGrpSpPr>
          <p:cNvPr id="8204" name="Group 40"/>
          <p:cNvGrpSpPr>
            <a:grpSpLocks/>
          </p:cNvGrpSpPr>
          <p:nvPr/>
        </p:nvGrpSpPr>
        <p:grpSpPr bwMode="auto">
          <a:xfrm>
            <a:off x="7318375" y="90488"/>
            <a:ext cx="2133600" cy="1911350"/>
            <a:chOff x="4610" y="57"/>
            <a:chExt cx="1344" cy="1204"/>
          </a:xfrm>
        </p:grpSpPr>
        <p:grpSp>
          <p:nvGrpSpPr>
            <p:cNvPr id="8205" name="Group 41"/>
            <p:cNvGrpSpPr>
              <a:grpSpLocks/>
            </p:cNvGrpSpPr>
            <p:nvPr userDrawn="1"/>
          </p:nvGrpSpPr>
          <p:grpSpPr bwMode="auto">
            <a:xfrm>
              <a:off x="4610" y="57"/>
              <a:ext cx="1344" cy="1204"/>
              <a:chOff x="4610" y="57"/>
              <a:chExt cx="1344" cy="1204"/>
            </a:xfrm>
          </p:grpSpPr>
          <p:sp>
            <p:nvSpPr>
              <p:cNvPr id="31786"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ru-RU"/>
              </a:p>
            </p:txBody>
          </p:sp>
          <p:grpSp>
            <p:nvGrpSpPr>
              <p:cNvPr id="8208" name="Group 43"/>
              <p:cNvGrpSpPr>
                <a:grpSpLocks/>
              </p:cNvGrpSpPr>
              <p:nvPr userDrawn="1"/>
            </p:nvGrpSpPr>
            <p:grpSpPr bwMode="auto">
              <a:xfrm>
                <a:off x="4610" y="57"/>
                <a:ext cx="1344" cy="985"/>
                <a:chOff x="4610" y="57"/>
                <a:chExt cx="1344" cy="985"/>
              </a:xfrm>
            </p:grpSpPr>
            <p:sp>
              <p:nvSpPr>
                <p:cNvPr id="31788"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ru-RU"/>
                </a:p>
              </p:txBody>
            </p:sp>
            <p:sp>
              <p:nvSpPr>
                <p:cNvPr id="31789"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ru-RU"/>
                </a:p>
              </p:txBody>
            </p:sp>
            <p:sp>
              <p:nvSpPr>
                <p:cNvPr id="31790"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ru-RU"/>
                </a:p>
              </p:txBody>
            </p:sp>
            <p:sp>
              <p:nvSpPr>
                <p:cNvPr id="31791"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ru-RU"/>
                </a:p>
              </p:txBody>
            </p:sp>
            <p:sp>
              <p:nvSpPr>
                <p:cNvPr id="31792"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ru-RU"/>
                </a:p>
              </p:txBody>
            </p:sp>
            <p:sp>
              <p:nvSpPr>
                <p:cNvPr id="31793"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ru-RU"/>
                </a:p>
              </p:txBody>
            </p:sp>
            <p:sp>
              <p:nvSpPr>
                <p:cNvPr id="31794"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ru-RU"/>
                </a:p>
              </p:txBody>
            </p:sp>
            <p:sp>
              <p:nvSpPr>
                <p:cNvPr id="31795"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ru-RU"/>
                </a:p>
              </p:txBody>
            </p:sp>
          </p:grpSp>
        </p:grpSp>
        <p:sp>
          <p:nvSpPr>
            <p:cNvPr id="3179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ru-RU"/>
            </a:p>
          </p:txBody>
        </p:sp>
      </p:grpSp>
    </p:spTree>
  </p:cSld>
  <p:clrMap bg1="lt1" tx1="dk1" bg2="lt2" tx2="dk2" accent1="accent1" accent2="accent2" accent3="accent3" accent4="accent4" accent5="accent5" accent6="accent6" hlink="hlink" folHlink="folHlink"/>
  <p:sldLayoutIdLst>
    <p:sldLayoutId id="2147483706"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5122"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23"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5124"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174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vl1pPr>
          </a:lstStyle>
          <a:p>
            <a:pPr>
              <a:defRPr/>
            </a:pPr>
            <a:endParaRPr lang="ru-RU">
              <a:solidFill>
                <a:srgbClr val="000000"/>
              </a:solidFill>
              <a:latin typeface="Comic Sans MS"/>
            </a:endParaRPr>
          </a:p>
        </p:txBody>
      </p:sp>
      <p:sp>
        <p:nvSpPr>
          <p:cNvPr id="3175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ru-RU">
              <a:solidFill>
                <a:srgbClr val="000000"/>
              </a:solidFill>
              <a:latin typeface="Comic Sans MS"/>
            </a:endParaRPr>
          </a:p>
        </p:txBody>
      </p:sp>
      <p:sp>
        <p:nvSpPr>
          <p:cNvPr id="3175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3E713E9-2932-4623-83B1-507F7A52D0F2}" type="slidenum">
              <a:rPr lang="ru-RU">
                <a:solidFill>
                  <a:srgbClr val="000000"/>
                </a:solidFill>
                <a:latin typeface="Comic Sans MS"/>
              </a:rPr>
              <a:pPr>
                <a:defRPr/>
              </a:pPr>
              <a:t>‹#›</a:t>
            </a:fld>
            <a:endParaRPr lang="ru-RU">
              <a:solidFill>
                <a:srgbClr val="000000"/>
              </a:solidFill>
              <a:latin typeface="Comic Sans MS"/>
            </a:endParaRPr>
          </a:p>
        </p:txBody>
      </p:sp>
      <p:sp>
        <p:nvSpPr>
          <p:cNvPr id="5128"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29"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nvGrpSpPr>
          <p:cNvPr id="5130" name="Group 10"/>
          <p:cNvGrpSpPr>
            <a:grpSpLocks/>
          </p:cNvGrpSpPr>
          <p:nvPr/>
        </p:nvGrpSpPr>
        <p:grpSpPr bwMode="auto">
          <a:xfrm>
            <a:off x="7938" y="5540375"/>
            <a:ext cx="1784350" cy="1246188"/>
            <a:chOff x="5" y="3490"/>
            <a:chExt cx="1124" cy="785"/>
          </a:xfrm>
        </p:grpSpPr>
        <p:sp>
          <p:nvSpPr>
            <p:cNvPr id="5147" name="Freeform 11"/>
            <p:cNvSpPr>
              <a:spLocks/>
            </p:cNvSpPr>
            <p:nvPr userDrawn="1"/>
          </p:nvSpPr>
          <p:spPr bwMode="auto">
            <a:xfrm>
              <a:off x="24" y="3505"/>
              <a:ext cx="1089" cy="649"/>
            </a:xfrm>
            <a:custGeom>
              <a:avLst/>
              <a:gdLst>
                <a:gd name="T0" fmla="*/ 13 w 2177"/>
                <a:gd name="T1" fmla="*/ 10 h 1298"/>
                <a:gd name="T2" fmla="*/ 12 w 2177"/>
                <a:gd name="T3" fmla="*/ 9 h 1298"/>
                <a:gd name="T4" fmla="*/ 11 w 2177"/>
                <a:gd name="T5" fmla="*/ 4 h 1298"/>
                <a:gd name="T6" fmla="*/ 17 w 2177"/>
                <a:gd name="T7" fmla="*/ 3 h 1298"/>
                <a:gd name="T8" fmla="*/ 18 w 2177"/>
                <a:gd name="T9" fmla="*/ 2 h 1298"/>
                <a:gd name="T10" fmla="*/ 17 w 2177"/>
                <a:gd name="T11" fmla="*/ 1 h 1298"/>
                <a:gd name="T12" fmla="*/ 10 w 2177"/>
                <a:gd name="T13" fmla="*/ 2 h 1298"/>
                <a:gd name="T14" fmla="*/ 10 w 2177"/>
                <a:gd name="T15" fmla="*/ 1 h 1298"/>
                <a:gd name="T16" fmla="*/ 9 w 2177"/>
                <a:gd name="T17" fmla="*/ 0 h 1298"/>
                <a:gd name="T18" fmla="*/ 8 w 2177"/>
                <a:gd name="T19" fmla="*/ 1 h 1298"/>
                <a:gd name="T20" fmla="*/ 7 w 2177"/>
                <a:gd name="T21" fmla="*/ 1 h 1298"/>
                <a:gd name="T22" fmla="*/ 8 w 2177"/>
                <a:gd name="T23" fmla="*/ 3 h 1298"/>
                <a:gd name="T24" fmla="*/ 6 w 2177"/>
                <a:gd name="T25" fmla="*/ 4 h 1298"/>
                <a:gd name="T26" fmla="*/ 8 w 2177"/>
                <a:gd name="T27" fmla="*/ 4 h 1298"/>
                <a:gd name="T28" fmla="*/ 9 w 2177"/>
                <a:gd name="T29" fmla="*/ 7 h 1298"/>
                <a:gd name="T30" fmla="*/ 2 w 2177"/>
                <a:gd name="T31" fmla="*/ 4 h 1298"/>
                <a:gd name="T32" fmla="*/ 1 w 2177"/>
                <a:gd name="T33" fmla="*/ 4 h 1298"/>
                <a:gd name="T34" fmla="*/ 0 w 2177"/>
                <a:gd name="T35" fmla="*/ 5 h 1298"/>
                <a:gd name="T36" fmla="*/ 1 w 2177"/>
                <a:gd name="T37" fmla="*/ 7 h 1298"/>
                <a:gd name="T38" fmla="*/ 9 w 2177"/>
                <a:gd name="T39" fmla="*/ 11 h 1298"/>
                <a:gd name="T40" fmla="*/ 11 w 2177"/>
                <a:gd name="T41" fmla="*/ 10 h 1298"/>
                <a:gd name="T42" fmla="*/ 13 w 2177"/>
                <a:gd name="T43" fmla="*/ 11 h 1298"/>
                <a:gd name="T44" fmla="*/ 13 w 2177"/>
                <a:gd name="T45" fmla="*/ 10 h 1298"/>
                <a:gd name="T46" fmla="*/ 13 w 2177"/>
                <a:gd name="T47" fmla="*/ 1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48" name="Freeform 12"/>
            <p:cNvSpPr>
              <a:spLocks/>
            </p:cNvSpPr>
            <p:nvPr userDrawn="1"/>
          </p:nvSpPr>
          <p:spPr bwMode="auto">
            <a:xfrm>
              <a:off x="1022" y="3582"/>
              <a:ext cx="71" cy="129"/>
            </a:xfrm>
            <a:custGeom>
              <a:avLst/>
              <a:gdLst>
                <a:gd name="T0" fmla="*/ 0 w 143"/>
                <a:gd name="T1" fmla="*/ 1 h 258"/>
                <a:gd name="T2" fmla="*/ 0 w 143"/>
                <a:gd name="T3" fmla="*/ 0 h 258"/>
                <a:gd name="T4" fmla="*/ 1 w 143"/>
                <a:gd name="T5" fmla="*/ 2 h 258"/>
                <a:gd name="T6" fmla="*/ 0 w 143"/>
                <a:gd name="T7" fmla="*/ 3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49" name="Freeform 13"/>
            <p:cNvSpPr>
              <a:spLocks/>
            </p:cNvSpPr>
            <p:nvPr userDrawn="1"/>
          </p:nvSpPr>
          <p:spPr bwMode="auto">
            <a:xfrm>
              <a:off x="20" y="3774"/>
              <a:ext cx="792" cy="410"/>
            </a:xfrm>
            <a:custGeom>
              <a:avLst/>
              <a:gdLst>
                <a:gd name="T0" fmla="*/ 1 w 1586"/>
                <a:gd name="T1" fmla="*/ 0 h 821"/>
                <a:gd name="T2" fmla="*/ 10 w 1586"/>
                <a:gd name="T3" fmla="*/ 4 h 821"/>
                <a:gd name="T4" fmla="*/ 11 w 1586"/>
                <a:gd name="T5" fmla="*/ 4 h 821"/>
                <a:gd name="T6" fmla="*/ 12 w 1586"/>
                <a:gd name="T7" fmla="*/ 6 h 821"/>
                <a:gd name="T8" fmla="*/ 12 w 1586"/>
                <a:gd name="T9" fmla="*/ 6 h 821"/>
                <a:gd name="T10" fmla="*/ 10 w 1586"/>
                <a:gd name="T11" fmla="*/ 6 h 821"/>
                <a:gd name="T12" fmla="*/ 8 w 1586"/>
                <a:gd name="T13" fmla="*/ 6 h 821"/>
                <a:gd name="T14" fmla="*/ 0 w 1586"/>
                <a:gd name="T15" fmla="*/ 2 h 821"/>
                <a:gd name="T16" fmla="*/ 0 w 1586"/>
                <a:gd name="T17" fmla="*/ 1 h 821"/>
                <a:gd name="T18" fmla="*/ 0 w 1586"/>
                <a:gd name="T19" fmla="*/ 0 h 821"/>
                <a:gd name="T20" fmla="*/ 1 w 1586"/>
                <a:gd name="T21" fmla="*/ 0 h 821"/>
                <a:gd name="T22" fmla="*/ 1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50" name="Freeform 14"/>
            <p:cNvSpPr>
              <a:spLocks/>
            </p:cNvSpPr>
            <p:nvPr userDrawn="1"/>
          </p:nvSpPr>
          <p:spPr bwMode="auto">
            <a:xfrm>
              <a:off x="129" y="3808"/>
              <a:ext cx="525" cy="374"/>
            </a:xfrm>
            <a:custGeom>
              <a:avLst/>
              <a:gdLst>
                <a:gd name="T0" fmla="*/ 0 w 1049"/>
                <a:gd name="T1" fmla="*/ 3 h 747"/>
                <a:gd name="T2" fmla="*/ 8 w 1049"/>
                <a:gd name="T3" fmla="*/ 6 h 747"/>
                <a:gd name="T4" fmla="*/ 8 w 1049"/>
                <a:gd name="T5" fmla="*/ 5 h 747"/>
                <a:gd name="T6" fmla="*/ 9 w 1049"/>
                <a:gd name="T7" fmla="*/ 4 h 747"/>
                <a:gd name="T8" fmla="*/ 1 w 1049"/>
                <a:gd name="T9" fmla="*/ 0 h 747"/>
                <a:gd name="T10" fmla="*/ 0 w 1049"/>
                <a:gd name="T11" fmla="*/ 1 h 747"/>
                <a:gd name="T12" fmla="*/ 0 w 1049"/>
                <a:gd name="T13" fmla="*/ 3 h 747"/>
                <a:gd name="T14" fmla="*/ 0 w 1049"/>
                <a:gd name="T15" fmla="*/ 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51" name="Freeform 15"/>
            <p:cNvSpPr>
              <a:spLocks/>
            </p:cNvSpPr>
            <p:nvPr userDrawn="1"/>
          </p:nvSpPr>
          <p:spPr bwMode="auto">
            <a:xfrm>
              <a:off x="485" y="3532"/>
              <a:ext cx="135" cy="121"/>
            </a:xfrm>
            <a:custGeom>
              <a:avLst/>
              <a:gdLst>
                <a:gd name="T0" fmla="*/ 0 w 272"/>
                <a:gd name="T1" fmla="*/ 1 h 241"/>
                <a:gd name="T2" fmla="*/ 1 w 272"/>
                <a:gd name="T3" fmla="*/ 0 h 241"/>
                <a:gd name="T4" fmla="*/ 1 w 272"/>
                <a:gd name="T5" fmla="*/ 1 h 241"/>
                <a:gd name="T6" fmla="*/ 2 w 272"/>
                <a:gd name="T7" fmla="*/ 2 h 241"/>
                <a:gd name="T8" fmla="*/ 1 w 272"/>
                <a:gd name="T9" fmla="*/ 2 h 241"/>
                <a:gd name="T10" fmla="*/ 0 w 272"/>
                <a:gd name="T11" fmla="*/ 2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52" name="Freeform 16"/>
            <p:cNvSpPr>
              <a:spLocks/>
            </p:cNvSpPr>
            <p:nvPr userDrawn="1"/>
          </p:nvSpPr>
          <p:spPr bwMode="auto">
            <a:xfrm>
              <a:off x="641" y="4163"/>
              <a:ext cx="76" cy="112"/>
            </a:xfrm>
            <a:custGeom>
              <a:avLst/>
              <a:gdLst>
                <a:gd name="T0" fmla="*/ 2 w 152"/>
                <a:gd name="T1" fmla="*/ 1 h 224"/>
                <a:gd name="T2" fmla="*/ 2 w 152"/>
                <a:gd name="T3" fmla="*/ 2 h 224"/>
                <a:gd name="T4" fmla="*/ 0 w 152"/>
                <a:gd name="T5" fmla="*/ 1 h 224"/>
                <a:gd name="T6" fmla="*/ 1 w 152"/>
                <a:gd name="T7" fmla="*/ 0 h 224"/>
                <a:gd name="T8" fmla="*/ 2 w 152"/>
                <a:gd name="T9" fmla="*/ 1 h 224"/>
                <a:gd name="T10" fmla="*/ 2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53" name="Freeform 17"/>
            <p:cNvSpPr>
              <a:spLocks/>
            </p:cNvSpPr>
            <p:nvPr userDrawn="1"/>
          </p:nvSpPr>
          <p:spPr bwMode="auto">
            <a:xfrm>
              <a:off x="504" y="3607"/>
              <a:ext cx="193" cy="383"/>
            </a:xfrm>
            <a:custGeom>
              <a:avLst/>
              <a:gdLst>
                <a:gd name="T0" fmla="*/ 0 w 386"/>
                <a:gd name="T1" fmla="*/ 1 h 764"/>
                <a:gd name="T2" fmla="*/ 1 w 386"/>
                <a:gd name="T3" fmla="*/ 0 h 764"/>
                <a:gd name="T4" fmla="*/ 2 w 386"/>
                <a:gd name="T5" fmla="*/ 1 h 764"/>
                <a:gd name="T6" fmla="*/ 4 w 386"/>
                <a:gd name="T7" fmla="*/ 6 h 764"/>
                <a:gd name="T8" fmla="*/ 3 w 386"/>
                <a:gd name="T9" fmla="*/ 6 h 764"/>
                <a:gd name="T10" fmla="*/ 2 w 386"/>
                <a:gd name="T11" fmla="*/ 6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54" name="Freeform 18"/>
            <p:cNvSpPr>
              <a:spLocks/>
            </p:cNvSpPr>
            <p:nvPr userDrawn="1"/>
          </p:nvSpPr>
          <p:spPr bwMode="auto">
            <a:xfrm>
              <a:off x="668" y="3590"/>
              <a:ext cx="364" cy="174"/>
            </a:xfrm>
            <a:custGeom>
              <a:avLst/>
              <a:gdLst>
                <a:gd name="T0" fmla="*/ 6 w 728"/>
                <a:gd name="T1" fmla="*/ 0 h 348"/>
                <a:gd name="T2" fmla="*/ 0 w 728"/>
                <a:gd name="T3" fmla="*/ 1 h 348"/>
                <a:gd name="T4" fmla="*/ 1 w 728"/>
                <a:gd name="T5" fmla="*/ 3 h 348"/>
                <a:gd name="T6" fmla="*/ 6 w 728"/>
                <a:gd name="T7" fmla="*/ 2 h 348"/>
                <a:gd name="T8" fmla="*/ 6 w 728"/>
                <a:gd name="T9" fmla="*/ 1 h 348"/>
                <a:gd name="T10" fmla="*/ 6 w 728"/>
                <a:gd name="T11" fmla="*/ 0 h 348"/>
                <a:gd name="T12" fmla="*/ 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55" name="Freeform 19"/>
            <p:cNvSpPr>
              <a:spLocks/>
            </p:cNvSpPr>
            <p:nvPr userDrawn="1"/>
          </p:nvSpPr>
          <p:spPr bwMode="auto">
            <a:xfrm>
              <a:off x="347" y="3693"/>
              <a:ext cx="156" cy="67"/>
            </a:xfrm>
            <a:custGeom>
              <a:avLst/>
              <a:gdLst>
                <a:gd name="T0" fmla="*/ 3 w 312"/>
                <a:gd name="T1" fmla="*/ 0 h 135"/>
                <a:gd name="T2" fmla="*/ 0 w 312"/>
                <a:gd name="T3" fmla="*/ 0 h 135"/>
                <a:gd name="T4" fmla="*/ 3 w 312"/>
                <a:gd name="T5" fmla="*/ 1 h 135"/>
                <a:gd name="T6" fmla="*/ 3 w 312"/>
                <a:gd name="T7" fmla="*/ 0 h 135"/>
                <a:gd name="T8" fmla="*/ 3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nvGrpSpPr>
            <p:cNvPr id="5156" name="Group 20"/>
            <p:cNvGrpSpPr>
              <a:grpSpLocks/>
            </p:cNvGrpSpPr>
            <p:nvPr userDrawn="1"/>
          </p:nvGrpSpPr>
          <p:grpSpPr bwMode="auto">
            <a:xfrm>
              <a:off x="5" y="3490"/>
              <a:ext cx="1124" cy="780"/>
              <a:chOff x="5" y="3490"/>
              <a:chExt cx="1124" cy="780"/>
            </a:xfrm>
          </p:grpSpPr>
          <p:grpSp>
            <p:nvGrpSpPr>
              <p:cNvPr id="5157" name="Group 21"/>
              <p:cNvGrpSpPr>
                <a:grpSpLocks/>
              </p:cNvGrpSpPr>
              <p:nvPr userDrawn="1"/>
            </p:nvGrpSpPr>
            <p:grpSpPr bwMode="auto">
              <a:xfrm>
                <a:off x="499" y="3562"/>
                <a:ext cx="548" cy="708"/>
                <a:chOff x="499" y="3562"/>
                <a:chExt cx="548" cy="708"/>
              </a:xfrm>
            </p:grpSpPr>
            <p:sp>
              <p:nvSpPr>
                <p:cNvPr id="5170" name="Freeform 22"/>
                <p:cNvSpPr>
                  <a:spLocks/>
                </p:cNvSpPr>
                <p:nvPr userDrawn="1"/>
              </p:nvSpPr>
              <p:spPr bwMode="auto">
                <a:xfrm>
                  <a:off x="499" y="3587"/>
                  <a:ext cx="157" cy="87"/>
                </a:xfrm>
                <a:custGeom>
                  <a:avLst/>
                  <a:gdLst>
                    <a:gd name="T0" fmla="*/ 0 w 313"/>
                    <a:gd name="T1" fmla="*/ 0 h 175"/>
                    <a:gd name="T2" fmla="*/ 1 w 313"/>
                    <a:gd name="T3" fmla="*/ 0 h 175"/>
                    <a:gd name="T4" fmla="*/ 2 w 313"/>
                    <a:gd name="T5" fmla="*/ 0 h 175"/>
                    <a:gd name="T6" fmla="*/ 3 w 313"/>
                    <a:gd name="T7" fmla="*/ 0 h 175"/>
                    <a:gd name="T8" fmla="*/ 3 w 313"/>
                    <a:gd name="T9" fmla="*/ 0 h 175"/>
                    <a:gd name="T10" fmla="*/ 2 w 313"/>
                    <a:gd name="T11" fmla="*/ 0 h 175"/>
                    <a:gd name="T12" fmla="*/ 1 w 313"/>
                    <a:gd name="T13" fmla="*/ 0 h 175"/>
                    <a:gd name="T14" fmla="*/ 1 w 313"/>
                    <a:gd name="T15" fmla="*/ 1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71" name="Freeform 23"/>
                <p:cNvSpPr>
                  <a:spLocks/>
                </p:cNvSpPr>
                <p:nvPr userDrawn="1"/>
              </p:nvSpPr>
              <p:spPr bwMode="auto">
                <a:xfrm>
                  <a:off x="636" y="4137"/>
                  <a:ext cx="115" cy="133"/>
                </a:xfrm>
                <a:custGeom>
                  <a:avLst/>
                  <a:gdLst>
                    <a:gd name="T0" fmla="*/ 0 w 230"/>
                    <a:gd name="T1" fmla="*/ 1 h 266"/>
                    <a:gd name="T2" fmla="*/ 2 w 230"/>
                    <a:gd name="T3" fmla="*/ 3 h 266"/>
                    <a:gd name="T4" fmla="*/ 2 w 230"/>
                    <a:gd name="T5" fmla="*/ 2 h 266"/>
                    <a:gd name="T6" fmla="*/ 2 w 230"/>
                    <a:gd name="T7" fmla="*/ 1 h 266"/>
                    <a:gd name="T8" fmla="*/ 2 w 230"/>
                    <a:gd name="T9" fmla="*/ 0 h 266"/>
                    <a:gd name="T10" fmla="*/ 2 w 230"/>
                    <a:gd name="T11" fmla="*/ 2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72" name="Freeform 24"/>
                <p:cNvSpPr>
                  <a:spLocks/>
                </p:cNvSpPr>
                <p:nvPr userDrawn="1"/>
              </p:nvSpPr>
              <p:spPr bwMode="auto">
                <a:xfrm>
                  <a:off x="1004" y="3562"/>
                  <a:ext cx="43" cy="117"/>
                </a:xfrm>
                <a:custGeom>
                  <a:avLst/>
                  <a:gdLst>
                    <a:gd name="T0" fmla="*/ 0 w 87"/>
                    <a:gd name="T1" fmla="*/ 1 h 234"/>
                    <a:gd name="T2" fmla="*/ 0 w 87"/>
                    <a:gd name="T3" fmla="*/ 1 h 234"/>
                    <a:gd name="T4" fmla="*/ 0 w 87"/>
                    <a:gd name="T5" fmla="*/ 2 h 234"/>
                    <a:gd name="T6" fmla="*/ 0 w 87"/>
                    <a:gd name="T7" fmla="*/ 2 h 234"/>
                    <a:gd name="T8" fmla="*/ 0 w 87"/>
                    <a:gd name="T9" fmla="*/ 2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sp>
            <p:nvSpPr>
              <p:cNvPr id="5158" name="Freeform 25"/>
              <p:cNvSpPr>
                <a:spLocks/>
              </p:cNvSpPr>
              <p:nvPr userDrawn="1"/>
            </p:nvSpPr>
            <p:spPr bwMode="auto">
              <a:xfrm>
                <a:off x="76" y="3732"/>
                <a:ext cx="595" cy="250"/>
              </a:xfrm>
              <a:custGeom>
                <a:avLst/>
                <a:gdLst>
                  <a:gd name="T0" fmla="*/ 1 w 1190"/>
                  <a:gd name="T1" fmla="*/ 0 h 500"/>
                  <a:gd name="T2" fmla="*/ 10 w 1190"/>
                  <a:gd name="T3" fmla="*/ 4 h 500"/>
                  <a:gd name="T4" fmla="*/ 9 w 1190"/>
                  <a:gd name="T5" fmla="*/ 4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59" name="Freeform 26"/>
              <p:cNvSpPr>
                <a:spLocks/>
              </p:cNvSpPr>
              <p:nvPr userDrawn="1"/>
            </p:nvSpPr>
            <p:spPr bwMode="auto">
              <a:xfrm>
                <a:off x="260" y="3886"/>
                <a:ext cx="244" cy="148"/>
              </a:xfrm>
              <a:custGeom>
                <a:avLst/>
                <a:gdLst>
                  <a:gd name="T0" fmla="*/ 0 w 489"/>
                  <a:gd name="T1" fmla="*/ 1 h 296"/>
                  <a:gd name="T2" fmla="*/ 1 w 489"/>
                  <a:gd name="T3" fmla="*/ 1 h 296"/>
                  <a:gd name="T4" fmla="*/ 2 w 489"/>
                  <a:gd name="T5" fmla="*/ 2 h 296"/>
                  <a:gd name="T6" fmla="*/ 3 w 489"/>
                  <a:gd name="T7" fmla="*/ 2 h 296"/>
                  <a:gd name="T8" fmla="*/ 2 w 489"/>
                  <a:gd name="T9" fmla="*/ 2 h 296"/>
                  <a:gd name="T10" fmla="*/ 1 w 489"/>
                  <a:gd name="T11" fmla="*/ 2 h 296"/>
                  <a:gd name="T12" fmla="*/ 0 w 489"/>
                  <a:gd name="T13" fmla="*/ 1 h 296"/>
                  <a:gd name="T14" fmla="*/ 0 w 489"/>
                  <a:gd name="T15" fmla="*/ 2 h 296"/>
                  <a:gd name="T16" fmla="*/ 2 w 489"/>
                  <a:gd name="T17" fmla="*/ 3 h 296"/>
                  <a:gd name="T18" fmla="*/ 3 w 489"/>
                  <a:gd name="T19" fmla="*/ 3 h 296"/>
                  <a:gd name="T20" fmla="*/ 3 w 489"/>
                  <a:gd name="T21" fmla="*/ 2 h 296"/>
                  <a:gd name="T22" fmla="*/ 3 w 489"/>
                  <a:gd name="T23" fmla="*/ 1 h 296"/>
                  <a:gd name="T24" fmla="*/ 1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60" name="Freeform 27"/>
              <p:cNvSpPr>
                <a:spLocks/>
              </p:cNvSpPr>
              <p:nvPr userDrawn="1"/>
            </p:nvSpPr>
            <p:spPr bwMode="auto">
              <a:xfrm>
                <a:off x="565" y="3680"/>
                <a:ext cx="107" cy="238"/>
              </a:xfrm>
              <a:custGeom>
                <a:avLst/>
                <a:gdLst>
                  <a:gd name="T0" fmla="*/ 1 w 213"/>
                  <a:gd name="T1" fmla="*/ 0 h 478"/>
                  <a:gd name="T2" fmla="*/ 1 w 213"/>
                  <a:gd name="T3" fmla="*/ 0 h 478"/>
                  <a:gd name="T4" fmla="*/ 1 w 213"/>
                  <a:gd name="T5" fmla="*/ 1 h 478"/>
                  <a:gd name="T6" fmla="*/ 1 w 213"/>
                  <a:gd name="T7" fmla="*/ 2 h 478"/>
                  <a:gd name="T8" fmla="*/ 2 w 213"/>
                  <a:gd name="T9" fmla="*/ 3 h 478"/>
                  <a:gd name="T10" fmla="*/ 1 w 213"/>
                  <a:gd name="T11" fmla="*/ 3 h 478"/>
                  <a:gd name="T12" fmla="*/ 1 w 213"/>
                  <a:gd name="T13" fmla="*/ 2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nvGrpSpPr>
              <p:cNvPr id="5161" name="Group 28"/>
              <p:cNvGrpSpPr>
                <a:grpSpLocks/>
              </p:cNvGrpSpPr>
              <p:nvPr userDrawn="1"/>
            </p:nvGrpSpPr>
            <p:grpSpPr bwMode="auto">
              <a:xfrm>
                <a:off x="5" y="3490"/>
                <a:ext cx="1124" cy="678"/>
                <a:chOff x="5" y="3490"/>
                <a:chExt cx="1124" cy="678"/>
              </a:xfrm>
            </p:grpSpPr>
            <p:sp>
              <p:nvSpPr>
                <p:cNvPr id="5162" name="Freeform 29"/>
                <p:cNvSpPr>
                  <a:spLocks/>
                </p:cNvSpPr>
                <p:nvPr userDrawn="1"/>
              </p:nvSpPr>
              <p:spPr bwMode="auto">
                <a:xfrm>
                  <a:off x="669" y="4048"/>
                  <a:ext cx="75" cy="87"/>
                </a:xfrm>
                <a:custGeom>
                  <a:avLst/>
                  <a:gdLst>
                    <a:gd name="T0" fmla="*/ 1 w 150"/>
                    <a:gd name="T1" fmla="*/ 0 h 173"/>
                    <a:gd name="T2" fmla="*/ 1 w 150"/>
                    <a:gd name="T3" fmla="*/ 1 h 173"/>
                    <a:gd name="T4" fmla="*/ 0 w 150"/>
                    <a:gd name="T5" fmla="*/ 2 h 173"/>
                    <a:gd name="T6" fmla="*/ 1 w 150"/>
                    <a:gd name="T7" fmla="*/ 2 h 173"/>
                    <a:gd name="T8" fmla="*/ 1 w 150"/>
                    <a:gd name="T9" fmla="*/ 1 h 173"/>
                    <a:gd name="T10" fmla="*/ 2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63" name="Freeform 30"/>
                <p:cNvSpPr>
                  <a:spLocks/>
                </p:cNvSpPr>
                <p:nvPr userDrawn="1"/>
              </p:nvSpPr>
              <p:spPr bwMode="auto">
                <a:xfrm>
                  <a:off x="5" y="3728"/>
                  <a:ext cx="842" cy="440"/>
                </a:xfrm>
                <a:custGeom>
                  <a:avLst/>
                  <a:gdLst>
                    <a:gd name="T0" fmla="*/ 2 w 1684"/>
                    <a:gd name="T1" fmla="*/ 0 h 880"/>
                    <a:gd name="T2" fmla="*/ 1 w 1684"/>
                    <a:gd name="T3" fmla="*/ 1 h 880"/>
                    <a:gd name="T4" fmla="*/ 0 w 1684"/>
                    <a:gd name="T5" fmla="*/ 2 h 880"/>
                    <a:gd name="T6" fmla="*/ 1 w 1684"/>
                    <a:gd name="T7" fmla="*/ 3 h 880"/>
                    <a:gd name="T8" fmla="*/ 10 w 1684"/>
                    <a:gd name="T9" fmla="*/ 7 h 880"/>
                    <a:gd name="T10" fmla="*/ 12 w 1684"/>
                    <a:gd name="T11" fmla="*/ 7 h 880"/>
                    <a:gd name="T12" fmla="*/ 13 w 1684"/>
                    <a:gd name="T13" fmla="*/ 7 h 880"/>
                    <a:gd name="T14" fmla="*/ 14 w 1684"/>
                    <a:gd name="T15" fmla="*/ 7 h 880"/>
                    <a:gd name="T16" fmla="*/ 12 w 1684"/>
                    <a:gd name="T17" fmla="*/ 6 h 880"/>
                    <a:gd name="T18" fmla="*/ 12 w 1684"/>
                    <a:gd name="T19" fmla="*/ 4 h 880"/>
                    <a:gd name="T20" fmla="*/ 11 w 1684"/>
                    <a:gd name="T21" fmla="*/ 5 h 880"/>
                    <a:gd name="T22" fmla="*/ 12 w 1684"/>
                    <a:gd name="T23" fmla="*/ 6 h 880"/>
                    <a:gd name="T24" fmla="*/ 13 w 1684"/>
                    <a:gd name="T25" fmla="*/ 7 h 880"/>
                    <a:gd name="T26" fmla="*/ 12 w 1684"/>
                    <a:gd name="T27" fmla="*/ 7 h 880"/>
                    <a:gd name="T28" fmla="*/ 10 w 1684"/>
                    <a:gd name="T29" fmla="*/ 7 h 880"/>
                    <a:gd name="T30" fmla="*/ 10 w 1684"/>
                    <a:gd name="T31" fmla="*/ 6 h 880"/>
                    <a:gd name="T32" fmla="*/ 11 w 1684"/>
                    <a:gd name="T33" fmla="*/ 5 h 880"/>
                    <a:gd name="T34" fmla="*/ 10 w 1684"/>
                    <a:gd name="T35" fmla="*/ 5 h 880"/>
                    <a:gd name="T36" fmla="*/ 10 w 1684"/>
                    <a:gd name="T37" fmla="*/ 6 h 880"/>
                    <a:gd name="T38" fmla="*/ 9 w 1684"/>
                    <a:gd name="T39" fmla="*/ 7 h 880"/>
                    <a:gd name="T40" fmla="*/ 1 w 1684"/>
                    <a:gd name="T41" fmla="*/ 3 h 880"/>
                    <a:gd name="T42" fmla="*/ 1 w 1684"/>
                    <a:gd name="T43" fmla="*/ 2 h 880"/>
                    <a:gd name="T44" fmla="*/ 1 w 1684"/>
                    <a:gd name="T45" fmla="*/ 1 h 880"/>
                    <a:gd name="T46" fmla="*/ 2 w 1684"/>
                    <a:gd name="T47" fmla="*/ 0 h 880"/>
                    <a:gd name="T48" fmla="*/ 2 w 1684"/>
                    <a:gd name="T49" fmla="*/ 0 h 880"/>
                    <a:gd name="T50" fmla="*/ 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64" name="Freeform 31"/>
                <p:cNvSpPr>
                  <a:spLocks/>
                </p:cNvSpPr>
                <p:nvPr userDrawn="1"/>
              </p:nvSpPr>
              <p:spPr bwMode="auto">
                <a:xfrm>
                  <a:off x="106" y="3770"/>
                  <a:ext cx="80" cy="167"/>
                </a:xfrm>
                <a:custGeom>
                  <a:avLst/>
                  <a:gdLst>
                    <a:gd name="T0" fmla="*/ 1 w 160"/>
                    <a:gd name="T1" fmla="*/ 0 h 335"/>
                    <a:gd name="T2" fmla="*/ 1 w 160"/>
                    <a:gd name="T3" fmla="*/ 0 h 335"/>
                    <a:gd name="T4" fmla="*/ 0 w 160"/>
                    <a:gd name="T5" fmla="*/ 1 h 335"/>
                    <a:gd name="T6" fmla="*/ 1 w 160"/>
                    <a:gd name="T7" fmla="*/ 2 h 335"/>
                    <a:gd name="T8" fmla="*/ 1 w 160"/>
                    <a:gd name="T9" fmla="*/ 2 h 335"/>
                    <a:gd name="T10" fmla="*/ 1 w 160"/>
                    <a:gd name="T11" fmla="*/ 1 h 335"/>
                    <a:gd name="T12" fmla="*/ 2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65" name="Freeform 32"/>
                <p:cNvSpPr>
                  <a:spLocks/>
                </p:cNvSpPr>
                <p:nvPr userDrawn="1"/>
              </p:nvSpPr>
              <p:spPr bwMode="auto">
                <a:xfrm>
                  <a:off x="449" y="3490"/>
                  <a:ext cx="322" cy="594"/>
                </a:xfrm>
                <a:custGeom>
                  <a:avLst/>
                  <a:gdLst>
                    <a:gd name="T0" fmla="*/ 2 w 642"/>
                    <a:gd name="T1" fmla="*/ 7 h 1188"/>
                    <a:gd name="T2" fmla="*/ 0 w 642"/>
                    <a:gd name="T3" fmla="*/ 1 h 1188"/>
                    <a:gd name="T4" fmla="*/ 1 w 642"/>
                    <a:gd name="T5" fmla="*/ 1 h 1188"/>
                    <a:gd name="T6" fmla="*/ 3 w 642"/>
                    <a:gd name="T7" fmla="*/ 0 h 1188"/>
                    <a:gd name="T8" fmla="*/ 4 w 642"/>
                    <a:gd name="T9" fmla="*/ 1 h 1188"/>
                    <a:gd name="T10" fmla="*/ 6 w 642"/>
                    <a:gd name="T11" fmla="*/ 10 h 1188"/>
                    <a:gd name="T12" fmla="*/ 5 w 642"/>
                    <a:gd name="T13" fmla="*/ 9 h 1188"/>
                    <a:gd name="T14" fmla="*/ 3 w 642"/>
                    <a:gd name="T15" fmla="*/ 1 h 1188"/>
                    <a:gd name="T16" fmla="*/ 2 w 642"/>
                    <a:gd name="T17" fmla="*/ 1 h 1188"/>
                    <a:gd name="T18" fmla="*/ 1 w 642"/>
                    <a:gd name="T19" fmla="*/ 1 h 1188"/>
                    <a:gd name="T20" fmla="*/ 1 w 642"/>
                    <a:gd name="T21" fmla="*/ 2 h 1188"/>
                    <a:gd name="T22" fmla="*/ 3 w 642"/>
                    <a:gd name="T23" fmla="*/ 8 h 1188"/>
                    <a:gd name="T24" fmla="*/ 2 w 642"/>
                    <a:gd name="T25" fmla="*/ 7 h 1188"/>
                    <a:gd name="T26" fmla="*/ 2 w 642"/>
                    <a:gd name="T27" fmla="*/ 7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66" name="Freeform 33"/>
                <p:cNvSpPr>
                  <a:spLocks/>
                </p:cNvSpPr>
                <p:nvPr userDrawn="1"/>
              </p:nvSpPr>
              <p:spPr bwMode="auto">
                <a:xfrm>
                  <a:off x="578" y="3650"/>
                  <a:ext cx="96" cy="252"/>
                </a:xfrm>
                <a:custGeom>
                  <a:avLst/>
                  <a:gdLst>
                    <a:gd name="T0" fmla="*/ 0 w 192"/>
                    <a:gd name="T1" fmla="*/ 1 h 504"/>
                    <a:gd name="T2" fmla="*/ 1 w 192"/>
                    <a:gd name="T3" fmla="*/ 2 h 504"/>
                    <a:gd name="T4" fmla="*/ 1 w 192"/>
                    <a:gd name="T5" fmla="*/ 3 h 504"/>
                    <a:gd name="T6" fmla="*/ 1 w 192"/>
                    <a:gd name="T7" fmla="*/ 4 h 504"/>
                    <a:gd name="T8" fmla="*/ 2 w 192"/>
                    <a:gd name="T9" fmla="*/ 4 h 504"/>
                    <a:gd name="T10" fmla="*/ 2 w 192"/>
                    <a:gd name="T11" fmla="*/ 3 h 504"/>
                    <a:gd name="T12" fmla="*/ 2 w 192"/>
                    <a:gd name="T13" fmla="*/ 2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67" name="Freeform 34"/>
                <p:cNvSpPr>
                  <a:spLocks/>
                </p:cNvSpPr>
                <p:nvPr userDrawn="1"/>
              </p:nvSpPr>
              <p:spPr bwMode="auto">
                <a:xfrm>
                  <a:off x="328" y="3630"/>
                  <a:ext cx="195" cy="135"/>
                </a:xfrm>
                <a:custGeom>
                  <a:avLst/>
                  <a:gdLst>
                    <a:gd name="T0" fmla="*/ 3 w 390"/>
                    <a:gd name="T1" fmla="*/ 0 h 269"/>
                    <a:gd name="T2" fmla="*/ 3 w 390"/>
                    <a:gd name="T3" fmla="*/ 1 h 269"/>
                    <a:gd name="T4" fmla="*/ 2 w 390"/>
                    <a:gd name="T5" fmla="*/ 1 h 269"/>
                    <a:gd name="T6" fmla="*/ 0 w 390"/>
                    <a:gd name="T7" fmla="*/ 2 h 269"/>
                    <a:gd name="T8" fmla="*/ 0 w 390"/>
                    <a:gd name="T9" fmla="*/ 2 h 269"/>
                    <a:gd name="T10" fmla="*/ 3 w 390"/>
                    <a:gd name="T11" fmla="*/ 2 h 269"/>
                    <a:gd name="T12" fmla="*/ 3 w 390"/>
                    <a:gd name="T13" fmla="*/ 3 h 269"/>
                    <a:gd name="T14" fmla="*/ 4 w 390"/>
                    <a:gd name="T15" fmla="*/ 3 h 269"/>
                    <a:gd name="T16" fmla="*/ 3 w 390"/>
                    <a:gd name="T17" fmla="*/ 2 h 269"/>
                    <a:gd name="T18" fmla="*/ 1 w 390"/>
                    <a:gd name="T19" fmla="*/ 2 h 269"/>
                    <a:gd name="T20" fmla="*/ 3 w 390"/>
                    <a:gd name="T21" fmla="*/ 1 h 269"/>
                    <a:gd name="T22" fmla="*/ 3 w 390"/>
                    <a:gd name="T23" fmla="*/ 0 h 269"/>
                    <a:gd name="T24" fmla="*/ 3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68" name="Freeform 35"/>
                <p:cNvSpPr>
                  <a:spLocks/>
                </p:cNvSpPr>
                <p:nvPr userDrawn="1"/>
              </p:nvSpPr>
              <p:spPr bwMode="auto">
                <a:xfrm>
                  <a:off x="658" y="3538"/>
                  <a:ext cx="471" cy="212"/>
                </a:xfrm>
                <a:custGeom>
                  <a:avLst/>
                  <a:gdLst>
                    <a:gd name="T0" fmla="*/ 0 w 941"/>
                    <a:gd name="T1" fmla="*/ 2 h 424"/>
                    <a:gd name="T2" fmla="*/ 7 w 941"/>
                    <a:gd name="T3" fmla="*/ 0 h 424"/>
                    <a:gd name="T4" fmla="*/ 8 w 941"/>
                    <a:gd name="T5" fmla="*/ 1 h 424"/>
                    <a:gd name="T6" fmla="*/ 8 w 941"/>
                    <a:gd name="T7" fmla="*/ 2 h 424"/>
                    <a:gd name="T8" fmla="*/ 8 w 941"/>
                    <a:gd name="T9" fmla="*/ 3 h 424"/>
                    <a:gd name="T10" fmla="*/ 1 w 941"/>
                    <a:gd name="T11" fmla="*/ 4 h 424"/>
                    <a:gd name="T12" fmla="*/ 1 w 941"/>
                    <a:gd name="T13" fmla="*/ 3 h 424"/>
                    <a:gd name="T14" fmla="*/ 7 w 941"/>
                    <a:gd name="T15" fmla="*/ 2 h 424"/>
                    <a:gd name="T16" fmla="*/ 7 w 941"/>
                    <a:gd name="T17" fmla="*/ 2 h 424"/>
                    <a:gd name="T18" fmla="*/ 7 w 941"/>
                    <a:gd name="T19" fmla="*/ 1 h 424"/>
                    <a:gd name="T20" fmla="*/ 0 w 941"/>
                    <a:gd name="T21" fmla="*/ 2 h 424"/>
                    <a:gd name="T22" fmla="*/ 0 w 941"/>
                    <a:gd name="T23" fmla="*/ 2 h 424"/>
                    <a:gd name="T24" fmla="*/ 0 w 941"/>
                    <a:gd name="T25" fmla="*/ 2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69" name="Freeform 36"/>
                <p:cNvSpPr>
                  <a:spLocks/>
                </p:cNvSpPr>
                <p:nvPr userDrawn="1"/>
              </p:nvSpPr>
              <p:spPr bwMode="auto">
                <a:xfrm>
                  <a:off x="717" y="3606"/>
                  <a:ext cx="245" cy="86"/>
                </a:xfrm>
                <a:custGeom>
                  <a:avLst/>
                  <a:gdLst>
                    <a:gd name="T0" fmla="*/ 0 w 488"/>
                    <a:gd name="T1" fmla="*/ 0 h 173"/>
                    <a:gd name="T2" fmla="*/ 1 w 488"/>
                    <a:gd name="T3" fmla="*/ 1 h 173"/>
                    <a:gd name="T4" fmla="*/ 2 w 488"/>
                    <a:gd name="T5" fmla="*/ 1 h 173"/>
                    <a:gd name="T6" fmla="*/ 4 w 488"/>
                    <a:gd name="T7" fmla="*/ 0 h 173"/>
                    <a:gd name="T8" fmla="*/ 4 w 488"/>
                    <a:gd name="T9" fmla="*/ 0 h 173"/>
                    <a:gd name="T10" fmla="*/ 4 w 488"/>
                    <a:gd name="T11" fmla="*/ 0 h 173"/>
                    <a:gd name="T12" fmla="*/ 2 w 488"/>
                    <a:gd name="T13" fmla="*/ 0 h 173"/>
                    <a:gd name="T14" fmla="*/ 1 w 488"/>
                    <a:gd name="T15" fmla="*/ 0 h 173"/>
                    <a:gd name="T16" fmla="*/ 1 w 488"/>
                    <a:gd name="T17" fmla="*/ 0 h 173"/>
                    <a:gd name="T18" fmla="*/ 1 w 488"/>
                    <a:gd name="T19" fmla="*/ 0 h 173"/>
                    <a:gd name="T20" fmla="*/ 3 w 488"/>
                    <a:gd name="T21" fmla="*/ 0 h 173"/>
                    <a:gd name="T22" fmla="*/ 4 w 488"/>
                    <a:gd name="T23" fmla="*/ 0 h 173"/>
                    <a:gd name="T24" fmla="*/ 3 w 488"/>
                    <a:gd name="T25" fmla="*/ 0 h 173"/>
                    <a:gd name="T26" fmla="*/ 2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grpSp>
      </p:grpSp>
      <p:grpSp>
        <p:nvGrpSpPr>
          <p:cNvPr id="5131" name="Group 37"/>
          <p:cNvGrpSpPr>
            <a:grpSpLocks/>
          </p:cNvGrpSpPr>
          <p:nvPr/>
        </p:nvGrpSpPr>
        <p:grpSpPr bwMode="auto">
          <a:xfrm>
            <a:off x="8680450" y="2116138"/>
            <a:ext cx="385763" cy="4308475"/>
            <a:chOff x="5468" y="1333"/>
            <a:chExt cx="243" cy="2714"/>
          </a:xfrm>
        </p:grpSpPr>
        <p:sp>
          <p:nvSpPr>
            <p:cNvPr id="5145" name="Freeform 38"/>
            <p:cNvSpPr>
              <a:spLocks/>
            </p:cNvSpPr>
            <p:nvPr userDrawn="1"/>
          </p:nvSpPr>
          <p:spPr bwMode="auto">
            <a:xfrm flipH="1">
              <a:off x="5468" y="2620"/>
              <a:ext cx="205" cy="1427"/>
            </a:xfrm>
            <a:custGeom>
              <a:avLst/>
              <a:gdLst>
                <a:gd name="T0" fmla="*/ 0 w 772"/>
                <a:gd name="T1" fmla="*/ 10 h 3266"/>
                <a:gd name="T2" fmla="*/ 0 w 772"/>
                <a:gd name="T3" fmla="*/ 9 h 3266"/>
                <a:gd name="T4" fmla="*/ 0 w 772"/>
                <a:gd name="T5" fmla="*/ 8 h 3266"/>
                <a:gd name="T6" fmla="*/ 0 w 772"/>
                <a:gd name="T7" fmla="*/ 8 h 3266"/>
                <a:gd name="T8" fmla="*/ 0 w 772"/>
                <a:gd name="T9" fmla="*/ 7 h 3266"/>
                <a:gd name="T10" fmla="*/ 0 w 772"/>
                <a:gd name="T11" fmla="*/ 6 h 3266"/>
                <a:gd name="T12" fmla="*/ 0 w 772"/>
                <a:gd name="T13" fmla="*/ 6 h 3266"/>
                <a:gd name="T14" fmla="*/ 0 w 772"/>
                <a:gd name="T15" fmla="*/ 6 h 3266"/>
                <a:gd name="T16" fmla="*/ 0 w 772"/>
                <a:gd name="T17" fmla="*/ 5 h 3266"/>
                <a:gd name="T18" fmla="*/ 0 w 772"/>
                <a:gd name="T19" fmla="*/ 5 h 3266"/>
                <a:gd name="T20" fmla="*/ 0 w 772"/>
                <a:gd name="T21" fmla="*/ 3 h 3266"/>
                <a:gd name="T22" fmla="*/ 0 w 772"/>
                <a:gd name="T23" fmla="*/ 3 h 3266"/>
                <a:gd name="T24" fmla="*/ 0 w 772"/>
                <a:gd name="T25" fmla="*/ 2 h 3266"/>
                <a:gd name="T26" fmla="*/ 0 w 772"/>
                <a:gd name="T27" fmla="*/ 2 h 3266"/>
                <a:gd name="T28" fmla="*/ 0 w 772"/>
                <a:gd name="T29" fmla="*/ 1 h 3266"/>
                <a:gd name="T30" fmla="*/ 0 w 772"/>
                <a:gd name="T31" fmla="*/ 0 h 3266"/>
                <a:gd name="T32" fmla="*/ 0 w 772"/>
                <a:gd name="T33" fmla="*/ 1 h 3266"/>
                <a:gd name="T34" fmla="*/ 0 w 772"/>
                <a:gd name="T35" fmla="*/ 2 h 3266"/>
                <a:gd name="T36" fmla="*/ 0 w 772"/>
                <a:gd name="T37" fmla="*/ 2 h 3266"/>
                <a:gd name="T38" fmla="*/ 0 w 772"/>
                <a:gd name="T39" fmla="*/ 3 h 3266"/>
                <a:gd name="T40" fmla="*/ 0 w 772"/>
                <a:gd name="T41" fmla="*/ 3 h 3266"/>
                <a:gd name="T42" fmla="*/ 0 w 772"/>
                <a:gd name="T43" fmla="*/ 4 h 3266"/>
                <a:gd name="T44" fmla="*/ 0 w 772"/>
                <a:gd name="T45" fmla="*/ 5 h 3266"/>
                <a:gd name="T46" fmla="*/ 0 w 772"/>
                <a:gd name="T47" fmla="*/ 6 h 3266"/>
                <a:gd name="T48" fmla="*/ 0 w 772"/>
                <a:gd name="T49" fmla="*/ 6 h 3266"/>
                <a:gd name="T50" fmla="*/ 0 w 772"/>
                <a:gd name="T51" fmla="*/ 7 h 3266"/>
                <a:gd name="T52" fmla="*/ 0 w 772"/>
                <a:gd name="T53" fmla="*/ 7 h 3266"/>
                <a:gd name="T54" fmla="*/ 0 w 772"/>
                <a:gd name="T55" fmla="*/ 8 h 3266"/>
                <a:gd name="T56" fmla="*/ 0 w 772"/>
                <a:gd name="T57" fmla="*/ 9 h 3266"/>
                <a:gd name="T58" fmla="*/ 0 w 772"/>
                <a:gd name="T59" fmla="*/ 10 h 3266"/>
                <a:gd name="T60" fmla="*/ 0 w 772"/>
                <a:gd name="T61" fmla="*/ 10 h 3266"/>
                <a:gd name="T62" fmla="*/ 0 w 772"/>
                <a:gd name="T63" fmla="*/ 10 h 3266"/>
                <a:gd name="T64" fmla="*/ 0 w 772"/>
                <a:gd name="T65" fmla="*/ 1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46" name="Freeform 39"/>
            <p:cNvSpPr>
              <a:spLocks/>
            </p:cNvSpPr>
            <p:nvPr userDrawn="1"/>
          </p:nvSpPr>
          <p:spPr bwMode="auto">
            <a:xfrm flipH="1">
              <a:off x="5506" y="1333"/>
              <a:ext cx="205" cy="1633"/>
            </a:xfrm>
            <a:custGeom>
              <a:avLst/>
              <a:gdLst>
                <a:gd name="T0" fmla="*/ 0 w 772"/>
                <a:gd name="T1" fmla="*/ 25 h 3266"/>
                <a:gd name="T2" fmla="*/ 0 w 772"/>
                <a:gd name="T3" fmla="*/ 24 h 3266"/>
                <a:gd name="T4" fmla="*/ 0 w 772"/>
                <a:gd name="T5" fmla="*/ 22 h 3266"/>
                <a:gd name="T6" fmla="*/ 0 w 772"/>
                <a:gd name="T7" fmla="*/ 20 h 3266"/>
                <a:gd name="T8" fmla="*/ 0 w 772"/>
                <a:gd name="T9" fmla="*/ 18 h 3266"/>
                <a:gd name="T10" fmla="*/ 0 w 772"/>
                <a:gd name="T11" fmla="*/ 17 h 3266"/>
                <a:gd name="T12" fmla="*/ 0 w 772"/>
                <a:gd name="T13" fmla="*/ 16 h 3266"/>
                <a:gd name="T14" fmla="*/ 0 w 772"/>
                <a:gd name="T15" fmla="*/ 15 h 3266"/>
                <a:gd name="T16" fmla="*/ 0 w 772"/>
                <a:gd name="T17" fmla="*/ 14 h 3266"/>
                <a:gd name="T18" fmla="*/ 0 w 772"/>
                <a:gd name="T19" fmla="*/ 13 h 3266"/>
                <a:gd name="T20" fmla="*/ 0 w 772"/>
                <a:gd name="T21" fmla="*/ 10 h 3266"/>
                <a:gd name="T22" fmla="*/ 0 w 772"/>
                <a:gd name="T23" fmla="*/ 8 h 3266"/>
                <a:gd name="T24" fmla="*/ 0 w 772"/>
                <a:gd name="T25" fmla="*/ 6 h 3266"/>
                <a:gd name="T26" fmla="*/ 0 w 772"/>
                <a:gd name="T27" fmla="*/ 5 h 3266"/>
                <a:gd name="T28" fmla="*/ 0 w 772"/>
                <a:gd name="T29" fmla="*/ 4 h 3266"/>
                <a:gd name="T30" fmla="*/ 0 w 772"/>
                <a:gd name="T31" fmla="*/ 0 h 3266"/>
                <a:gd name="T32" fmla="*/ 0 w 772"/>
                <a:gd name="T33" fmla="*/ 3 h 3266"/>
                <a:gd name="T34" fmla="*/ 0 w 772"/>
                <a:gd name="T35" fmla="*/ 5 h 3266"/>
                <a:gd name="T36" fmla="*/ 0 w 772"/>
                <a:gd name="T37" fmla="*/ 6 h 3266"/>
                <a:gd name="T38" fmla="*/ 0 w 772"/>
                <a:gd name="T39" fmla="*/ 7 h 3266"/>
                <a:gd name="T40" fmla="*/ 0 w 772"/>
                <a:gd name="T41" fmla="*/ 9 h 3266"/>
                <a:gd name="T42" fmla="*/ 0 w 772"/>
                <a:gd name="T43" fmla="*/ 10 h 3266"/>
                <a:gd name="T44" fmla="*/ 0 w 772"/>
                <a:gd name="T45" fmla="*/ 13 h 3266"/>
                <a:gd name="T46" fmla="*/ 0 w 772"/>
                <a:gd name="T47" fmla="*/ 15 h 3266"/>
                <a:gd name="T48" fmla="*/ 0 w 772"/>
                <a:gd name="T49" fmla="*/ 17 h 3266"/>
                <a:gd name="T50" fmla="*/ 0 w 772"/>
                <a:gd name="T51" fmla="*/ 18 h 3266"/>
                <a:gd name="T52" fmla="*/ 0 w 772"/>
                <a:gd name="T53" fmla="*/ 20 h 3266"/>
                <a:gd name="T54" fmla="*/ 0 w 772"/>
                <a:gd name="T55" fmla="*/ 22 h 3266"/>
                <a:gd name="T56" fmla="*/ 0 w 772"/>
                <a:gd name="T57" fmla="*/ 24 h 3266"/>
                <a:gd name="T58" fmla="*/ 0 w 772"/>
                <a:gd name="T59" fmla="*/ 25 h 3266"/>
                <a:gd name="T60" fmla="*/ 0 w 772"/>
                <a:gd name="T61" fmla="*/ 26 h 3266"/>
                <a:gd name="T62" fmla="*/ 0 w 772"/>
                <a:gd name="T63" fmla="*/ 25 h 3266"/>
                <a:gd name="T64" fmla="*/ 0 w 772"/>
                <a:gd name="T65" fmla="*/ 2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grpSp>
        <p:nvGrpSpPr>
          <p:cNvPr id="5132" name="Group 40"/>
          <p:cNvGrpSpPr>
            <a:grpSpLocks/>
          </p:cNvGrpSpPr>
          <p:nvPr/>
        </p:nvGrpSpPr>
        <p:grpSpPr bwMode="auto">
          <a:xfrm>
            <a:off x="7318375" y="90488"/>
            <a:ext cx="2133600" cy="1911350"/>
            <a:chOff x="4610" y="57"/>
            <a:chExt cx="1344" cy="1204"/>
          </a:xfrm>
        </p:grpSpPr>
        <p:grpSp>
          <p:nvGrpSpPr>
            <p:cNvPr id="5133" name="Group 41"/>
            <p:cNvGrpSpPr>
              <a:grpSpLocks/>
            </p:cNvGrpSpPr>
            <p:nvPr userDrawn="1"/>
          </p:nvGrpSpPr>
          <p:grpSpPr bwMode="auto">
            <a:xfrm>
              <a:off x="4610" y="57"/>
              <a:ext cx="1344" cy="1204"/>
              <a:chOff x="4610" y="57"/>
              <a:chExt cx="1344" cy="1204"/>
            </a:xfrm>
          </p:grpSpPr>
          <p:sp>
            <p:nvSpPr>
              <p:cNvPr id="5135" name="Freeform 42"/>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1 h 806"/>
                  <a:gd name="T6" fmla="*/ 0 w 245"/>
                  <a:gd name="T7" fmla="*/ 1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nvGrpSpPr>
              <p:cNvPr id="5136" name="Group 43"/>
              <p:cNvGrpSpPr>
                <a:grpSpLocks/>
              </p:cNvGrpSpPr>
              <p:nvPr userDrawn="1"/>
            </p:nvGrpSpPr>
            <p:grpSpPr bwMode="auto">
              <a:xfrm>
                <a:off x="4610" y="57"/>
                <a:ext cx="1344" cy="985"/>
                <a:chOff x="4610" y="57"/>
                <a:chExt cx="1344" cy="985"/>
              </a:xfrm>
            </p:grpSpPr>
            <p:sp>
              <p:nvSpPr>
                <p:cNvPr id="5137" name="Freeform 44"/>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38" name="Freeform 45"/>
                <p:cNvSpPr>
                  <a:spLocks/>
                </p:cNvSpPr>
                <p:nvPr userDrawn="1"/>
              </p:nvSpPr>
              <p:spPr bwMode="auto">
                <a:xfrm rot="-3172564">
                  <a:off x="5050" y="330"/>
                  <a:ext cx="269" cy="438"/>
                </a:xfrm>
                <a:custGeom>
                  <a:avLst/>
                  <a:gdLst>
                    <a:gd name="T0" fmla="*/ 0 w 1064"/>
                    <a:gd name="T1" fmla="*/ 0 h 1230"/>
                    <a:gd name="T2" fmla="*/ 0 w 1064"/>
                    <a:gd name="T3" fmla="*/ 0 h 1230"/>
                    <a:gd name="T4" fmla="*/ 0 w 1064"/>
                    <a:gd name="T5" fmla="*/ 0 h 1230"/>
                    <a:gd name="T6" fmla="*/ 0 w 1064"/>
                    <a:gd name="T7" fmla="*/ 1 h 1230"/>
                    <a:gd name="T8" fmla="*/ 0 w 1064"/>
                    <a:gd name="T9" fmla="*/ 1 h 1230"/>
                    <a:gd name="T10" fmla="*/ 0 w 1064"/>
                    <a:gd name="T11" fmla="*/ 1 h 1230"/>
                    <a:gd name="T12" fmla="*/ 0 w 1064"/>
                    <a:gd name="T13" fmla="*/ 1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1 h 1230"/>
                    <a:gd name="T32" fmla="*/ 0 w 1064"/>
                    <a:gd name="T33" fmla="*/ 1 h 1230"/>
                    <a:gd name="T34" fmla="*/ 0 w 1064"/>
                    <a:gd name="T35" fmla="*/ 1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39" name="Freeform 46"/>
                <p:cNvSpPr>
                  <a:spLocks/>
                </p:cNvSpPr>
                <p:nvPr userDrawn="1"/>
              </p:nvSpPr>
              <p:spPr bwMode="auto">
                <a:xfrm rot="-3172564">
                  <a:off x="4860" y="180"/>
                  <a:ext cx="505" cy="898"/>
                </a:xfrm>
                <a:custGeom>
                  <a:avLst/>
                  <a:gdLst>
                    <a:gd name="T0" fmla="*/ 0 w 2002"/>
                    <a:gd name="T1" fmla="*/ 0 h 2521"/>
                    <a:gd name="T2" fmla="*/ 0 w 2002"/>
                    <a:gd name="T3" fmla="*/ 2 h 2521"/>
                    <a:gd name="T4" fmla="*/ 0 w 2002"/>
                    <a:gd name="T5" fmla="*/ 2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40" name="Freeform 47"/>
                <p:cNvSpPr>
                  <a:spLocks/>
                </p:cNvSpPr>
                <p:nvPr userDrawn="1"/>
              </p:nvSpPr>
              <p:spPr bwMode="auto">
                <a:xfrm rot="-3172564">
                  <a:off x="4903" y="-19"/>
                  <a:ext cx="758" cy="1344"/>
                </a:xfrm>
                <a:custGeom>
                  <a:avLst/>
                  <a:gdLst>
                    <a:gd name="T0" fmla="*/ 0 w 3007"/>
                    <a:gd name="T1" fmla="*/ 2 h 3771"/>
                    <a:gd name="T2" fmla="*/ 0 w 3007"/>
                    <a:gd name="T3" fmla="*/ 2 h 3771"/>
                    <a:gd name="T4" fmla="*/ 0 w 3007"/>
                    <a:gd name="T5" fmla="*/ 2 h 3771"/>
                    <a:gd name="T6" fmla="*/ 0 w 3007"/>
                    <a:gd name="T7" fmla="*/ 2 h 3771"/>
                    <a:gd name="T8" fmla="*/ 0 w 3007"/>
                    <a:gd name="T9" fmla="*/ 2 h 3771"/>
                    <a:gd name="T10" fmla="*/ 0 w 3007"/>
                    <a:gd name="T11" fmla="*/ 2 h 3771"/>
                    <a:gd name="T12" fmla="*/ 0 w 3007"/>
                    <a:gd name="T13" fmla="*/ 2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2 h 3771"/>
                    <a:gd name="T26" fmla="*/ 0 w 3007"/>
                    <a:gd name="T27" fmla="*/ 2 h 3771"/>
                    <a:gd name="T28" fmla="*/ 0 w 3007"/>
                    <a:gd name="T29" fmla="*/ 3 h 3771"/>
                    <a:gd name="T30" fmla="*/ 0 w 3007"/>
                    <a:gd name="T31" fmla="*/ 2 h 3771"/>
                    <a:gd name="T32" fmla="*/ 0 w 3007"/>
                    <a:gd name="T33" fmla="*/ 2 h 3771"/>
                    <a:gd name="T34" fmla="*/ 0 w 3007"/>
                    <a:gd name="T35" fmla="*/ 2 h 3771"/>
                    <a:gd name="T36" fmla="*/ 0 w 3007"/>
                    <a:gd name="T37" fmla="*/ 2 h 3771"/>
                    <a:gd name="T38" fmla="*/ 0 w 3007"/>
                    <a:gd name="T39" fmla="*/ 2 h 3771"/>
                    <a:gd name="T40" fmla="*/ 0 w 3007"/>
                    <a:gd name="T41" fmla="*/ 2 h 3771"/>
                    <a:gd name="T42" fmla="*/ 0 w 3007"/>
                    <a:gd name="T43" fmla="*/ 2 h 3771"/>
                    <a:gd name="T44" fmla="*/ 0 w 3007"/>
                    <a:gd name="T45" fmla="*/ 2 h 3771"/>
                    <a:gd name="T46" fmla="*/ 0 w 3007"/>
                    <a:gd name="T47" fmla="*/ 2 h 3771"/>
                    <a:gd name="T48" fmla="*/ 0 w 3007"/>
                    <a:gd name="T49" fmla="*/ 2 h 3771"/>
                    <a:gd name="T50" fmla="*/ 0 w 3007"/>
                    <a:gd name="T51" fmla="*/ 2 h 3771"/>
                    <a:gd name="T52" fmla="*/ 0 w 3007"/>
                    <a:gd name="T53" fmla="*/ 2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41" name="Freeform 48"/>
                <p:cNvSpPr>
                  <a:spLocks/>
                </p:cNvSpPr>
                <p:nvPr userDrawn="1"/>
              </p:nvSpPr>
              <p:spPr bwMode="auto">
                <a:xfrm rot="-3172564">
                  <a:off x="5299" y="895"/>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42" name="Freeform 49"/>
                <p:cNvSpPr>
                  <a:spLocks/>
                </p:cNvSpPr>
                <p:nvPr userDrawn="1"/>
              </p:nvSpPr>
              <p:spPr bwMode="auto">
                <a:xfrm rot="-3172564">
                  <a:off x="5253" y="804"/>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43" name="Freeform 50"/>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sp>
              <p:nvSpPr>
                <p:cNvPr id="5144" name="Freeform 51"/>
                <p:cNvSpPr>
                  <a:spLocks/>
                </p:cNvSpPr>
                <p:nvPr userDrawn="1"/>
              </p:nvSpPr>
              <p:spPr bwMode="auto">
                <a:xfrm rot="-3172564">
                  <a:off x="4949" y="140"/>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latin typeface="Comic Sans MS"/>
                  </a:endParaRPr>
                </a:p>
              </p:txBody>
            </p:sp>
          </p:grpSp>
        </p:grpSp>
        <p:sp>
          <p:nvSpPr>
            <p:cNvPr id="5134" name="Line 52"/>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Comic Sans MS"/>
              </a:endParaRPr>
            </a:p>
          </p:txBody>
        </p:sp>
      </p:grpSp>
    </p:spTree>
    <p:extLst>
      <p:ext uri="{BB962C8B-B14F-4D97-AF65-F5344CB8AC3E}">
        <p14:creationId xmlns:p14="http://schemas.microsoft.com/office/powerpoint/2010/main" val="21942038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kasimovskaya@gmail.com"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81.wmf"/><Relationship Id="rId4" Type="http://schemas.openxmlformats.org/officeDocument/2006/relationships/image" Target="../media/image80.wm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83.gif"/></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notesSlide" Target="../notesSlides/notesSlide56.xml"/><Relationship Id="rId1" Type="http://schemas.openxmlformats.org/officeDocument/2006/relationships/slideLayout" Target="../slideLayouts/slideLayout16.xml"/><Relationship Id="rId4" Type="http://schemas.openxmlformats.org/officeDocument/2006/relationships/image" Target="../media/image90.wmf"/></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1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94.wmf"/><Relationship Id="rId4" Type="http://schemas.openxmlformats.org/officeDocument/2006/relationships/image" Target="../media/image93.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100.wmf"/></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153.x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10.wmf"/></Relationships>
</file>

<file path=ppt/slides/_rels/slide166.x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4.gif"/></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3" Type="http://schemas.openxmlformats.org/officeDocument/2006/relationships/image" Target="../media/image115.gif"/><Relationship Id="rId2" Type="http://schemas.openxmlformats.org/officeDocument/2006/relationships/image" Target="../media/image114.wmf"/><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17.gif"/><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20.gif"/></Relationships>
</file>

<file path=ppt/slides/_rels/slide231.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8" Type="http://schemas.openxmlformats.org/officeDocument/2006/relationships/hyperlink" Target="http://ru.wikipedia.org/wiki/1961" TargetMode="External"/><Relationship Id="rId13" Type="http://schemas.openxmlformats.org/officeDocument/2006/relationships/hyperlink" Target="http://ru.wikipedia.org/wiki/1967" TargetMode="External"/><Relationship Id="rId18" Type="http://schemas.openxmlformats.org/officeDocument/2006/relationships/hyperlink" Target="http://ru.wikipedia.org/wiki/%D0%AD%D0%BA%D0%B2%D0%B0%D0%B4%D0%BE%D1%80" TargetMode="External"/><Relationship Id="rId26" Type="http://schemas.openxmlformats.org/officeDocument/2006/relationships/image" Target="../media/image123.wmf"/><Relationship Id="rId3" Type="http://schemas.openxmlformats.org/officeDocument/2006/relationships/hyperlink" Target="http://ru.wikipedia.org/wiki/%D0%98%D1%80%D0%B0%D0%BA" TargetMode="External"/><Relationship Id="rId21" Type="http://schemas.openxmlformats.org/officeDocument/2006/relationships/hyperlink" Target="http://ru.wikipedia.org/wiki/2007" TargetMode="External"/><Relationship Id="rId7" Type="http://schemas.openxmlformats.org/officeDocument/2006/relationships/hyperlink" Target="http://ru.wikipedia.org/wiki/%D0%9A%D0%B0%D1%82%D0%B0%D1%80" TargetMode="External"/><Relationship Id="rId12" Type="http://schemas.openxmlformats.org/officeDocument/2006/relationships/hyperlink" Target="http://ru.wikipedia.org/wiki/%D0%9E%D0%B1%D1%8A%D0%B5%D0%B4%D0%B8%D0%BD%D1%91%D0%BD%D0%BD%D1%8B%D0%B5_%D0%90%D1%80%D0%B0%D0%B1%D1%81%D0%BA%D0%B8%D0%B5_%D0%AD%D0%BC%D0%B8%D1%80%D0%B0%D1%82%D1%8B" TargetMode="External"/><Relationship Id="rId17" Type="http://schemas.openxmlformats.org/officeDocument/2006/relationships/hyperlink" Target="http://ru.wikipedia.org/wiki/1971" TargetMode="External"/><Relationship Id="rId25" Type="http://schemas.openxmlformats.org/officeDocument/2006/relationships/hyperlink" Target="http://ru.wikipedia.org/wiki/%D0%90%D0%BD%D0%B3%D0%BE%D0%BB%D0%B0" TargetMode="External"/><Relationship Id="rId2" Type="http://schemas.openxmlformats.org/officeDocument/2006/relationships/hyperlink" Target="http://ru.wikipedia.org/wiki/%D0%98%D1%80%D0%B0%D0%BD" TargetMode="External"/><Relationship Id="rId16" Type="http://schemas.openxmlformats.org/officeDocument/2006/relationships/hyperlink" Target="http://ru.wikipedia.org/wiki/%D0%9D%D0%B8%D0%B3%D0%B5%D1%80%D0%B8%D1%8F" TargetMode="External"/><Relationship Id="rId20" Type="http://schemas.openxmlformats.org/officeDocument/2006/relationships/hyperlink" Target="http://ru.wikipedia.org/wiki/1992" TargetMode="External"/><Relationship Id="rId1" Type="http://schemas.openxmlformats.org/officeDocument/2006/relationships/slideLayout" Target="../slideLayouts/slideLayout2.xml"/><Relationship Id="rId6" Type="http://schemas.openxmlformats.org/officeDocument/2006/relationships/hyperlink" Target="http://ru.wikipedia.org/wiki/%D0%92%D0%B5%D0%BD%D0%B5%D1%81%D1%83%D1%8D%D0%BB%D0%B0" TargetMode="External"/><Relationship Id="rId11" Type="http://schemas.openxmlformats.org/officeDocument/2006/relationships/hyperlink" Target="http://ru.wikipedia.org/wiki/%D0%9B%D0%B8%D0%B2%D0%B8%D1%8F" TargetMode="External"/><Relationship Id="rId24" Type="http://schemas.openxmlformats.org/officeDocument/2006/relationships/hyperlink" Target="http://ru.wikipedia.org/wiki/1994" TargetMode="External"/><Relationship Id="rId5" Type="http://schemas.openxmlformats.org/officeDocument/2006/relationships/hyperlink" Target="http://ru.wikipedia.org/wiki/%D0%A1%D0%B0%D1%83%D0%B4%D0%BE%D0%B2%D1%81%D0%BA%D0%B0%D1%8F_%D0%90%D1%80%D0%B0%D0%B2%D0%B8%D1%8F" TargetMode="External"/><Relationship Id="rId15" Type="http://schemas.openxmlformats.org/officeDocument/2006/relationships/hyperlink" Target="http://ru.wikipedia.org/wiki/1969" TargetMode="External"/><Relationship Id="rId23" Type="http://schemas.openxmlformats.org/officeDocument/2006/relationships/hyperlink" Target="http://ru.wikipedia.org/wiki/1975" TargetMode="External"/><Relationship Id="rId10" Type="http://schemas.openxmlformats.org/officeDocument/2006/relationships/hyperlink" Target="http://ru.wikipedia.org/wiki/1962" TargetMode="External"/><Relationship Id="rId19" Type="http://schemas.openxmlformats.org/officeDocument/2006/relationships/hyperlink" Target="http://ru.wikipedia.org/wiki/1973" TargetMode="External"/><Relationship Id="rId4" Type="http://schemas.openxmlformats.org/officeDocument/2006/relationships/hyperlink" Target="http://ru.wikipedia.org/wiki/%D0%9A%D1%83%D0%B2%D0%B5%D0%B9%D1%82" TargetMode="External"/><Relationship Id="rId9" Type="http://schemas.openxmlformats.org/officeDocument/2006/relationships/hyperlink" Target="http://ru.wikipedia.org/wiki/%D0%98%D0%BD%D0%B4%D0%BE%D0%BD%D0%B5%D0%B7%D0%B8%D1%8F" TargetMode="External"/><Relationship Id="rId14" Type="http://schemas.openxmlformats.org/officeDocument/2006/relationships/hyperlink" Target="http://ru.wikipedia.org/wiki/%D0%90%D0%BB%D0%B6%D0%B8%D1%80" TargetMode="External"/><Relationship Id="rId22" Type="http://schemas.openxmlformats.org/officeDocument/2006/relationships/hyperlink" Target="http://ru.wikipedia.org/wiki/%D0%93%D0%B0%D0%B1%D0%BE%D0%BD" TargetMode="External"/></Relationships>
</file>

<file path=ppt/slides/_rels/slide23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26.wmf"/></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wmf"/></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e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wmf"/><Relationship Id="rId4" Type="http://schemas.openxmlformats.org/officeDocument/2006/relationships/image" Target="../media/image4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wmf"/><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5.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53.wmf"/><Relationship Id="rId4" Type="http://schemas.openxmlformats.org/officeDocument/2006/relationships/image" Target="../media/image52.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1.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4.xml"/><Relationship Id="rId5" Type="http://schemas.openxmlformats.org/officeDocument/2006/relationships/image" Target="../media/image59.wmf"/><Relationship Id="rId4" Type="http://schemas.openxmlformats.org/officeDocument/2006/relationships/image" Target="../media/image58.w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jpeg"/><Relationship Id="rId1" Type="http://schemas.openxmlformats.org/officeDocument/2006/relationships/slideLayout" Target="../slideLayouts/slideLayout4.xml"/><Relationship Id="rId5" Type="http://schemas.openxmlformats.org/officeDocument/2006/relationships/image" Target="../media/image63.wmf"/><Relationship Id="rId4" Type="http://schemas.openxmlformats.org/officeDocument/2006/relationships/image" Target="../media/image62.wmf"/></Relationships>
</file>

<file path=ppt/slides/_rels/slide88.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gi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1.wmf"/></Relationships>
</file>

<file path=ppt/slides/_rels/slide9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73.wmf"/></Relationships>
</file>

<file path=ppt/slides/_rels/slide98.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6.wmf"/><Relationship Id="rId4" Type="http://schemas.openxmlformats.org/officeDocument/2006/relationships/image" Target="../media/image75.wmf"/></Relationships>
</file>

<file path=ppt/slides/_rels/slide99.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7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304800"/>
            <a:ext cx="5181600" cy="2689225"/>
          </a:xfrm>
        </p:spPr>
        <p:txBody>
          <a:bodyPr/>
          <a:lstStyle/>
          <a:p>
            <a:r>
              <a:rPr lang="en-US" sz="4800" b="1" dirty="0" smtClean="0"/>
              <a:t>Managerial Economics</a:t>
            </a:r>
            <a:br>
              <a:rPr lang="en-US" sz="4800" b="1" dirty="0" smtClean="0"/>
            </a:br>
            <a:r>
              <a:rPr lang="ru-RU" sz="4800" b="1" dirty="0" smtClean="0"/>
              <a:t>Управленческая экономика</a:t>
            </a:r>
            <a:endParaRPr lang="en-US" sz="4800" b="1" dirty="0"/>
          </a:p>
        </p:txBody>
      </p:sp>
      <p:sp>
        <p:nvSpPr>
          <p:cNvPr id="3" name="Subtitle 2"/>
          <p:cNvSpPr>
            <a:spLocks noGrp="1"/>
          </p:cNvSpPr>
          <p:nvPr>
            <p:ph type="subTitle" idx="1"/>
          </p:nvPr>
        </p:nvSpPr>
        <p:spPr>
          <a:xfrm>
            <a:off x="304800" y="3124200"/>
            <a:ext cx="8382000" cy="3581400"/>
          </a:xfrm>
        </p:spPr>
        <p:txBody>
          <a:bodyPr>
            <a:normAutofit/>
          </a:bodyPr>
          <a:lstStyle/>
          <a:p>
            <a:r>
              <a:rPr lang="ru-RU" b="1" i="1" dirty="0" smtClean="0"/>
              <a:t>Касимовская Елена Николаевна,</a:t>
            </a:r>
            <a:endParaRPr lang="en-US" b="1" i="1" dirty="0" smtClean="0"/>
          </a:p>
          <a:p>
            <a:r>
              <a:rPr lang="ru-RU" b="1" i="1" dirty="0" smtClean="0"/>
              <a:t> к.э.н., доцент МГУ</a:t>
            </a:r>
          </a:p>
          <a:p>
            <a:r>
              <a:rPr lang="en-US" b="1" i="1" dirty="0" smtClean="0"/>
              <a:t>Visiting Professor, SBS Swiss Business School</a:t>
            </a:r>
          </a:p>
          <a:p>
            <a:r>
              <a:rPr lang="en-US" b="1" i="1" dirty="0" smtClean="0"/>
              <a:t>email: </a:t>
            </a:r>
            <a:r>
              <a:rPr lang="en-US" b="1" i="1" dirty="0" smtClean="0">
                <a:hlinkClick r:id="rId2"/>
              </a:rPr>
              <a:t>ekasimovskaya@gmail.com</a:t>
            </a:r>
            <a:endParaRPr lang="en-US" b="1" i="1" dirty="0" smtClean="0"/>
          </a:p>
          <a:p>
            <a:r>
              <a:rPr lang="en-US" b="1" i="1" dirty="0" smtClean="0"/>
              <a:t>Site: www.kasim.iaas.msu.ru</a:t>
            </a:r>
          </a:p>
          <a:p>
            <a:r>
              <a:rPr lang="en-US" b="1" i="1" dirty="0" smtClean="0"/>
              <a:t>Mob: +7 916 168 62 47</a:t>
            </a:r>
            <a:endParaRPr lang="en-US" b="1" i="1" dirty="0"/>
          </a:p>
        </p:txBody>
      </p:sp>
    </p:spTree>
    <p:extLst>
      <p:ext uri="{BB962C8B-B14F-4D97-AF65-F5344CB8AC3E}">
        <p14:creationId xmlns:p14="http://schemas.microsoft.com/office/powerpoint/2010/main" val="1693634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219200"/>
          </a:xfrm>
        </p:spPr>
        <p:txBody>
          <a:bodyPr/>
          <a:lstStyle/>
          <a:p>
            <a:r>
              <a:rPr lang="ru-RU" sz="3600" b="1" dirty="0" smtClean="0"/>
              <a:t>Основные разделы и темы </a:t>
            </a:r>
            <a:r>
              <a:rPr lang="en-US" sz="3600" b="1" dirty="0" smtClean="0"/>
              <a:t> </a:t>
            </a:r>
            <a:r>
              <a:rPr lang="ru-RU" sz="3600" b="1" dirty="0" smtClean="0"/>
              <a:t>данного курса</a:t>
            </a:r>
            <a:endParaRPr lang="en-US" sz="3600" b="1" dirty="0"/>
          </a:p>
        </p:txBody>
      </p:sp>
      <p:sp>
        <p:nvSpPr>
          <p:cNvPr id="3" name="Content Placeholder 2"/>
          <p:cNvSpPr>
            <a:spLocks noGrp="1"/>
          </p:cNvSpPr>
          <p:nvPr>
            <p:ph idx="1"/>
          </p:nvPr>
        </p:nvSpPr>
        <p:spPr>
          <a:xfrm>
            <a:off x="914400" y="1219200"/>
            <a:ext cx="7924800" cy="4953000"/>
          </a:xfrm>
        </p:spPr>
        <p:txBody>
          <a:bodyPr/>
          <a:lstStyle/>
          <a:p>
            <a:r>
              <a:rPr lang="ru-RU" dirty="0" smtClean="0"/>
              <a:t>Понимание и анализ факторов микроокружения</a:t>
            </a:r>
          </a:p>
          <a:p>
            <a:pPr lvl="1"/>
            <a:r>
              <a:rPr lang="ru-RU" dirty="0" smtClean="0"/>
              <a:t>Теория спроса и предложения</a:t>
            </a:r>
          </a:p>
          <a:p>
            <a:pPr lvl="1"/>
            <a:r>
              <a:rPr lang="ru-RU" dirty="0" smtClean="0"/>
              <a:t>Оценка и прогнозирование спроса: элементы эконометрического анализа</a:t>
            </a:r>
          </a:p>
          <a:p>
            <a:pPr lvl="1"/>
            <a:r>
              <a:rPr lang="ru-RU" dirty="0" smtClean="0"/>
              <a:t>Теория поведения потребителя</a:t>
            </a:r>
          </a:p>
          <a:p>
            <a:pPr lvl="1"/>
            <a:r>
              <a:rPr lang="ru-RU" dirty="0" smtClean="0"/>
              <a:t>Теория фирмы</a:t>
            </a:r>
          </a:p>
          <a:p>
            <a:pPr lvl="1"/>
            <a:r>
              <a:rPr lang="ru-RU" dirty="0" smtClean="0"/>
              <a:t>Структура рынка и стратегия фирмы</a:t>
            </a:r>
          </a:p>
          <a:p>
            <a:r>
              <a:rPr lang="ru-RU" dirty="0" smtClean="0"/>
              <a:t>Понимание макрофакторов: макроэкономический анализ</a:t>
            </a:r>
          </a:p>
          <a:p>
            <a:pPr lvl="1"/>
            <a:endParaRPr lang="en-US" dirty="0"/>
          </a:p>
        </p:txBody>
      </p:sp>
      <p:sp>
        <p:nvSpPr>
          <p:cNvPr id="4" name="Slide Number Placeholder 3"/>
          <p:cNvSpPr>
            <a:spLocks noGrp="1"/>
          </p:cNvSpPr>
          <p:nvPr>
            <p:ph type="sldNum" sz="quarter" idx="12"/>
          </p:nvPr>
        </p:nvSpPr>
        <p:spPr/>
        <p:txBody>
          <a:bodyPr/>
          <a:lstStyle/>
          <a:p>
            <a:pPr>
              <a:defRPr/>
            </a:pPr>
            <a:fld id="{CE58CAC0-9753-4403-9BEF-DCD5EBA8B7CE}" type="slidenum">
              <a:rPr lang="ru-RU" smtClean="0">
                <a:solidFill>
                  <a:srgbClr val="000000"/>
                </a:solidFill>
              </a:rPr>
              <a:pPr>
                <a:defRPr/>
              </a:pPr>
              <a:t>10</a:t>
            </a:fld>
            <a:endParaRPr lang="ru-RU">
              <a:solidFill>
                <a:srgbClr val="000000"/>
              </a:solidFill>
            </a:endParaRPr>
          </a:p>
        </p:txBody>
      </p:sp>
    </p:spTree>
    <p:extLst>
      <p:ext uri="{BB962C8B-B14F-4D97-AF65-F5344CB8AC3E}">
        <p14:creationId xmlns:p14="http://schemas.microsoft.com/office/powerpoint/2010/main" val="9306723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7192AC1-8D27-42CB-AF97-EB740E9535D0}" type="slidenum">
              <a:rPr lang="ru-RU" altLang="en-US" smtClean="0"/>
              <a:pPr eaLnBrk="1" hangingPunct="1"/>
              <a:t>100</a:t>
            </a:fld>
            <a:endParaRPr lang="ru-RU" altLang="en-US" smtClean="0"/>
          </a:p>
        </p:txBody>
      </p:sp>
      <p:sp>
        <p:nvSpPr>
          <p:cNvPr id="143363" name="Rectangle 4"/>
          <p:cNvSpPr>
            <a:spLocks noGrp="1" noChangeArrowheads="1"/>
          </p:cNvSpPr>
          <p:nvPr>
            <p:ph type="title"/>
          </p:nvPr>
        </p:nvSpPr>
        <p:spPr>
          <a:xfrm>
            <a:off x="685800" y="152400"/>
            <a:ext cx="6870700" cy="900113"/>
          </a:xfrm>
        </p:spPr>
        <p:txBody>
          <a:bodyPr/>
          <a:lstStyle/>
          <a:p>
            <a:pPr eaLnBrk="1" hangingPunct="1"/>
            <a:r>
              <a:rPr lang="ru-RU" altLang="en-US" sz="2800" b="1" smtClean="0"/>
              <a:t>Три стадии производства в краткосрочном периоде:</a:t>
            </a:r>
          </a:p>
        </p:txBody>
      </p:sp>
      <p:sp>
        <p:nvSpPr>
          <p:cNvPr id="143364" name="Rectangle 5"/>
          <p:cNvSpPr>
            <a:spLocks noGrp="1" noChangeArrowheads="1"/>
          </p:cNvSpPr>
          <p:nvPr>
            <p:ph type="body" sz="half" idx="1"/>
          </p:nvPr>
        </p:nvSpPr>
        <p:spPr>
          <a:xfrm>
            <a:off x="685800" y="1125538"/>
            <a:ext cx="3957638" cy="5111750"/>
          </a:xfrm>
        </p:spPr>
        <p:txBody>
          <a:bodyPr/>
          <a:lstStyle/>
          <a:p>
            <a:pPr eaLnBrk="1" hangingPunct="1">
              <a:lnSpc>
                <a:spcPct val="80000"/>
              </a:lnSpc>
            </a:pPr>
            <a:r>
              <a:rPr lang="ru-RU" altLang="en-US" sz="1800" b="1" smtClean="0"/>
              <a:t>Первая стадия</a:t>
            </a:r>
            <a:r>
              <a:rPr lang="ru-RU" altLang="en-US" sz="1800" smtClean="0"/>
              <a:t>: капитал в избытке, </a:t>
            </a:r>
            <a:r>
              <a:rPr lang="en-US" altLang="en-US" sz="1800" smtClean="0"/>
              <a:t>MPL</a:t>
            </a:r>
            <a:r>
              <a:rPr lang="ru-RU" altLang="en-US" sz="1800" smtClean="0"/>
              <a:t>&gt; </a:t>
            </a:r>
            <a:r>
              <a:rPr lang="en-US" altLang="en-US" sz="1800" smtClean="0"/>
              <a:t>APL</a:t>
            </a:r>
            <a:r>
              <a:rPr lang="ru-RU" altLang="en-US" sz="1800" smtClean="0"/>
              <a:t> , производительность труда растет по мере увеличения использования труда, общий выпуск растет; при </a:t>
            </a:r>
            <a:r>
              <a:rPr lang="en-US" altLang="en-US" sz="1800" smtClean="0"/>
              <a:t>MPL</a:t>
            </a:r>
            <a:r>
              <a:rPr lang="ru-RU" altLang="en-US" sz="1800" smtClean="0"/>
              <a:t>=</a:t>
            </a:r>
            <a:r>
              <a:rPr lang="en-US" altLang="en-US" sz="1800" smtClean="0"/>
              <a:t>APL</a:t>
            </a:r>
            <a:r>
              <a:rPr lang="ru-RU" altLang="en-US" sz="1800" smtClean="0"/>
              <a:t> достигается максимальная производительность труда;</a:t>
            </a:r>
            <a:endParaRPr lang="ru-RU" altLang="en-US" sz="1800" b="1" smtClean="0"/>
          </a:p>
          <a:p>
            <a:pPr eaLnBrk="1" hangingPunct="1">
              <a:lnSpc>
                <a:spcPct val="80000"/>
              </a:lnSpc>
            </a:pPr>
            <a:r>
              <a:rPr lang="ru-RU" altLang="en-US" sz="1800" b="1" smtClean="0"/>
              <a:t>Вторая стадия</a:t>
            </a:r>
            <a:r>
              <a:rPr lang="ru-RU" altLang="en-US" sz="1800" smtClean="0"/>
              <a:t>: соотношение капитала и труда оптимально, </a:t>
            </a:r>
            <a:r>
              <a:rPr lang="en-US" altLang="en-US" sz="1800" smtClean="0"/>
              <a:t>MPL</a:t>
            </a:r>
            <a:r>
              <a:rPr lang="ru-RU" altLang="en-US" sz="1800" smtClean="0"/>
              <a:t>&lt; </a:t>
            </a:r>
            <a:r>
              <a:rPr lang="en-US" altLang="en-US" sz="1800" smtClean="0"/>
              <a:t>APL</a:t>
            </a:r>
            <a:r>
              <a:rPr lang="ru-RU" altLang="en-US" sz="1800" smtClean="0"/>
              <a:t>, производительность труда начинает падать, но общий выпуск растет, так как значение предельного продукта труда положительно.</a:t>
            </a:r>
            <a:endParaRPr lang="ru-RU" altLang="en-US" sz="1800" b="1" smtClean="0"/>
          </a:p>
          <a:p>
            <a:pPr eaLnBrk="1" hangingPunct="1">
              <a:lnSpc>
                <a:spcPct val="80000"/>
              </a:lnSpc>
            </a:pPr>
            <a:r>
              <a:rPr lang="ru-RU" altLang="en-US" sz="1800" b="1" smtClean="0"/>
              <a:t>Третья стадия</a:t>
            </a:r>
            <a:r>
              <a:rPr lang="ru-RU" altLang="en-US" sz="1800" smtClean="0"/>
              <a:t>: слишком много труда, общий выпуск начинает падать; экономически неэффективная стадия.</a:t>
            </a:r>
          </a:p>
        </p:txBody>
      </p:sp>
      <p:sp>
        <p:nvSpPr>
          <p:cNvPr id="143365" name="Rectangle 6"/>
          <p:cNvSpPr>
            <a:spLocks noGrp="1" noChangeArrowheads="1"/>
          </p:cNvSpPr>
          <p:nvPr>
            <p:ph type="body" sz="half" idx="2"/>
          </p:nvPr>
        </p:nvSpPr>
        <p:spPr>
          <a:xfrm>
            <a:off x="4643438" y="1125538"/>
            <a:ext cx="3771900" cy="4433887"/>
          </a:xfrm>
        </p:spPr>
        <p:txBody>
          <a:bodyPr/>
          <a:lstStyle/>
          <a:p>
            <a:pPr eaLnBrk="1" hangingPunct="1">
              <a:lnSpc>
                <a:spcPct val="80000"/>
              </a:lnSpc>
              <a:buFontTx/>
              <a:buNone/>
            </a:pPr>
            <a:r>
              <a:rPr lang="en-US" altLang="en-US" sz="1400" smtClean="0"/>
              <a:t>TP</a:t>
            </a:r>
          </a:p>
          <a:p>
            <a:pPr eaLnBrk="1" hangingPunct="1">
              <a:lnSpc>
                <a:spcPct val="80000"/>
              </a:lnSpc>
              <a:buFontTx/>
              <a:buNone/>
            </a:pPr>
            <a:endParaRPr lang="en-US" altLang="en-US" sz="1400" smtClean="0"/>
          </a:p>
          <a:p>
            <a:pPr eaLnBrk="1" hangingPunct="1">
              <a:lnSpc>
                <a:spcPct val="80000"/>
              </a:lnSpc>
              <a:buFontTx/>
              <a:buNone/>
            </a:pPr>
            <a:endParaRPr lang="en-US" altLang="en-US" sz="1400" smtClean="0"/>
          </a:p>
          <a:p>
            <a:pPr eaLnBrk="1" hangingPunct="1">
              <a:lnSpc>
                <a:spcPct val="80000"/>
              </a:lnSpc>
              <a:buFontTx/>
              <a:buNone/>
            </a:pPr>
            <a:endParaRPr lang="en-US" altLang="en-US" sz="1400" smtClean="0"/>
          </a:p>
          <a:p>
            <a:pPr eaLnBrk="1" hangingPunct="1">
              <a:lnSpc>
                <a:spcPct val="80000"/>
              </a:lnSpc>
              <a:buFontTx/>
              <a:buNone/>
            </a:pPr>
            <a:endParaRPr lang="en-US" altLang="en-US" sz="1400" smtClean="0"/>
          </a:p>
          <a:p>
            <a:pPr eaLnBrk="1" hangingPunct="1">
              <a:lnSpc>
                <a:spcPct val="80000"/>
              </a:lnSpc>
              <a:buFontTx/>
              <a:buNone/>
            </a:pPr>
            <a:endParaRPr lang="en-US" altLang="en-US" sz="1400" smtClean="0"/>
          </a:p>
          <a:p>
            <a:pPr eaLnBrk="1" hangingPunct="1">
              <a:lnSpc>
                <a:spcPct val="80000"/>
              </a:lnSpc>
              <a:buFontTx/>
              <a:buNone/>
            </a:pPr>
            <a:endParaRPr lang="en-US" altLang="en-US" sz="1400" smtClean="0"/>
          </a:p>
          <a:p>
            <a:pPr eaLnBrk="1" hangingPunct="1">
              <a:lnSpc>
                <a:spcPct val="80000"/>
              </a:lnSpc>
              <a:buFontTx/>
              <a:buNone/>
            </a:pPr>
            <a:r>
              <a:rPr lang="en-US" altLang="en-US" sz="1400" smtClean="0"/>
              <a:t>				Q</a:t>
            </a:r>
          </a:p>
          <a:p>
            <a:pPr eaLnBrk="1" hangingPunct="1">
              <a:lnSpc>
                <a:spcPct val="80000"/>
              </a:lnSpc>
              <a:buFontTx/>
              <a:buNone/>
            </a:pPr>
            <a:endParaRPr lang="en-US" altLang="en-US" sz="1400" smtClean="0"/>
          </a:p>
          <a:p>
            <a:pPr eaLnBrk="1" hangingPunct="1">
              <a:lnSpc>
                <a:spcPct val="80000"/>
              </a:lnSpc>
              <a:buFontTx/>
              <a:buNone/>
            </a:pPr>
            <a:r>
              <a:rPr lang="en-US" altLang="en-US" sz="1400" smtClean="0"/>
              <a:t>AP, MP</a:t>
            </a:r>
            <a:endParaRPr lang="ru-RU" altLang="en-US" sz="1400" smtClean="0"/>
          </a:p>
          <a:p>
            <a:pPr eaLnBrk="1" hangingPunct="1">
              <a:lnSpc>
                <a:spcPct val="80000"/>
              </a:lnSpc>
              <a:buFontTx/>
              <a:buNone/>
            </a:pPr>
            <a:endParaRPr lang="ru-RU" altLang="en-US" sz="1400" smtClean="0"/>
          </a:p>
          <a:p>
            <a:pPr eaLnBrk="1" hangingPunct="1">
              <a:lnSpc>
                <a:spcPct val="80000"/>
              </a:lnSpc>
              <a:buFontTx/>
              <a:buNone/>
            </a:pPr>
            <a:endParaRPr lang="ru-RU" altLang="en-US" sz="1400" smtClean="0"/>
          </a:p>
          <a:p>
            <a:pPr eaLnBrk="1" hangingPunct="1">
              <a:lnSpc>
                <a:spcPct val="80000"/>
              </a:lnSpc>
              <a:buFontTx/>
              <a:buNone/>
            </a:pPr>
            <a:endParaRPr lang="en-US" altLang="en-US" sz="1400" smtClean="0"/>
          </a:p>
          <a:p>
            <a:pPr eaLnBrk="1" hangingPunct="1">
              <a:lnSpc>
                <a:spcPct val="80000"/>
              </a:lnSpc>
              <a:buFontTx/>
              <a:buNone/>
            </a:pPr>
            <a:r>
              <a:rPr lang="ru-RU" altLang="en-US" sz="1400" smtClean="0"/>
              <a:t>				</a:t>
            </a:r>
            <a:r>
              <a:rPr lang="en-US" altLang="en-US" sz="1400" smtClean="0"/>
              <a:t>AP</a:t>
            </a:r>
          </a:p>
          <a:p>
            <a:pPr eaLnBrk="1" hangingPunct="1">
              <a:lnSpc>
                <a:spcPct val="80000"/>
              </a:lnSpc>
              <a:buFontTx/>
              <a:buNone/>
            </a:pPr>
            <a:endParaRPr lang="en-US" altLang="en-US" sz="1400" smtClean="0"/>
          </a:p>
          <a:p>
            <a:pPr eaLnBrk="1" hangingPunct="1">
              <a:lnSpc>
                <a:spcPct val="80000"/>
              </a:lnSpc>
              <a:buFontTx/>
              <a:buNone/>
            </a:pPr>
            <a:endParaRPr lang="en-US" altLang="en-US" sz="1400" smtClean="0"/>
          </a:p>
          <a:p>
            <a:pPr eaLnBrk="1" hangingPunct="1">
              <a:lnSpc>
                <a:spcPct val="80000"/>
              </a:lnSpc>
              <a:buFontTx/>
              <a:buNone/>
            </a:pPr>
            <a:r>
              <a:rPr lang="en-US" altLang="en-US" sz="1400" smtClean="0"/>
              <a:t>			        MP</a:t>
            </a:r>
          </a:p>
          <a:p>
            <a:pPr eaLnBrk="1" hangingPunct="1">
              <a:lnSpc>
                <a:spcPct val="80000"/>
              </a:lnSpc>
              <a:buFontTx/>
              <a:buNone/>
            </a:pPr>
            <a:endParaRPr lang="en-US" altLang="en-US" sz="1400" smtClean="0"/>
          </a:p>
          <a:p>
            <a:pPr eaLnBrk="1" hangingPunct="1">
              <a:lnSpc>
                <a:spcPct val="80000"/>
              </a:lnSpc>
              <a:buFontTx/>
              <a:buNone/>
            </a:pPr>
            <a:endParaRPr lang="en-US" altLang="en-US" sz="1400" smtClean="0"/>
          </a:p>
          <a:p>
            <a:pPr eaLnBrk="1" hangingPunct="1">
              <a:lnSpc>
                <a:spcPct val="80000"/>
              </a:lnSpc>
              <a:buFontTx/>
              <a:buNone/>
            </a:pPr>
            <a:r>
              <a:rPr lang="en-US" altLang="en-US" sz="1400" smtClean="0"/>
              <a:t>				Q </a:t>
            </a:r>
            <a:endParaRPr lang="ru-RU" altLang="en-US" sz="1400" smtClean="0"/>
          </a:p>
        </p:txBody>
      </p:sp>
      <p:sp>
        <p:nvSpPr>
          <p:cNvPr id="143366" name="Line 7"/>
          <p:cNvSpPr>
            <a:spLocks noChangeShapeType="1"/>
          </p:cNvSpPr>
          <p:nvPr/>
        </p:nvSpPr>
        <p:spPr bwMode="auto">
          <a:xfrm>
            <a:off x="5076825" y="1125538"/>
            <a:ext cx="0" cy="1727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3367" name="Line 8"/>
          <p:cNvSpPr>
            <a:spLocks noChangeShapeType="1"/>
          </p:cNvSpPr>
          <p:nvPr/>
        </p:nvSpPr>
        <p:spPr bwMode="auto">
          <a:xfrm>
            <a:off x="5076825" y="2852738"/>
            <a:ext cx="2519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68" name="Arc 9"/>
          <p:cNvSpPr>
            <a:spLocks/>
          </p:cNvSpPr>
          <p:nvPr/>
        </p:nvSpPr>
        <p:spPr bwMode="auto">
          <a:xfrm flipH="1">
            <a:off x="5076825" y="1268413"/>
            <a:ext cx="1871663" cy="1584325"/>
          </a:xfrm>
          <a:custGeom>
            <a:avLst/>
            <a:gdLst>
              <a:gd name="T0" fmla="*/ 0 w 21600"/>
              <a:gd name="T1" fmla="*/ 0 h 21600"/>
              <a:gd name="T2" fmla="*/ 162181577 w 21600"/>
              <a:gd name="T3" fmla="*/ 116207666 h 21600"/>
              <a:gd name="T4" fmla="*/ 0 w 21600"/>
              <a:gd name="T5" fmla="*/ 11620766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69" name="Line 10"/>
          <p:cNvSpPr>
            <a:spLocks noChangeShapeType="1"/>
          </p:cNvSpPr>
          <p:nvPr/>
        </p:nvSpPr>
        <p:spPr bwMode="auto">
          <a:xfrm>
            <a:off x="5076825" y="3357563"/>
            <a:ext cx="0" cy="18716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3370" name="Line 11"/>
          <p:cNvSpPr>
            <a:spLocks noChangeShapeType="1"/>
          </p:cNvSpPr>
          <p:nvPr/>
        </p:nvSpPr>
        <p:spPr bwMode="auto">
          <a:xfrm>
            <a:off x="5076825" y="5229225"/>
            <a:ext cx="27352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71" name="Line 12"/>
          <p:cNvSpPr>
            <a:spLocks noChangeShapeType="1"/>
          </p:cNvSpPr>
          <p:nvPr/>
        </p:nvSpPr>
        <p:spPr bwMode="auto">
          <a:xfrm>
            <a:off x="6948488" y="836613"/>
            <a:ext cx="0" cy="4392612"/>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372" name="Arc 14"/>
          <p:cNvSpPr>
            <a:spLocks/>
          </p:cNvSpPr>
          <p:nvPr/>
        </p:nvSpPr>
        <p:spPr bwMode="auto">
          <a:xfrm flipH="1">
            <a:off x="5292725" y="3573463"/>
            <a:ext cx="504825" cy="865187"/>
          </a:xfrm>
          <a:custGeom>
            <a:avLst/>
            <a:gdLst>
              <a:gd name="T0" fmla="*/ 0 w 21600"/>
              <a:gd name="T1" fmla="*/ 0 h 21600"/>
              <a:gd name="T2" fmla="*/ 11798530 w 21600"/>
              <a:gd name="T3" fmla="*/ 34655023 h 21600"/>
              <a:gd name="T4" fmla="*/ 0 w 21600"/>
              <a:gd name="T5" fmla="*/ 3465502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73" name="Arc 15"/>
          <p:cNvSpPr>
            <a:spLocks/>
          </p:cNvSpPr>
          <p:nvPr/>
        </p:nvSpPr>
        <p:spPr bwMode="auto">
          <a:xfrm>
            <a:off x="5795963" y="3573463"/>
            <a:ext cx="576262" cy="360362"/>
          </a:xfrm>
          <a:custGeom>
            <a:avLst/>
            <a:gdLst>
              <a:gd name="T0" fmla="*/ 0 w 21600"/>
              <a:gd name="T1" fmla="*/ 0 h 21600"/>
              <a:gd name="T2" fmla="*/ 15373978 w 21600"/>
              <a:gd name="T3" fmla="*/ 6012073 h 21600"/>
              <a:gd name="T4" fmla="*/ 0 w 21600"/>
              <a:gd name="T5" fmla="*/ 601207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74" name="Line 16"/>
          <p:cNvSpPr>
            <a:spLocks noChangeShapeType="1"/>
          </p:cNvSpPr>
          <p:nvPr/>
        </p:nvSpPr>
        <p:spPr bwMode="auto">
          <a:xfrm>
            <a:off x="6372225" y="3933825"/>
            <a:ext cx="576263"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375" name="Arc 17"/>
          <p:cNvSpPr>
            <a:spLocks/>
          </p:cNvSpPr>
          <p:nvPr/>
        </p:nvSpPr>
        <p:spPr bwMode="auto">
          <a:xfrm flipH="1">
            <a:off x="5364163" y="3716338"/>
            <a:ext cx="4103687" cy="949325"/>
          </a:xfrm>
          <a:custGeom>
            <a:avLst/>
            <a:gdLst>
              <a:gd name="T0" fmla="*/ 624254351 w 21600"/>
              <a:gd name="T1" fmla="*/ 0 h 12940"/>
              <a:gd name="T2" fmla="*/ 779640783 w 21600"/>
              <a:gd name="T3" fmla="*/ 69645898 h 12940"/>
              <a:gd name="T4" fmla="*/ 0 w 21600"/>
              <a:gd name="T5" fmla="*/ 69645898 h 12940"/>
              <a:gd name="T6" fmla="*/ 0 60000 65536"/>
              <a:gd name="T7" fmla="*/ 0 60000 65536"/>
              <a:gd name="T8" fmla="*/ 0 60000 65536"/>
              <a:gd name="T9" fmla="*/ 0 w 21600"/>
              <a:gd name="T10" fmla="*/ 0 h 12940"/>
              <a:gd name="T11" fmla="*/ 21600 w 21600"/>
              <a:gd name="T12" fmla="*/ 12940 h 12940"/>
            </a:gdLst>
            <a:ahLst/>
            <a:cxnLst>
              <a:cxn ang="T6">
                <a:pos x="T0" y="T1"/>
              </a:cxn>
              <a:cxn ang="T7">
                <a:pos x="T2" y="T3"/>
              </a:cxn>
              <a:cxn ang="T8">
                <a:pos x="T4" y="T5"/>
              </a:cxn>
            </a:cxnLst>
            <a:rect l="T9" t="T10" r="T11" b="T12"/>
            <a:pathLst>
              <a:path w="21600" h="12940" fill="none" extrusionOk="0">
                <a:moveTo>
                  <a:pt x="17294" y="0"/>
                </a:moveTo>
                <a:cubicBezTo>
                  <a:pt x="20089" y="3735"/>
                  <a:pt x="21600" y="8274"/>
                  <a:pt x="21600" y="12940"/>
                </a:cubicBezTo>
              </a:path>
              <a:path w="21600" h="12940" stroke="0" extrusionOk="0">
                <a:moveTo>
                  <a:pt x="17294" y="0"/>
                </a:moveTo>
                <a:cubicBezTo>
                  <a:pt x="20089" y="3735"/>
                  <a:pt x="21600" y="8274"/>
                  <a:pt x="21600" y="12940"/>
                </a:cubicBezTo>
                <a:lnTo>
                  <a:pt x="0" y="1294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76" name="Arc 18"/>
          <p:cNvSpPr>
            <a:spLocks/>
          </p:cNvSpPr>
          <p:nvPr/>
        </p:nvSpPr>
        <p:spPr bwMode="auto">
          <a:xfrm>
            <a:off x="6227763" y="3716338"/>
            <a:ext cx="1223962" cy="577850"/>
          </a:xfrm>
          <a:custGeom>
            <a:avLst/>
            <a:gdLst>
              <a:gd name="T0" fmla="*/ 0 w 21600"/>
              <a:gd name="T1" fmla="*/ 0 h 21600"/>
              <a:gd name="T2" fmla="*/ 69355697 w 21600"/>
              <a:gd name="T3" fmla="*/ 15458826 h 21600"/>
              <a:gd name="T4" fmla="*/ 0 w 21600"/>
              <a:gd name="T5" fmla="*/ 1545882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77" name="Line 19"/>
          <p:cNvSpPr>
            <a:spLocks noChangeShapeType="1"/>
          </p:cNvSpPr>
          <p:nvPr/>
        </p:nvSpPr>
        <p:spPr bwMode="auto">
          <a:xfrm>
            <a:off x="6227763" y="3716338"/>
            <a:ext cx="0" cy="151288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378" name="Line 20"/>
          <p:cNvSpPr>
            <a:spLocks noChangeShapeType="1"/>
          </p:cNvSpPr>
          <p:nvPr/>
        </p:nvSpPr>
        <p:spPr bwMode="auto">
          <a:xfrm>
            <a:off x="5148263" y="5013325"/>
            <a:ext cx="9366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79" name="Line 21"/>
          <p:cNvSpPr>
            <a:spLocks noChangeShapeType="1"/>
          </p:cNvSpPr>
          <p:nvPr/>
        </p:nvSpPr>
        <p:spPr bwMode="auto">
          <a:xfrm>
            <a:off x="6300788" y="5013325"/>
            <a:ext cx="50323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80" name="Line 22"/>
          <p:cNvSpPr>
            <a:spLocks noChangeShapeType="1"/>
          </p:cNvSpPr>
          <p:nvPr/>
        </p:nvSpPr>
        <p:spPr bwMode="auto">
          <a:xfrm>
            <a:off x="7092950" y="5013325"/>
            <a:ext cx="93503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381" name="AutoShape 25"/>
          <p:cNvSpPr>
            <a:spLocks noChangeArrowheads="1"/>
          </p:cNvSpPr>
          <p:nvPr/>
        </p:nvSpPr>
        <p:spPr bwMode="auto">
          <a:xfrm>
            <a:off x="323850" y="1484313"/>
            <a:ext cx="792163" cy="720725"/>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a:t>
            </a:r>
            <a:endParaRPr lang="ru-RU" altLang="en-US"/>
          </a:p>
        </p:txBody>
      </p:sp>
      <p:sp>
        <p:nvSpPr>
          <p:cNvPr id="143382" name="AutoShape 26"/>
          <p:cNvSpPr>
            <a:spLocks noChangeArrowheads="1"/>
          </p:cNvSpPr>
          <p:nvPr/>
        </p:nvSpPr>
        <p:spPr bwMode="auto">
          <a:xfrm>
            <a:off x="323850" y="2924175"/>
            <a:ext cx="792163" cy="720725"/>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a:t>
            </a:r>
            <a:endParaRPr lang="ru-RU" altLang="en-US"/>
          </a:p>
        </p:txBody>
      </p:sp>
      <p:sp>
        <p:nvSpPr>
          <p:cNvPr id="143383" name="AutoShape 27"/>
          <p:cNvSpPr>
            <a:spLocks noChangeArrowheads="1"/>
          </p:cNvSpPr>
          <p:nvPr/>
        </p:nvSpPr>
        <p:spPr bwMode="auto">
          <a:xfrm>
            <a:off x="323850" y="4365625"/>
            <a:ext cx="792163" cy="720725"/>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3</a:t>
            </a:r>
            <a:endParaRPr lang="ru-RU" altLang="en-US"/>
          </a:p>
        </p:txBody>
      </p:sp>
      <p:sp>
        <p:nvSpPr>
          <p:cNvPr id="143384" name="AutoShape 28"/>
          <p:cNvSpPr>
            <a:spLocks noChangeArrowheads="1"/>
          </p:cNvSpPr>
          <p:nvPr/>
        </p:nvSpPr>
        <p:spPr bwMode="auto">
          <a:xfrm>
            <a:off x="7308850" y="5445125"/>
            <a:ext cx="792163" cy="720725"/>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3</a:t>
            </a:r>
            <a:endParaRPr lang="ru-RU" altLang="en-US"/>
          </a:p>
        </p:txBody>
      </p:sp>
      <p:sp>
        <p:nvSpPr>
          <p:cNvPr id="143385" name="AutoShape 29"/>
          <p:cNvSpPr>
            <a:spLocks noChangeArrowheads="1"/>
          </p:cNvSpPr>
          <p:nvPr/>
        </p:nvSpPr>
        <p:spPr bwMode="auto">
          <a:xfrm>
            <a:off x="6227763" y="5373688"/>
            <a:ext cx="792162" cy="720725"/>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a:t>
            </a:r>
            <a:endParaRPr lang="ru-RU" altLang="en-US"/>
          </a:p>
        </p:txBody>
      </p:sp>
      <p:sp>
        <p:nvSpPr>
          <p:cNvPr id="143386" name="AutoShape 30"/>
          <p:cNvSpPr>
            <a:spLocks noChangeArrowheads="1"/>
          </p:cNvSpPr>
          <p:nvPr/>
        </p:nvSpPr>
        <p:spPr bwMode="auto">
          <a:xfrm>
            <a:off x="5076825" y="5373688"/>
            <a:ext cx="792163" cy="720725"/>
          </a:xfrm>
          <a:prstGeom prst="irregularSeal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a:t>
            </a:r>
            <a:endParaRPr lang="ru-RU" altLang="en-US"/>
          </a:p>
        </p:txBody>
      </p:sp>
      <p:pic>
        <p:nvPicPr>
          <p:cNvPr id="143387" name="Picture 31" descr="MMj0354672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1412875"/>
            <a:ext cx="1127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8" name="Picture 32" descr="MCj035163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4076700"/>
            <a:ext cx="11207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9" name="Picture 33" descr="MCj025019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4438" y="5357813"/>
            <a:ext cx="223202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4C6A911-2DCB-4DFE-9600-24266D2AC923}" type="slidenum">
              <a:rPr lang="ru-RU" altLang="en-US" smtClean="0"/>
              <a:pPr eaLnBrk="1" hangingPunct="1"/>
              <a:t>101</a:t>
            </a:fld>
            <a:endParaRPr lang="ru-RU" altLang="en-US" smtClean="0"/>
          </a:p>
        </p:txBody>
      </p:sp>
      <p:sp>
        <p:nvSpPr>
          <p:cNvPr id="144387" name="Rectangle 2"/>
          <p:cNvSpPr>
            <a:spLocks noGrp="1" noChangeArrowheads="1"/>
          </p:cNvSpPr>
          <p:nvPr>
            <p:ph type="title"/>
          </p:nvPr>
        </p:nvSpPr>
        <p:spPr>
          <a:xfrm>
            <a:off x="685800" y="152400"/>
            <a:ext cx="7558088" cy="1600200"/>
          </a:xfrm>
        </p:spPr>
        <p:txBody>
          <a:bodyPr/>
          <a:lstStyle/>
          <a:p>
            <a:pPr eaLnBrk="1" hangingPunct="1"/>
            <a:r>
              <a:rPr lang="ru-RU" altLang="en-US" sz="3600" b="1" smtClean="0"/>
              <a:t>Основные понятия и обозначения: долгосрочный период</a:t>
            </a:r>
          </a:p>
        </p:txBody>
      </p:sp>
      <p:sp>
        <p:nvSpPr>
          <p:cNvPr id="144388" name="Rectangle 3"/>
          <p:cNvSpPr>
            <a:spLocks noGrp="1" noChangeArrowheads="1"/>
          </p:cNvSpPr>
          <p:nvPr>
            <p:ph type="body" idx="1"/>
          </p:nvPr>
        </p:nvSpPr>
        <p:spPr>
          <a:xfrm>
            <a:off x="1042988" y="1828800"/>
            <a:ext cx="7561262" cy="4264025"/>
          </a:xfrm>
        </p:spPr>
        <p:txBody>
          <a:bodyPr/>
          <a:lstStyle/>
          <a:p>
            <a:pPr eaLnBrk="1" hangingPunct="1"/>
            <a:r>
              <a:rPr lang="ru-RU" altLang="en-US" smtClean="0"/>
              <a:t>Изокванта – линия равного объема выпуска</a:t>
            </a:r>
          </a:p>
          <a:p>
            <a:pPr eaLnBrk="1" hangingPunct="1"/>
            <a:r>
              <a:rPr lang="ru-RU" altLang="en-US" smtClean="0"/>
              <a:t>Предельная норма технологического замещения одного фактора другим </a:t>
            </a:r>
            <a:r>
              <a:rPr lang="en-US" altLang="en-US" smtClean="0"/>
              <a:t>			</a:t>
            </a:r>
            <a:r>
              <a:rPr lang="en-US" altLang="en-US" b="1" smtClean="0"/>
              <a:t>MRTS</a:t>
            </a:r>
            <a:r>
              <a:rPr lang="en-US" altLang="en-US" b="1" baseline="-25000" smtClean="0"/>
              <a:t>L,K</a:t>
            </a:r>
            <a:r>
              <a:rPr lang="ru-RU" altLang="en-US" b="1" smtClean="0"/>
              <a:t>= -∆</a:t>
            </a:r>
            <a:r>
              <a:rPr lang="en-US" altLang="en-US" b="1" smtClean="0"/>
              <a:t>K</a:t>
            </a:r>
            <a:r>
              <a:rPr lang="ru-RU" altLang="en-US" b="1" smtClean="0"/>
              <a:t>/∆</a:t>
            </a:r>
            <a:r>
              <a:rPr lang="en-US" altLang="en-US" b="1" smtClean="0"/>
              <a:t>L</a:t>
            </a:r>
            <a:endParaRPr lang="ru-RU" altLang="en-US" b="1" smtClean="0"/>
          </a:p>
          <a:p>
            <a:pPr eaLnBrk="1" hangingPunct="1"/>
            <a:r>
              <a:rPr lang="ru-RU" altLang="en-US" smtClean="0"/>
              <a:t>Положительный (отрицательный, нейтральный) эффект масштаба</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7CFA92A-060C-42F3-A73F-FF05EE420359}" type="slidenum">
              <a:rPr lang="ru-RU" altLang="en-US" smtClean="0"/>
              <a:pPr eaLnBrk="1" hangingPunct="1"/>
              <a:t>102</a:t>
            </a:fld>
            <a:endParaRPr lang="ru-RU" altLang="en-US" smtClean="0"/>
          </a:p>
        </p:txBody>
      </p:sp>
      <p:sp>
        <p:nvSpPr>
          <p:cNvPr id="145411" name="Rectangle 263"/>
          <p:cNvSpPr>
            <a:spLocks noGrp="1" noChangeArrowheads="1"/>
          </p:cNvSpPr>
          <p:nvPr>
            <p:ph type="title"/>
          </p:nvPr>
        </p:nvSpPr>
        <p:spPr>
          <a:xfrm>
            <a:off x="468313" y="152400"/>
            <a:ext cx="7559675" cy="1189038"/>
          </a:xfrm>
        </p:spPr>
        <p:txBody>
          <a:bodyPr/>
          <a:lstStyle/>
          <a:p>
            <a:pPr eaLnBrk="1" hangingPunct="1"/>
            <a:r>
              <a:rPr lang="ru-RU" altLang="en-US" sz="2800" b="1" smtClean="0"/>
              <a:t>       ТАБЛИЦА ПРОИЗВОДСТВЕННЫХ ВОЗМОЖНОСТЕЙ </a:t>
            </a:r>
          </a:p>
        </p:txBody>
      </p:sp>
      <p:graphicFrame>
        <p:nvGraphicFramePr>
          <p:cNvPr id="141574" name="Group 262"/>
          <p:cNvGraphicFramePr>
            <a:graphicFrameLocks noGrp="1"/>
          </p:cNvGraphicFramePr>
          <p:nvPr>
            <p:ph idx="1"/>
          </p:nvPr>
        </p:nvGraphicFramePr>
        <p:xfrm>
          <a:off x="685800" y="1828800"/>
          <a:ext cx="7696200" cy="3657603"/>
        </p:xfrm>
        <a:graphic>
          <a:graphicData uri="http://schemas.openxmlformats.org/drawingml/2006/table">
            <a:tbl>
              <a:tblPr/>
              <a:tblGrid>
                <a:gridCol w="1282700"/>
                <a:gridCol w="1282700"/>
                <a:gridCol w="1282700"/>
                <a:gridCol w="1282700"/>
                <a:gridCol w="1282700"/>
                <a:gridCol w="1282700"/>
              </a:tblGrid>
              <a:tr h="522288">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Капитал</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Труд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22288">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1ед.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2ед.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3ед.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4ед.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5ед.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1ед.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65</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75</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2ед.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75</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85</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hlink"/>
                          </a:solidFill>
                          <a:effectLst/>
                          <a:latin typeface="Times New Roman" pitchFamily="18" charset="0"/>
                          <a:cs typeface="Times New Roman" pitchFamily="18" charset="0"/>
                        </a:rPr>
                        <a:t>90</a:t>
                      </a:r>
                      <a:endParaRPr kumimoji="0" lang="ru-RU" sz="1600" b="1"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3ед.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75</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hlink"/>
                          </a:solidFill>
                          <a:effectLst/>
                          <a:latin typeface="Times New Roman" pitchFamily="18" charset="0"/>
                          <a:cs typeface="Times New Roman" pitchFamily="18" charset="0"/>
                        </a:rPr>
                        <a:t>90</a:t>
                      </a:r>
                      <a:endParaRPr kumimoji="0" lang="ru-RU" sz="1600" b="1"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100</a:t>
                      </a:r>
                      <a:endParaRPr kumimoji="0" lang="ru-RU" sz="1600" b="1" i="0" u="none" strike="noStrike" cap="none" normalizeH="0" baseline="0" smtClean="0">
                        <a:ln>
                          <a:noFill/>
                        </a:ln>
                        <a:solidFill>
                          <a:schemeClr val="fo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105</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4ед.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65</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85</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folHlink"/>
                          </a:solidFill>
                          <a:effectLst/>
                          <a:latin typeface="Times New Roman" pitchFamily="18" charset="0"/>
                          <a:cs typeface="Times New Roman" pitchFamily="18" charset="0"/>
                        </a:rPr>
                        <a:t>100</a:t>
                      </a:r>
                      <a:endParaRPr kumimoji="0" lang="ru-RU" sz="1600" b="1" i="0" u="none" strike="noStrike" cap="none" normalizeH="0" baseline="0" smtClean="0">
                        <a:ln>
                          <a:noFill/>
                        </a:ln>
                        <a:solidFill>
                          <a:schemeClr val="fo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110</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115</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5ед.</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2"/>
                          </a:solidFill>
                          <a:effectLst/>
                          <a:latin typeface="Times New Roman" pitchFamily="18" charset="0"/>
                          <a:cs typeface="Times New Roman" pitchFamily="18" charset="0"/>
                        </a:rPr>
                        <a:t>75</a:t>
                      </a:r>
                      <a:endParaRPr kumimoji="0" lang="ru-RU" sz="1600" b="1"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hlink"/>
                          </a:solidFill>
                          <a:effectLst/>
                          <a:latin typeface="Times New Roman" pitchFamily="18" charset="0"/>
                          <a:cs typeface="Times New Roman" pitchFamily="18" charset="0"/>
                        </a:rPr>
                        <a:t>90</a:t>
                      </a:r>
                      <a:endParaRPr kumimoji="0" lang="ru-RU" sz="1600" b="1"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105</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115</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120</a:t>
                      </a:r>
                      <a:endParaRPr kumimoji="0" lang="ru-RU"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45465" name="Picture 265" descr="MCj028129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4797425"/>
            <a:ext cx="10604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66" name="Picture 266" descr="MMj0282791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13620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881AD8A-8631-4673-A82D-5D5398EE8480}" type="slidenum">
              <a:rPr lang="ru-RU" altLang="en-US" smtClean="0"/>
              <a:pPr eaLnBrk="1" hangingPunct="1"/>
              <a:t>103</a:t>
            </a:fld>
            <a:endParaRPr lang="ru-RU" altLang="en-US" smtClean="0"/>
          </a:p>
        </p:txBody>
      </p:sp>
      <p:sp>
        <p:nvSpPr>
          <p:cNvPr id="146435" name="Rectangle 2"/>
          <p:cNvSpPr>
            <a:spLocks noGrp="1" noChangeArrowheads="1"/>
          </p:cNvSpPr>
          <p:nvPr>
            <p:ph type="title"/>
          </p:nvPr>
        </p:nvSpPr>
        <p:spPr>
          <a:xfrm>
            <a:off x="685800" y="152400"/>
            <a:ext cx="6870700" cy="1260475"/>
          </a:xfrm>
        </p:spPr>
        <p:txBody>
          <a:bodyPr/>
          <a:lstStyle/>
          <a:p>
            <a:pPr eaLnBrk="1" hangingPunct="1"/>
            <a:r>
              <a:rPr lang="ru-RU" altLang="en-US" sz="3600" b="1" smtClean="0"/>
              <a:t>Построение семейства изоквант</a:t>
            </a:r>
          </a:p>
        </p:txBody>
      </p:sp>
      <p:sp>
        <p:nvSpPr>
          <p:cNvPr id="146436" name="Rectangle 3"/>
          <p:cNvSpPr>
            <a:spLocks noGrp="1" noChangeArrowheads="1"/>
          </p:cNvSpPr>
          <p:nvPr>
            <p:ph type="body" idx="1"/>
          </p:nvPr>
        </p:nvSpPr>
        <p:spPr/>
        <p:txBody>
          <a:bodyPr/>
          <a:lstStyle/>
          <a:p>
            <a:pPr eaLnBrk="1" hangingPunct="1">
              <a:lnSpc>
                <a:spcPct val="80000"/>
              </a:lnSpc>
              <a:buFontTx/>
              <a:buNone/>
            </a:pPr>
            <a:r>
              <a:rPr lang="en-US" altLang="en-US" sz="2400" smtClean="0"/>
              <a:t>K </a:t>
            </a:r>
            <a:endParaRPr lang="ru-RU" altLang="en-US" sz="2400" smtClean="0"/>
          </a:p>
          <a:p>
            <a:pPr eaLnBrk="1" hangingPunct="1">
              <a:lnSpc>
                <a:spcPct val="80000"/>
              </a:lnSpc>
              <a:buFontTx/>
              <a:buNone/>
            </a:pPr>
            <a:endParaRPr lang="en-US" altLang="en-US" sz="2400" smtClean="0"/>
          </a:p>
          <a:p>
            <a:pPr eaLnBrk="1" hangingPunct="1">
              <a:lnSpc>
                <a:spcPct val="80000"/>
              </a:lnSpc>
              <a:buFontTx/>
              <a:buNone/>
            </a:pPr>
            <a:r>
              <a:rPr lang="ru-RU" altLang="en-US" sz="2800" smtClean="0"/>
              <a:t>5</a:t>
            </a:r>
          </a:p>
          <a:p>
            <a:pPr eaLnBrk="1" hangingPunct="1">
              <a:lnSpc>
                <a:spcPct val="80000"/>
              </a:lnSpc>
              <a:buFontTx/>
              <a:buNone/>
            </a:pPr>
            <a:r>
              <a:rPr lang="ru-RU" altLang="en-US" sz="2800" smtClean="0"/>
              <a:t>4</a:t>
            </a:r>
          </a:p>
          <a:p>
            <a:pPr eaLnBrk="1" hangingPunct="1">
              <a:lnSpc>
                <a:spcPct val="80000"/>
              </a:lnSpc>
              <a:buFontTx/>
              <a:buNone/>
            </a:pPr>
            <a:r>
              <a:rPr lang="ru-RU" altLang="en-US" sz="2800" smtClean="0"/>
              <a:t>3</a:t>
            </a:r>
          </a:p>
          <a:p>
            <a:pPr eaLnBrk="1" hangingPunct="1">
              <a:lnSpc>
                <a:spcPct val="80000"/>
              </a:lnSpc>
              <a:buFontTx/>
              <a:buNone/>
            </a:pPr>
            <a:r>
              <a:rPr lang="ru-RU" altLang="en-US" sz="2800" smtClean="0"/>
              <a:t>2</a:t>
            </a:r>
          </a:p>
          <a:p>
            <a:pPr eaLnBrk="1" hangingPunct="1">
              <a:lnSpc>
                <a:spcPct val="80000"/>
              </a:lnSpc>
              <a:buFontTx/>
              <a:buNone/>
            </a:pPr>
            <a:r>
              <a:rPr lang="ru-RU" altLang="en-US" sz="2800" smtClean="0"/>
              <a:t>1</a:t>
            </a:r>
          </a:p>
          <a:p>
            <a:pPr eaLnBrk="1" hangingPunct="1">
              <a:lnSpc>
                <a:spcPct val="80000"/>
              </a:lnSpc>
              <a:buFontTx/>
              <a:buNone/>
            </a:pPr>
            <a:r>
              <a:rPr lang="ru-RU" altLang="en-US" sz="2400" smtClean="0"/>
              <a:t>      </a:t>
            </a:r>
            <a:r>
              <a:rPr lang="en-US" altLang="en-US" sz="2400" smtClean="0"/>
              <a:t>  </a:t>
            </a:r>
          </a:p>
          <a:p>
            <a:pPr eaLnBrk="1" hangingPunct="1">
              <a:lnSpc>
                <a:spcPct val="80000"/>
              </a:lnSpc>
              <a:buFontTx/>
              <a:buNone/>
            </a:pPr>
            <a:r>
              <a:rPr lang="en-US" altLang="en-US" sz="2400" smtClean="0"/>
              <a:t>		   </a:t>
            </a:r>
            <a:r>
              <a:rPr lang="ru-RU" altLang="en-US" sz="2400" smtClean="0"/>
              <a:t>1  2  3  4  5        </a:t>
            </a:r>
            <a:r>
              <a:rPr lang="en-US" altLang="en-US" sz="2400" smtClean="0"/>
              <a:t>        L</a:t>
            </a:r>
            <a:endParaRPr lang="ru-RU" altLang="en-US" sz="2400" smtClean="0"/>
          </a:p>
        </p:txBody>
      </p:sp>
      <p:sp>
        <p:nvSpPr>
          <p:cNvPr id="146437" name="Line 4"/>
          <p:cNvSpPr>
            <a:spLocks noChangeShapeType="1"/>
          </p:cNvSpPr>
          <p:nvPr/>
        </p:nvSpPr>
        <p:spPr bwMode="auto">
          <a:xfrm>
            <a:off x="1476375" y="1989138"/>
            <a:ext cx="0" cy="30956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6438" name="Line 5"/>
          <p:cNvSpPr>
            <a:spLocks noChangeShapeType="1"/>
          </p:cNvSpPr>
          <p:nvPr/>
        </p:nvSpPr>
        <p:spPr bwMode="auto">
          <a:xfrm>
            <a:off x="1476375" y="5084763"/>
            <a:ext cx="5111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39" name="Line 6"/>
          <p:cNvSpPr>
            <a:spLocks noChangeShapeType="1"/>
          </p:cNvSpPr>
          <p:nvPr/>
        </p:nvSpPr>
        <p:spPr bwMode="auto">
          <a:xfrm>
            <a:off x="1476375" y="4724400"/>
            <a:ext cx="489585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0" name="Line 7"/>
          <p:cNvSpPr>
            <a:spLocks noChangeShapeType="1"/>
          </p:cNvSpPr>
          <p:nvPr/>
        </p:nvSpPr>
        <p:spPr bwMode="auto">
          <a:xfrm>
            <a:off x="1476375" y="4292600"/>
            <a:ext cx="489585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1" name="Line 8"/>
          <p:cNvSpPr>
            <a:spLocks noChangeShapeType="1"/>
          </p:cNvSpPr>
          <p:nvPr/>
        </p:nvSpPr>
        <p:spPr bwMode="auto">
          <a:xfrm>
            <a:off x="1476375" y="3789363"/>
            <a:ext cx="489585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2" name="Line 9"/>
          <p:cNvSpPr>
            <a:spLocks noChangeShapeType="1"/>
          </p:cNvSpPr>
          <p:nvPr/>
        </p:nvSpPr>
        <p:spPr bwMode="auto">
          <a:xfrm>
            <a:off x="1476375" y="3357563"/>
            <a:ext cx="489585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3" name="Line 10"/>
          <p:cNvSpPr>
            <a:spLocks noChangeShapeType="1"/>
          </p:cNvSpPr>
          <p:nvPr/>
        </p:nvSpPr>
        <p:spPr bwMode="auto">
          <a:xfrm>
            <a:off x="1476375" y="2924175"/>
            <a:ext cx="489585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4" name="Line 11"/>
          <p:cNvSpPr>
            <a:spLocks noChangeShapeType="1"/>
          </p:cNvSpPr>
          <p:nvPr/>
        </p:nvSpPr>
        <p:spPr bwMode="auto">
          <a:xfrm>
            <a:off x="1908175" y="2060575"/>
            <a:ext cx="0" cy="30241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5" name="Line 12"/>
          <p:cNvSpPr>
            <a:spLocks noChangeShapeType="1"/>
          </p:cNvSpPr>
          <p:nvPr/>
        </p:nvSpPr>
        <p:spPr bwMode="auto">
          <a:xfrm>
            <a:off x="2339975" y="2060575"/>
            <a:ext cx="0" cy="30241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6" name="Line 13"/>
          <p:cNvSpPr>
            <a:spLocks noChangeShapeType="1"/>
          </p:cNvSpPr>
          <p:nvPr/>
        </p:nvSpPr>
        <p:spPr bwMode="auto">
          <a:xfrm>
            <a:off x="3635375" y="2060575"/>
            <a:ext cx="0" cy="30241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7" name="Line 14"/>
          <p:cNvSpPr>
            <a:spLocks noChangeShapeType="1"/>
          </p:cNvSpPr>
          <p:nvPr/>
        </p:nvSpPr>
        <p:spPr bwMode="auto">
          <a:xfrm>
            <a:off x="2771775" y="2060575"/>
            <a:ext cx="0" cy="30241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8" name="Line 15"/>
          <p:cNvSpPr>
            <a:spLocks noChangeShapeType="1"/>
          </p:cNvSpPr>
          <p:nvPr/>
        </p:nvSpPr>
        <p:spPr bwMode="auto">
          <a:xfrm>
            <a:off x="3203575" y="2060575"/>
            <a:ext cx="0" cy="30241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46449" name="Arc 16"/>
          <p:cNvSpPr>
            <a:spLocks/>
          </p:cNvSpPr>
          <p:nvPr/>
        </p:nvSpPr>
        <p:spPr bwMode="auto">
          <a:xfrm flipH="1" flipV="1">
            <a:off x="1908175" y="2565400"/>
            <a:ext cx="2303463" cy="2159000"/>
          </a:xfrm>
          <a:custGeom>
            <a:avLst/>
            <a:gdLst>
              <a:gd name="T0" fmla="*/ 0 w 24365"/>
              <a:gd name="T1" fmla="*/ 1778376 h 21600"/>
              <a:gd name="T2" fmla="*/ 217768935 w 24365"/>
              <a:gd name="T3" fmla="*/ 215800068 h 21600"/>
              <a:gd name="T4" fmla="*/ 24712994 w 24365"/>
              <a:gd name="T5" fmla="*/ 215800068 h 21600"/>
              <a:gd name="T6" fmla="*/ 0 60000 65536"/>
              <a:gd name="T7" fmla="*/ 0 60000 65536"/>
              <a:gd name="T8" fmla="*/ 0 60000 65536"/>
              <a:gd name="T9" fmla="*/ 0 w 24365"/>
              <a:gd name="T10" fmla="*/ 0 h 21600"/>
              <a:gd name="T11" fmla="*/ 24365 w 24365"/>
              <a:gd name="T12" fmla="*/ 21600 h 21600"/>
            </a:gdLst>
            <a:ahLst/>
            <a:cxnLst>
              <a:cxn ang="T6">
                <a:pos x="T0" y="T1"/>
              </a:cxn>
              <a:cxn ang="T7">
                <a:pos x="T2" y="T3"/>
              </a:cxn>
              <a:cxn ang="T8">
                <a:pos x="T4" y="T5"/>
              </a:cxn>
            </a:cxnLst>
            <a:rect l="T9" t="T10" r="T11" b="T12"/>
            <a:pathLst>
              <a:path w="24365" h="21600" fill="none" extrusionOk="0">
                <a:moveTo>
                  <a:pt x="-1" y="177"/>
                </a:moveTo>
                <a:cubicBezTo>
                  <a:pt x="916" y="59"/>
                  <a:pt x="1840" y="-1"/>
                  <a:pt x="2765" y="0"/>
                </a:cubicBezTo>
                <a:cubicBezTo>
                  <a:pt x="14694" y="0"/>
                  <a:pt x="24365" y="9670"/>
                  <a:pt x="24365" y="21600"/>
                </a:cubicBezTo>
              </a:path>
              <a:path w="24365" h="21600" stroke="0" extrusionOk="0">
                <a:moveTo>
                  <a:pt x="-1" y="177"/>
                </a:moveTo>
                <a:cubicBezTo>
                  <a:pt x="916" y="59"/>
                  <a:pt x="1840" y="-1"/>
                  <a:pt x="2765" y="0"/>
                </a:cubicBezTo>
                <a:cubicBezTo>
                  <a:pt x="14694" y="0"/>
                  <a:pt x="24365" y="9670"/>
                  <a:pt x="24365" y="21600"/>
                </a:cubicBezTo>
                <a:lnTo>
                  <a:pt x="2765"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50" name="Arc 17"/>
          <p:cNvSpPr>
            <a:spLocks/>
          </p:cNvSpPr>
          <p:nvPr/>
        </p:nvSpPr>
        <p:spPr bwMode="auto">
          <a:xfrm flipH="1" flipV="1">
            <a:off x="2197100" y="1919288"/>
            <a:ext cx="2185988" cy="2574925"/>
          </a:xfrm>
          <a:custGeom>
            <a:avLst/>
            <a:gdLst>
              <a:gd name="T0" fmla="*/ 25984108 w 21600"/>
              <a:gd name="T1" fmla="*/ 0 h 21450"/>
              <a:gd name="T2" fmla="*/ 221228889 w 21600"/>
              <a:gd name="T3" fmla="*/ 309101927 h 21450"/>
              <a:gd name="T4" fmla="*/ 0 w 21600"/>
              <a:gd name="T5" fmla="*/ 309101927 h 21450"/>
              <a:gd name="T6" fmla="*/ 0 60000 65536"/>
              <a:gd name="T7" fmla="*/ 0 60000 65536"/>
              <a:gd name="T8" fmla="*/ 0 60000 65536"/>
              <a:gd name="T9" fmla="*/ 0 w 21600"/>
              <a:gd name="T10" fmla="*/ 0 h 21450"/>
              <a:gd name="T11" fmla="*/ 21600 w 21600"/>
              <a:gd name="T12" fmla="*/ 21450 h 21450"/>
            </a:gdLst>
            <a:ahLst/>
            <a:cxnLst>
              <a:cxn ang="T6">
                <a:pos x="T0" y="T1"/>
              </a:cxn>
              <a:cxn ang="T7">
                <a:pos x="T2" y="T3"/>
              </a:cxn>
              <a:cxn ang="T8">
                <a:pos x="T4" y="T5"/>
              </a:cxn>
            </a:cxnLst>
            <a:rect l="T9" t="T10" r="T11" b="T12"/>
            <a:pathLst>
              <a:path w="21600" h="21450" fill="none" extrusionOk="0">
                <a:moveTo>
                  <a:pt x="2537" y="-1"/>
                </a:moveTo>
                <a:cubicBezTo>
                  <a:pt x="13409" y="1285"/>
                  <a:pt x="21600" y="10502"/>
                  <a:pt x="21600" y="21450"/>
                </a:cubicBezTo>
              </a:path>
              <a:path w="21600" h="21450" stroke="0" extrusionOk="0">
                <a:moveTo>
                  <a:pt x="2537" y="-1"/>
                </a:moveTo>
                <a:cubicBezTo>
                  <a:pt x="13409" y="1285"/>
                  <a:pt x="21600" y="10502"/>
                  <a:pt x="21600" y="21450"/>
                </a:cubicBezTo>
                <a:lnTo>
                  <a:pt x="0" y="21450"/>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51" name="Arc 18"/>
          <p:cNvSpPr>
            <a:spLocks/>
          </p:cNvSpPr>
          <p:nvPr/>
        </p:nvSpPr>
        <p:spPr bwMode="auto">
          <a:xfrm flipH="1" flipV="1">
            <a:off x="2628900" y="1917700"/>
            <a:ext cx="2041525" cy="2119313"/>
          </a:xfrm>
          <a:custGeom>
            <a:avLst/>
            <a:gdLst>
              <a:gd name="T0" fmla="*/ 36679303 w 21600"/>
              <a:gd name="T1" fmla="*/ 0 h 21206"/>
              <a:gd name="T2" fmla="*/ 192954807 w 21600"/>
              <a:gd name="T3" fmla="*/ 211802600 h 21206"/>
              <a:gd name="T4" fmla="*/ 0 w 21600"/>
              <a:gd name="T5" fmla="*/ 211802600 h 21206"/>
              <a:gd name="T6" fmla="*/ 0 60000 65536"/>
              <a:gd name="T7" fmla="*/ 0 60000 65536"/>
              <a:gd name="T8" fmla="*/ 0 60000 65536"/>
              <a:gd name="T9" fmla="*/ 0 w 21600"/>
              <a:gd name="T10" fmla="*/ 0 h 21206"/>
              <a:gd name="T11" fmla="*/ 21600 w 21600"/>
              <a:gd name="T12" fmla="*/ 21206 h 21206"/>
            </a:gdLst>
            <a:ahLst/>
            <a:cxnLst>
              <a:cxn ang="T6">
                <a:pos x="T0" y="T1"/>
              </a:cxn>
              <a:cxn ang="T7">
                <a:pos x="T2" y="T3"/>
              </a:cxn>
              <a:cxn ang="T8">
                <a:pos x="T4" y="T5"/>
              </a:cxn>
            </a:cxnLst>
            <a:rect l="T9" t="T10" r="T11" b="T12"/>
            <a:pathLst>
              <a:path w="21600" h="21206" fill="none" extrusionOk="0">
                <a:moveTo>
                  <a:pt x="4106" y="-1"/>
                </a:moveTo>
                <a:cubicBezTo>
                  <a:pt x="14263" y="1966"/>
                  <a:pt x="21600" y="10859"/>
                  <a:pt x="21600" y="21206"/>
                </a:cubicBezTo>
              </a:path>
              <a:path w="21600" h="21206" stroke="0" extrusionOk="0">
                <a:moveTo>
                  <a:pt x="4106" y="-1"/>
                </a:moveTo>
                <a:cubicBezTo>
                  <a:pt x="14263" y="1966"/>
                  <a:pt x="21600" y="10859"/>
                  <a:pt x="21600" y="21206"/>
                </a:cubicBezTo>
                <a:lnTo>
                  <a:pt x="0" y="21206"/>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52" name="Rectangle 19"/>
          <p:cNvSpPr>
            <a:spLocks noChangeArrowheads="1"/>
          </p:cNvSpPr>
          <p:nvPr/>
        </p:nvSpPr>
        <p:spPr bwMode="auto">
          <a:xfrm>
            <a:off x="4284663" y="3500438"/>
            <a:ext cx="100806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a:p>
            <a:pPr eaLnBrk="1" hangingPunct="1"/>
            <a:r>
              <a:rPr lang="en-US" altLang="en-US"/>
              <a:t>Q= 100</a:t>
            </a:r>
          </a:p>
          <a:p>
            <a:pPr eaLnBrk="1" hangingPunct="1"/>
            <a:endParaRPr lang="en-US" altLang="en-US"/>
          </a:p>
          <a:p>
            <a:pPr eaLnBrk="1" hangingPunct="1"/>
            <a:r>
              <a:rPr lang="en-US" altLang="en-US"/>
              <a:t>Q= 90</a:t>
            </a:r>
          </a:p>
          <a:p>
            <a:pPr eaLnBrk="1" hangingPunct="1"/>
            <a:endParaRPr lang="en-US" altLang="en-US"/>
          </a:p>
          <a:p>
            <a:pPr eaLnBrk="1" hangingPunct="1"/>
            <a:r>
              <a:rPr lang="en-US" altLang="en-US"/>
              <a:t>Q= 75</a:t>
            </a:r>
          </a:p>
          <a:p>
            <a:pPr eaLnBrk="1" hangingPunct="1"/>
            <a:endParaRPr lang="ru-RU"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8B5DD71-1169-4534-B8FD-CB32294AEFB7}" type="slidenum">
              <a:rPr lang="ru-RU" altLang="en-US" smtClean="0"/>
              <a:pPr eaLnBrk="1" hangingPunct="1"/>
              <a:t>104</a:t>
            </a:fld>
            <a:endParaRPr lang="ru-RU" altLang="en-US" smtClean="0"/>
          </a:p>
        </p:txBody>
      </p:sp>
      <p:sp>
        <p:nvSpPr>
          <p:cNvPr id="147459" name="Rectangle 2"/>
          <p:cNvSpPr>
            <a:spLocks noGrp="1" noChangeArrowheads="1"/>
          </p:cNvSpPr>
          <p:nvPr>
            <p:ph type="title"/>
          </p:nvPr>
        </p:nvSpPr>
        <p:spPr>
          <a:xfrm>
            <a:off x="685800" y="152400"/>
            <a:ext cx="7558088" cy="1476375"/>
          </a:xfrm>
        </p:spPr>
        <p:txBody>
          <a:bodyPr/>
          <a:lstStyle/>
          <a:p>
            <a:pPr eaLnBrk="1" hangingPunct="1"/>
            <a:r>
              <a:rPr lang="ru-RU" altLang="en-US" sz="4000" b="1" smtClean="0"/>
              <a:t>Различные виды производственных функций</a:t>
            </a:r>
          </a:p>
        </p:txBody>
      </p:sp>
      <p:sp>
        <p:nvSpPr>
          <p:cNvPr id="147460" name="Rectangle 3"/>
          <p:cNvSpPr>
            <a:spLocks noGrp="1" noChangeArrowheads="1"/>
          </p:cNvSpPr>
          <p:nvPr>
            <p:ph type="body" idx="1"/>
          </p:nvPr>
        </p:nvSpPr>
        <p:spPr>
          <a:xfrm>
            <a:off x="685800" y="2060575"/>
            <a:ext cx="7918450" cy="4392613"/>
          </a:xfrm>
        </p:spPr>
        <p:txBody>
          <a:bodyPr/>
          <a:lstStyle/>
          <a:p>
            <a:pPr eaLnBrk="1" hangingPunct="1">
              <a:buFontTx/>
              <a:buNone/>
            </a:pPr>
            <a:r>
              <a:rPr lang="en-US" altLang="en-US" sz="2800" smtClean="0"/>
              <a:t>(1) </a:t>
            </a:r>
            <a:r>
              <a:rPr lang="ru-RU" altLang="en-US" sz="2800" smtClean="0"/>
              <a:t>Изокванта Леонтьевского типа: жесткое дополнение факторов производства</a:t>
            </a:r>
          </a:p>
          <a:p>
            <a:pPr eaLnBrk="1" hangingPunct="1">
              <a:buFontTx/>
              <a:buNone/>
            </a:pPr>
            <a:r>
              <a:rPr lang="en-US" altLang="en-US" sz="2800" smtClean="0"/>
              <a:t>(2) </a:t>
            </a:r>
            <a:r>
              <a:rPr lang="ru-RU" altLang="en-US" sz="2800" smtClean="0"/>
              <a:t>Линейная изокванта: совершенная замещаемость факторов производства</a:t>
            </a:r>
          </a:p>
          <a:p>
            <a:pPr eaLnBrk="1" hangingPunct="1">
              <a:buFontTx/>
              <a:buNone/>
            </a:pPr>
            <a:r>
              <a:rPr lang="en-US" altLang="en-US" sz="2800" smtClean="0"/>
              <a:t>(3) </a:t>
            </a:r>
            <a:r>
              <a:rPr lang="ru-RU" altLang="en-US" sz="2800" smtClean="0"/>
              <a:t>Изокванта Купманса-Канторовича</a:t>
            </a:r>
          </a:p>
          <a:p>
            <a:pPr eaLnBrk="1" hangingPunct="1">
              <a:buFontTx/>
              <a:buNone/>
            </a:pPr>
            <a:r>
              <a:rPr lang="en-US" altLang="en-US" sz="2800" smtClean="0"/>
              <a:t>(4) </a:t>
            </a:r>
            <a:r>
              <a:rPr lang="ru-RU" altLang="en-US" sz="2800" smtClean="0"/>
              <a:t>«Гладкая» изокванта: функция типа Кобба-Дугласа</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6FAAB41-A111-4D06-8493-B69D4F765AC0}" type="slidenum">
              <a:rPr lang="ru-RU" altLang="en-US" smtClean="0"/>
              <a:pPr eaLnBrk="1" hangingPunct="1"/>
              <a:t>105</a:t>
            </a:fld>
            <a:endParaRPr lang="ru-RU" altLang="en-US" smtClean="0"/>
          </a:p>
        </p:txBody>
      </p:sp>
      <p:sp>
        <p:nvSpPr>
          <p:cNvPr id="148483" name="Rectangle 4"/>
          <p:cNvSpPr>
            <a:spLocks noGrp="1" noChangeArrowheads="1"/>
          </p:cNvSpPr>
          <p:nvPr>
            <p:ph type="title"/>
          </p:nvPr>
        </p:nvSpPr>
        <p:spPr>
          <a:xfrm>
            <a:off x="685800" y="152400"/>
            <a:ext cx="7342188" cy="1116013"/>
          </a:xfrm>
        </p:spPr>
        <p:txBody>
          <a:bodyPr/>
          <a:lstStyle/>
          <a:p>
            <a:pPr eaLnBrk="1" hangingPunct="1"/>
            <a:r>
              <a:rPr lang="ru-RU" altLang="en-US" b="1" smtClean="0"/>
              <a:t>Виды изоквант</a:t>
            </a:r>
          </a:p>
        </p:txBody>
      </p:sp>
      <p:sp>
        <p:nvSpPr>
          <p:cNvPr id="148484" name="Rectangle 5"/>
          <p:cNvSpPr>
            <a:spLocks noGrp="1" noChangeArrowheads="1"/>
          </p:cNvSpPr>
          <p:nvPr>
            <p:ph type="body" sz="half" idx="1"/>
          </p:nvPr>
        </p:nvSpPr>
        <p:spPr/>
        <p:txBody>
          <a:bodyPr/>
          <a:lstStyle/>
          <a:p>
            <a:pPr eaLnBrk="1" hangingPunct="1">
              <a:buFontTx/>
              <a:buNone/>
            </a:pPr>
            <a:r>
              <a:rPr lang="en-US" altLang="en-US" sz="1800" b="1" smtClean="0"/>
              <a:t>K</a:t>
            </a:r>
          </a:p>
          <a:p>
            <a:pPr eaLnBrk="1" hangingPunct="1">
              <a:buFontTx/>
              <a:buNone/>
            </a:pPr>
            <a:endParaRPr lang="en-US" altLang="en-US" sz="2400" smtClean="0"/>
          </a:p>
          <a:p>
            <a:pPr eaLnBrk="1" hangingPunct="1">
              <a:buFontTx/>
              <a:buNone/>
            </a:pPr>
            <a:endParaRPr lang="en-US" altLang="en-US" sz="2400" smtClean="0"/>
          </a:p>
          <a:p>
            <a:pPr eaLnBrk="1" hangingPunct="1">
              <a:buFontTx/>
              <a:buNone/>
            </a:pPr>
            <a:r>
              <a:rPr lang="en-US" altLang="en-US" sz="2400" smtClean="0"/>
              <a:t>			</a:t>
            </a:r>
            <a:r>
              <a:rPr lang="en-US" altLang="en-US" sz="1600" b="1" smtClean="0"/>
              <a:t>L</a:t>
            </a:r>
          </a:p>
          <a:p>
            <a:pPr eaLnBrk="1" hangingPunct="1">
              <a:buFontTx/>
              <a:buNone/>
            </a:pPr>
            <a:r>
              <a:rPr lang="en-US" altLang="en-US" sz="1600" b="1" smtClean="0"/>
              <a:t>K</a:t>
            </a:r>
          </a:p>
          <a:p>
            <a:pPr eaLnBrk="1" hangingPunct="1">
              <a:buFontTx/>
              <a:buNone/>
            </a:pPr>
            <a:endParaRPr lang="en-US" altLang="en-US" sz="1600" b="1" smtClean="0"/>
          </a:p>
          <a:p>
            <a:pPr eaLnBrk="1" hangingPunct="1">
              <a:buFontTx/>
              <a:buNone/>
            </a:pPr>
            <a:endParaRPr lang="en-US" altLang="en-US" sz="1600" b="1" smtClean="0"/>
          </a:p>
          <a:p>
            <a:pPr eaLnBrk="1" hangingPunct="1">
              <a:buFontTx/>
              <a:buNone/>
            </a:pPr>
            <a:endParaRPr lang="en-US" altLang="en-US" sz="1600" b="1" smtClean="0"/>
          </a:p>
          <a:p>
            <a:pPr eaLnBrk="1" hangingPunct="1">
              <a:buFontTx/>
              <a:buNone/>
            </a:pPr>
            <a:r>
              <a:rPr lang="en-US" altLang="en-US" sz="1600" b="1" smtClean="0"/>
              <a:t>			    L</a:t>
            </a:r>
            <a:endParaRPr lang="ru-RU" altLang="en-US" sz="1600" b="1" smtClean="0"/>
          </a:p>
        </p:txBody>
      </p:sp>
      <p:sp>
        <p:nvSpPr>
          <p:cNvPr id="148485" name="Rectangle 6"/>
          <p:cNvSpPr>
            <a:spLocks noGrp="1" noChangeArrowheads="1"/>
          </p:cNvSpPr>
          <p:nvPr>
            <p:ph type="body" sz="half" idx="2"/>
          </p:nvPr>
        </p:nvSpPr>
        <p:spPr/>
        <p:txBody>
          <a:bodyPr/>
          <a:lstStyle/>
          <a:p>
            <a:pPr eaLnBrk="1" hangingPunct="1">
              <a:buFontTx/>
              <a:buNone/>
            </a:pPr>
            <a:r>
              <a:rPr lang="ru-RU" altLang="en-US" sz="1600" b="1" smtClean="0"/>
              <a:t>К</a:t>
            </a:r>
          </a:p>
          <a:p>
            <a:pPr eaLnBrk="1" hangingPunct="1">
              <a:buFontTx/>
              <a:buNone/>
            </a:pPr>
            <a:endParaRPr lang="ru-RU" altLang="en-US" sz="1600" b="1" smtClean="0"/>
          </a:p>
          <a:p>
            <a:pPr eaLnBrk="1" hangingPunct="1">
              <a:buFontTx/>
              <a:buNone/>
            </a:pPr>
            <a:endParaRPr lang="ru-RU" altLang="en-US" sz="1600" b="1" smtClean="0"/>
          </a:p>
          <a:p>
            <a:pPr eaLnBrk="1" hangingPunct="1">
              <a:buFontTx/>
              <a:buNone/>
            </a:pPr>
            <a:endParaRPr lang="ru-RU" altLang="en-US" sz="1600" b="1" smtClean="0"/>
          </a:p>
          <a:p>
            <a:pPr eaLnBrk="1" hangingPunct="1">
              <a:buFontTx/>
              <a:buNone/>
            </a:pPr>
            <a:r>
              <a:rPr lang="ru-RU" altLang="en-US" sz="1600" b="1" smtClean="0"/>
              <a:t>			</a:t>
            </a:r>
            <a:r>
              <a:rPr lang="en-US" altLang="en-US" sz="1600" b="1" smtClean="0"/>
              <a:t>L</a:t>
            </a:r>
          </a:p>
          <a:p>
            <a:pPr eaLnBrk="1" hangingPunct="1">
              <a:buFontTx/>
              <a:buNone/>
            </a:pPr>
            <a:endParaRPr lang="en-US" altLang="en-US" sz="1600" b="1" smtClean="0"/>
          </a:p>
          <a:p>
            <a:pPr eaLnBrk="1" hangingPunct="1">
              <a:buFontTx/>
              <a:buNone/>
            </a:pPr>
            <a:r>
              <a:rPr lang="en-US" altLang="en-US" sz="1600" b="1" smtClean="0"/>
              <a:t>K</a:t>
            </a:r>
          </a:p>
          <a:p>
            <a:pPr eaLnBrk="1" hangingPunct="1">
              <a:buFontTx/>
              <a:buNone/>
            </a:pPr>
            <a:endParaRPr lang="en-US" altLang="en-US" sz="1600" b="1" smtClean="0"/>
          </a:p>
          <a:p>
            <a:pPr eaLnBrk="1" hangingPunct="1">
              <a:buFontTx/>
              <a:buNone/>
            </a:pPr>
            <a:endParaRPr lang="en-US" altLang="en-US" sz="1600" b="1" smtClean="0"/>
          </a:p>
          <a:p>
            <a:pPr eaLnBrk="1" hangingPunct="1">
              <a:buFontTx/>
              <a:buNone/>
            </a:pPr>
            <a:endParaRPr lang="en-US" altLang="en-US" sz="1600" b="1" smtClean="0"/>
          </a:p>
          <a:p>
            <a:pPr eaLnBrk="1" hangingPunct="1">
              <a:buFontTx/>
              <a:buNone/>
            </a:pPr>
            <a:endParaRPr lang="en-US" altLang="en-US" sz="1600" b="1" smtClean="0"/>
          </a:p>
          <a:p>
            <a:pPr eaLnBrk="1" hangingPunct="1">
              <a:buFontTx/>
              <a:buNone/>
            </a:pPr>
            <a:r>
              <a:rPr lang="en-US" altLang="en-US" sz="1600" b="1" smtClean="0"/>
              <a:t>			     L</a:t>
            </a:r>
            <a:endParaRPr lang="ru-RU" altLang="en-US" sz="1600" b="1" smtClean="0"/>
          </a:p>
        </p:txBody>
      </p:sp>
      <p:sp>
        <p:nvSpPr>
          <p:cNvPr id="148486" name="Line 7"/>
          <p:cNvSpPr>
            <a:spLocks noChangeShapeType="1"/>
          </p:cNvSpPr>
          <p:nvPr/>
        </p:nvSpPr>
        <p:spPr bwMode="auto">
          <a:xfrm>
            <a:off x="971550" y="1916113"/>
            <a:ext cx="0" cy="14414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8487" name="Line 8"/>
          <p:cNvSpPr>
            <a:spLocks noChangeShapeType="1"/>
          </p:cNvSpPr>
          <p:nvPr/>
        </p:nvSpPr>
        <p:spPr bwMode="auto">
          <a:xfrm>
            <a:off x="971550" y="3357563"/>
            <a:ext cx="16557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88" name="Line 9"/>
          <p:cNvSpPr>
            <a:spLocks noChangeShapeType="1"/>
          </p:cNvSpPr>
          <p:nvPr/>
        </p:nvSpPr>
        <p:spPr bwMode="auto">
          <a:xfrm>
            <a:off x="1258888" y="1989138"/>
            <a:ext cx="0" cy="935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9" name="Line 10"/>
          <p:cNvSpPr>
            <a:spLocks noChangeShapeType="1"/>
          </p:cNvSpPr>
          <p:nvPr/>
        </p:nvSpPr>
        <p:spPr bwMode="auto">
          <a:xfrm>
            <a:off x="1258888" y="2924175"/>
            <a:ext cx="1152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0" name="Line 11"/>
          <p:cNvSpPr>
            <a:spLocks noChangeShapeType="1"/>
          </p:cNvSpPr>
          <p:nvPr/>
        </p:nvSpPr>
        <p:spPr bwMode="auto">
          <a:xfrm>
            <a:off x="1547813" y="1916113"/>
            <a:ext cx="0"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1" name="Line 12"/>
          <p:cNvSpPr>
            <a:spLocks noChangeShapeType="1"/>
          </p:cNvSpPr>
          <p:nvPr/>
        </p:nvSpPr>
        <p:spPr bwMode="auto">
          <a:xfrm>
            <a:off x="1547813" y="2636838"/>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2" name="Line 13"/>
          <p:cNvSpPr>
            <a:spLocks noChangeShapeType="1"/>
          </p:cNvSpPr>
          <p:nvPr/>
        </p:nvSpPr>
        <p:spPr bwMode="auto">
          <a:xfrm>
            <a:off x="1042988" y="3716338"/>
            <a:ext cx="0" cy="1584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8493" name="Line 14"/>
          <p:cNvSpPr>
            <a:spLocks noChangeShapeType="1"/>
          </p:cNvSpPr>
          <p:nvPr/>
        </p:nvSpPr>
        <p:spPr bwMode="auto">
          <a:xfrm>
            <a:off x="1042988" y="5300663"/>
            <a:ext cx="1800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94" name="Line 15"/>
          <p:cNvSpPr>
            <a:spLocks noChangeShapeType="1"/>
          </p:cNvSpPr>
          <p:nvPr/>
        </p:nvSpPr>
        <p:spPr bwMode="auto">
          <a:xfrm>
            <a:off x="1042988" y="4437063"/>
            <a:ext cx="576262"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5" name="Line 16"/>
          <p:cNvSpPr>
            <a:spLocks noChangeShapeType="1"/>
          </p:cNvSpPr>
          <p:nvPr/>
        </p:nvSpPr>
        <p:spPr bwMode="auto">
          <a:xfrm>
            <a:off x="1042988" y="4149725"/>
            <a:ext cx="792162" cy="1150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6" name="Line 17"/>
          <p:cNvSpPr>
            <a:spLocks noChangeShapeType="1"/>
          </p:cNvSpPr>
          <p:nvPr/>
        </p:nvSpPr>
        <p:spPr bwMode="auto">
          <a:xfrm>
            <a:off x="1042988" y="3933825"/>
            <a:ext cx="1008062"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97" name="Line 18"/>
          <p:cNvSpPr>
            <a:spLocks noChangeShapeType="1"/>
          </p:cNvSpPr>
          <p:nvPr/>
        </p:nvSpPr>
        <p:spPr bwMode="auto">
          <a:xfrm>
            <a:off x="5003800" y="1916113"/>
            <a:ext cx="0" cy="15128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8498" name="Line 19"/>
          <p:cNvSpPr>
            <a:spLocks noChangeShapeType="1"/>
          </p:cNvSpPr>
          <p:nvPr/>
        </p:nvSpPr>
        <p:spPr bwMode="auto">
          <a:xfrm>
            <a:off x="5003800" y="3429000"/>
            <a:ext cx="19446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499" name="Line 20"/>
          <p:cNvSpPr>
            <a:spLocks noChangeShapeType="1"/>
          </p:cNvSpPr>
          <p:nvPr/>
        </p:nvSpPr>
        <p:spPr bwMode="auto">
          <a:xfrm>
            <a:off x="5003800" y="3933825"/>
            <a:ext cx="0" cy="136683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48500" name="Line 21"/>
          <p:cNvSpPr>
            <a:spLocks noChangeShapeType="1"/>
          </p:cNvSpPr>
          <p:nvPr/>
        </p:nvSpPr>
        <p:spPr bwMode="auto">
          <a:xfrm>
            <a:off x="5003800" y="5300663"/>
            <a:ext cx="18732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8501" name="Line 22"/>
          <p:cNvSpPr>
            <a:spLocks noChangeShapeType="1"/>
          </p:cNvSpPr>
          <p:nvPr/>
        </p:nvSpPr>
        <p:spPr bwMode="auto">
          <a:xfrm>
            <a:off x="5292725" y="19891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2" name="Line 23"/>
          <p:cNvSpPr>
            <a:spLocks noChangeShapeType="1"/>
          </p:cNvSpPr>
          <p:nvPr/>
        </p:nvSpPr>
        <p:spPr bwMode="auto">
          <a:xfrm>
            <a:off x="5292725" y="2349500"/>
            <a:ext cx="215900"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3" name="Line 24"/>
          <p:cNvSpPr>
            <a:spLocks noChangeShapeType="1"/>
          </p:cNvSpPr>
          <p:nvPr/>
        </p:nvSpPr>
        <p:spPr bwMode="auto">
          <a:xfrm>
            <a:off x="5508625" y="2708275"/>
            <a:ext cx="358775"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4" name="Line 25"/>
          <p:cNvSpPr>
            <a:spLocks noChangeShapeType="1"/>
          </p:cNvSpPr>
          <p:nvPr/>
        </p:nvSpPr>
        <p:spPr bwMode="auto">
          <a:xfrm>
            <a:off x="5867400" y="2924175"/>
            <a:ext cx="360363"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5" name="Line 26"/>
          <p:cNvSpPr>
            <a:spLocks noChangeShapeType="1"/>
          </p:cNvSpPr>
          <p:nvPr/>
        </p:nvSpPr>
        <p:spPr bwMode="auto">
          <a:xfrm>
            <a:off x="6227763" y="2997200"/>
            <a:ext cx="6492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6" name="Arc 27"/>
          <p:cNvSpPr>
            <a:spLocks/>
          </p:cNvSpPr>
          <p:nvPr/>
        </p:nvSpPr>
        <p:spPr bwMode="auto">
          <a:xfrm flipH="1" flipV="1">
            <a:off x="5364163" y="4149725"/>
            <a:ext cx="792162" cy="792163"/>
          </a:xfrm>
          <a:custGeom>
            <a:avLst/>
            <a:gdLst>
              <a:gd name="T0" fmla="*/ 0 w 21600"/>
              <a:gd name="T1" fmla="*/ 0 h 21600"/>
              <a:gd name="T2" fmla="*/ 29051880 w 21600"/>
              <a:gd name="T3" fmla="*/ 29051953 h 21600"/>
              <a:gd name="T4" fmla="*/ 0 w 21600"/>
              <a:gd name="T5" fmla="*/ 290519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507" name="Arc 28"/>
          <p:cNvSpPr>
            <a:spLocks/>
          </p:cNvSpPr>
          <p:nvPr/>
        </p:nvSpPr>
        <p:spPr bwMode="auto">
          <a:xfrm flipH="1" flipV="1">
            <a:off x="5148263" y="4365625"/>
            <a:ext cx="792162" cy="792163"/>
          </a:xfrm>
          <a:custGeom>
            <a:avLst/>
            <a:gdLst>
              <a:gd name="T0" fmla="*/ 0 w 21600"/>
              <a:gd name="T1" fmla="*/ 0 h 21600"/>
              <a:gd name="T2" fmla="*/ 29051880 w 21600"/>
              <a:gd name="T3" fmla="*/ 29051953 h 21600"/>
              <a:gd name="T4" fmla="*/ 0 w 21600"/>
              <a:gd name="T5" fmla="*/ 290519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508" name="Arc 29"/>
          <p:cNvSpPr>
            <a:spLocks/>
          </p:cNvSpPr>
          <p:nvPr/>
        </p:nvSpPr>
        <p:spPr bwMode="auto">
          <a:xfrm flipH="1" flipV="1">
            <a:off x="5580063" y="3933825"/>
            <a:ext cx="792162" cy="792163"/>
          </a:xfrm>
          <a:custGeom>
            <a:avLst/>
            <a:gdLst>
              <a:gd name="T0" fmla="*/ 0 w 21600"/>
              <a:gd name="T1" fmla="*/ 0 h 21600"/>
              <a:gd name="T2" fmla="*/ 29051880 w 21600"/>
              <a:gd name="T3" fmla="*/ 29051953 h 21600"/>
              <a:gd name="T4" fmla="*/ 0 w 21600"/>
              <a:gd name="T5" fmla="*/ 290519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8509" name="Oval 30"/>
          <p:cNvSpPr>
            <a:spLocks noChangeArrowheads="1"/>
          </p:cNvSpPr>
          <p:nvPr/>
        </p:nvSpPr>
        <p:spPr bwMode="auto">
          <a:xfrm>
            <a:off x="2700338" y="1844675"/>
            <a:ext cx="719137" cy="647700"/>
          </a:xfrm>
          <a:prstGeom prst="ellipse">
            <a:avLst/>
          </a:prstGeom>
          <a:solidFill>
            <a:srgbClr val="79EDA5"/>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t>1</a:t>
            </a:r>
            <a:endParaRPr lang="ru-RU" altLang="en-US" b="1"/>
          </a:p>
        </p:txBody>
      </p:sp>
      <p:sp>
        <p:nvSpPr>
          <p:cNvPr id="148510" name="Oval 31"/>
          <p:cNvSpPr>
            <a:spLocks noChangeArrowheads="1"/>
          </p:cNvSpPr>
          <p:nvPr/>
        </p:nvSpPr>
        <p:spPr bwMode="auto">
          <a:xfrm>
            <a:off x="6227763" y="1773238"/>
            <a:ext cx="720725" cy="719137"/>
          </a:xfrm>
          <a:prstGeom prst="ellipse">
            <a:avLst/>
          </a:prstGeom>
          <a:solidFill>
            <a:srgbClr val="F76FD3"/>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t>3</a:t>
            </a:r>
            <a:endParaRPr lang="ru-RU" altLang="en-US" b="1"/>
          </a:p>
        </p:txBody>
      </p:sp>
      <p:sp>
        <p:nvSpPr>
          <p:cNvPr id="148511" name="Oval 32"/>
          <p:cNvSpPr>
            <a:spLocks noChangeArrowheads="1"/>
          </p:cNvSpPr>
          <p:nvPr/>
        </p:nvSpPr>
        <p:spPr bwMode="auto">
          <a:xfrm>
            <a:off x="2700338" y="3500438"/>
            <a:ext cx="647700" cy="649287"/>
          </a:xfrm>
          <a:prstGeom prst="ellipse">
            <a:avLst/>
          </a:prstGeom>
          <a:solidFill>
            <a:srgbClr val="FFEF66"/>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t>2</a:t>
            </a:r>
            <a:endParaRPr lang="ru-RU" altLang="en-US" b="1"/>
          </a:p>
        </p:txBody>
      </p:sp>
      <p:sp>
        <p:nvSpPr>
          <p:cNvPr id="148512" name="Oval 33"/>
          <p:cNvSpPr>
            <a:spLocks noChangeArrowheads="1"/>
          </p:cNvSpPr>
          <p:nvPr/>
        </p:nvSpPr>
        <p:spPr bwMode="auto">
          <a:xfrm>
            <a:off x="6877050" y="3860800"/>
            <a:ext cx="719138" cy="576263"/>
          </a:xfrm>
          <a:prstGeom prst="ellipse">
            <a:avLst/>
          </a:prstGeom>
          <a:solidFill>
            <a:schemeClr val="folHlink"/>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t>4</a:t>
            </a:r>
            <a:endParaRPr lang="ru-RU" altLang="en-US" b="1"/>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667EF7C-3068-422C-9402-A99E30B836D5}" type="slidenum">
              <a:rPr lang="ru-RU" altLang="en-US" smtClean="0"/>
              <a:pPr eaLnBrk="1" hangingPunct="1"/>
              <a:t>106</a:t>
            </a:fld>
            <a:endParaRPr lang="ru-RU" altLang="en-US" smtClean="0"/>
          </a:p>
        </p:txBody>
      </p:sp>
      <p:sp>
        <p:nvSpPr>
          <p:cNvPr id="149507" name="Rectangle 2"/>
          <p:cNvSpPr>
            <a:spLocks noGrp="1" noChangeArrowheads="1"/>
          </p:cNvSpPr>
          <p:nvPr>
            <p:ph type="title"/>
          </p:nvPr>
        </p:nvSpPr>
        <p:spPr>
          <a:xfrm>
            <a:off x="468313" y="260350"/>
            <a:ext cx="7632700" cy="1223963"/>
          </a:xfrm>
        </p:spPr>
        <p:txBody>
          <a:bodyPr/>
          <a:lstStyle/>
          <a:p>
            <a:pPr eaLnBrk="1" hangingPunct="1"/>
            <a:r>
              <a:rPr lang="ru-RU" altLang="en-US" sz="4000" b="1" smtClean="0"/>
              <a:t>Предельная норма технологического замещения</a:t>
            </a:r>
          </a:p>
        </p:txBody>
      </p:sp>
      <p:sp>
        <p:nvSpPr>
          <p:cNvPr id="149508" name="Rectangle 3"/>
          <p:cNvSpPr>
            <a:spLocks noGrp="1" noChangeArrowheads="1"/>
          </p:cNvSpPr>
          <p:nvPr>
            <p:ph type="body" idx="1"/>
          </p:nvPr>
        </p:nvSpPr>
        <p:spPr>
          <a:xfrm>
            <a:off x="685800" y="1828800"/>
            <a:ext cx="7696200" cy="4192588"/>
          </a:xfrm>
        </p:spPr>
        <p:txBody>
          <a:bodyPr/>
          <a:lstStyle/>
          <a:p>
            <a:pPr eaLnBrk="1" hangingPunct="1"/>
            <a:r>
              <a:rPr lang="ru-RU" altLang="en-US" sz="2800" smtClean="0"/>
              <a:t>Предельная норма технологического замещения (</a:t>
            </a:r>
            <a:r>
              <a:rPr lang="en-US" altLang="en-US" sz="2800" smtClean="0"/>
              <a:t>MRTS</a:t>
            </a:r>
            <a:r>
              <a:rPr lang="en-US" altLang="en-US" sz="2800" baseline="-25000" smtClean="0"/>
              <a:t>L,K</a:t>
            </a:r>
            <a:r>
              <a:rPr lang="en-US" altLang="en-US" sz="2800" smtClean="0"/>
              <a:t>)</a:t>
            </a:r>
            <a:r>
              <a:rPr lang="ru-RU" altLang="en-US" sz="2800" smtClean="0"/>
              <a:t>одного фактора производства (К) другим (</a:t>
            </a:r>
            <a:r>
              <a:rPr lang="en-US" altLang="en-US" sz="2800" smtClean="0"/>
              <a:t>L) </a:t>
            </a:r>
            <a:r>
              <a:rPr lang="ru-RU" altLang="en-US" sz="2800" smtClean="0"/>
              <a:t>показывает, какое количество одного фактора производства может быть замещено дополнительным количеством другого фактора производства без потери в объеме выпуска продукции </a:t>
            </a:r>
            <a:r>
              <a:rPr lang="en-US" altLang="en-US" sz="2800" smtClean="0"/>
              <a:t>(Q = const)</a:t>
            </a:r>
          </a:p>
          <a:p>
            <a:pPr algn="ctr" eaLnBrk="1" hangingPunct="1">
              <a:buFontTx/>
              <a:buNone/>
            </a:pPr>
            <a:r>
              <a:rPr lang="en-US" altLang="en-US" sz="2800" b="1" smtClean="0"/>
              <a:t>MRTS</a:t>
            </a:r>
            <a:r>
              <a:rPr lang="en-US" altLang="en-US" sz="2800" b="1" baseline="-25000" smtClean="0"/>
              <a:t>L,K</a:t>
            </a:r>
            <a:r>
              <a:rPr lang="ru-RU" altLang="en-US" sz="2800" b="1" smtClean="0"/>
              <a:t>= -∆</a:t>
            </a:r>
            <a:r>
              <a:rPr lang="en-US" altLang="en-US" sz="2800" b="1" smtClean="0"/>
              <a:t>K</a:t>
            </a:r>
            <a:r>
              <a:rPr lang="ru-RU" altLang="en-US" sz="2800" b="1" smtClean="0"/>
              <a:t>/∆</a:t>
            </a:r>
            <a:r>
              <a:rPr lang="en-US" altLang="en-US" sz="2800" b="1" smtClean="0"/>
              <a:t>L= MP</a:t>
            </a:r>
            <a:r>
              <a:rPr lang="en-US" altLang="en-US" sz="2800" b="1" baseline="-25000" smtClean="0"/>
              <a:t>L</a:t>
            </a:r>
            <a:r>
              <a:rPr lang="en-US" altLang="en-US" sz="2800" b="1" smtClean="0"/>
              <a:t> /MP</a:t>
            </a:r>
            <a:r>
              <a:rPr lang="en-US" altLang="en-US" sz="2800" b="1" baseline="-25000" smtClean="0"/>
              <a:t>k</a:t>
            </a:r>
            <a:endParaRPr lang="ru-RU" altLang="en-US" sz="2800" b="1" smtClean="0"/>
          </a:p>
          <a:p>
            <a:pPr eaLnBrk="1" hangingPunct="1"/>
            <a:endParaRPr lang="en-US" altLang="en-US" sz="2800" smtClean="0"/>
          </a:p>
          <a:p>
            <a:pPr eaLnBrk="1" hangingPunct="1"/>
            <a:endParaRPr lang="ru-RU" altLang="en-US" sz="280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8FA748F-9050-4A84-84C6-0FA191C2AB22}" type="slidenum">
              <a:rPr lang="ru-RU" altLang="en-US" smtClean="0"/>
              <a:pPr eaLnBrk="1" hangingPunct="1"/>
              <a:t>107</a:t>
            </a:fld>
            <a:endParaRPr lang="ru-RU" altLang="en-US" smtClean="0"/>
          </a:p>
        </p:txBody>
      </p:sp>
      <p:sp>
        <p:nvSpPr>
          <p:cNvPr id="152579" name="Rectangle 2"/>
          <p:cNvSpPr>
            <a:spLocks noGrp="1" noChangeArrowheads="1"/>
          </p:cNvSpPr>
          <p:nvPr>
            <p:ph type="title"/>
          </p:nvPr>
        </p:nvSpPr>
        <p:spPr>
          <a:xfrm>
            <a:off x="685800" y="152400"/>
            <a:ext cx="7342188" cy="1600200"/>
          </a:xfrm>
        </p:spPr>
        <p:txBody>
          <a:bodyPr/>
          <a:lstStyle/>
          <a:p>
            <a:pPr eaLnBrk="1" hangingPunct="1"/>
            <a:r>
              <a:rPr lang="ru-RU" altLang="en-US" sz="4000" b="1" smtClean="0"/>
              <a:t>Виды производственных функций и </a:t>
            </a:r>
            <a:r>
              <a:rPr lang="en-US" altLang="en-US" sz="4000" b="1" smtClean="0"/>
              <a:t>MRTS</a:t>
            </a:r>
            <a:endParaRPr lang="ru-RU" altLang="en-US" sz="4000" b="1" smtClean="0"/>
          </a:p>
        </p:txBody>
      </p:sp>
      <p:sp>
        <p:nvSpPr>
          <p:cNvPr id="152580" name="Rectangle 3"/>
          <p:cNvSpPr>
            <a:spLocks noGrp="1" noChangeArrowheads="1"/>
          </p:cNvSpPr>
          <p:nvPr>
            <p:ph type="body" idx="1"/>
          </p:nvPr>
        </p:nvSpPr>
        <p:spPr>
          <a:xfrm>
            <a:off x="685800" y="1828800"/>
            <a:ext cx="7696200" cy="4192588"/>
          </a:xfrm>
        </p:spPr>
        <p:txBody>
          <a:bodyPr/>
          <a:lstStyle/>
          <a:p>
            <a:pPr eaLnBrk="1" hangingPunct="1"/>
            <a:r>
              <a:rPr lang="ru-RU" altLang="en-US" sz="2800" smtClean="0"/>
              <a:t>Функция Леонтьевского типа: фиксированные пропорции факторов, предельные продукты не определены, непрерывной </a:t>
            </a:r>
            <a:r>
              <a:rPr lang="en-US" altLang="en-US" sz="2800" smtClean="0"/>
              <a:t>MRTS</a:t>
            </a:r>
            <a:r>
              <a:rPr lang="ru-RU" altLang="en-US" sz="2800" smtClean="0"/>
              <a:t> не существует</a:t>
            </a:r>
          </a:p>
          <a:p>
            <a:pPr eaLnBrk="1" hangingPunct="1"/>
            <a:r>
              <a:rPr lang="ru-RU" altLang="en-US" sz="2800" smtClean="0"/>
              <a:t>Абсолютная заменяемость факторов ( линейная производственная функуция вида </a:t>
            </a:r>
            <a:r>
              <a:rPr lang="en-US" altLang="en-US" sz="2800" smtClean="0"/>
              <a:t>Q = f(K,L)= aL + bK    </a:t>
            </a:r>
            <a:r>
              <a:rPr lang="ru-RU" altLang="en-US" sz="2800" smtClean="0"/>
              <a:t>наклон изокванты один и тот же в любой точке и равен </a:t>
            </a:r>
            <a:r>
              <a:rPr lang="en-US" altLang="en-US" sz="2800" smtClean="0"/>
              <a:t>(</a:t>
            </a:r>
            <a:r>
              <a:rPr lang="ru-RU" altLang="en-US" sz="2800" smtClean="0"/>
              <a:t>– </a:t>
            </a:r>
            <a:r>
              <a:rPr lang="en-US" altLang="en-US" sz="2800" smtClean="0"/>
              <a:t>b/a)</a:t>
            </a:r>
            <a:endParaRPr lang="ru-RU" altLang="en-US" sz="2800" smtClean="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9DC1ECB-3578-48D5-82B8-BD9E738F9BBF}" type="slidenum">
              <a:rPr lang="ru-RU">
                <a:solidFill>
                  <a:srgbClr val="000000"/>
                </a:solidFill>
              </a:rPr>
              <a:pPr/>
              <a:t>108</a:t>
            </a:fld>
            <a:endParaRPr lang="ru-RU">
              <a:solidFill>
                <a:srgbClr val="000000"/>
              </a:solidFill>
            </a:endParaRPr>
          </a:p>
        </p:txBody>
      </p:sp>
      <p:sp>
        <p:nvSpPr>
          <p:cNvPr id="443394" name="Rectangle 2"/>
          <p:cNvSpPr>
            <a:spLocks noGrp="1" noChangeArrowheads="1"/>
          </p:cNvSpPr>
          <p:nvPr>
            <p:ph type="title"/>
          </p:nvPr>
        </p:nvSpPr>
        <p:spPr/>
        <p:txBody>
          <a:bodyPr/>
          <a:lstStyle/>
          <a:p>
            <a:r>
              <a:rPr lang="ru-RU" sz="3200" b="1"/>
              <a:t>Долгосрочный период: отдача от масштаба или эффект масштаба</a:t>
            </a:r>
          </a:p>
        </p:txBody>
      </p:sp>
      <p:sp>
        <p:nvSpPr>
          <p:cNvPr id="443395" name="Rectangle 3"/>
          <p:cNvSpPr>
            <a:spLocks noGrp="1" noChangeArrowheads="1"/>
          </p:cNvSpPr>
          <p:nvPr>
            <p:ph type="body" idx="1"/>
          </p:nvPr>
        </p:nvSpPr>
        <p:spPr/>
        <p:txBody>
          <a:bodyPr/>
          <a:lstStyle/>
          <a:p>
            <a:r>
              <a:rPr lang="ru-RU"/>
              <a:t>Положительный ( возрастающая отдача от масштаба)</a:t>
            </a:r>
          </a:p>
          <a:p>
            <a:r>
              <a:rPr lang="ru-RU"/>
              <a:t>Нейтральный ( постоянная отдача от масштаба)</a:t>
            </a:r>
          </a:p>
          <a:p>
            <a:r>
              <a:rPr lang="ru-RU"/>
              <a:t>Отрицательный ( убывающая отдача от масштаба)</a:t>
            </a:r>
          </a:p>
        </p:txBody>
      </p:sp>
      <p:sp>
        <p:nvSpPr>
          <p:cNvPr id="3" name="Oval 2"/>
          <p:cNvSpPr/>
          <p:nvPr/>
        </p:nvSpPr>
        <p:spPr bwMode="auto">
          <a:xfrm>
            <a:off x="2971800" y="5105400"/>
            <a:ext cx="5029200" cy="1752600"/>
          </a:xfrm>
          <a:prstGeom prst="ellips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Economy of scale and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mic Sans MS" pitchFamily="66" charset="0"/>
              </a:rPr>
              <a:t>Economy</a:t>
            </a:r>
            <a:r>
              <a:rPr kumimoji="0" lang="en-US" sz="2400" b="1" i="0" u="none" strike="noStrike" cap="none" normalizeH="0" dirty="0" smtClean="0">
                <a:ln>
                  <a:noFill/>
                </a:ln>
                <a:solidFill>
                  <a:schemeClr val="tx1"/>
                </a:solidFill>
                <a:effectLst/>
                <a:latin typeface="Comic Sans MS" pitchFamily="66" charset="0"/>
              </a:rPr>
              <a:t> of scope</a:t>
            </a:r>
            <a:endParaRPr kumimoji="0" lang="en-US" sz="2400" b="1"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24690071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a:xfrm>
            <a:off x="685800" y="152400"/>
            <a:ext cx="6870700" cy="1044575"/>
          </a:xfrm>
        </p:spPr>
        <p:txBody>
          <a:bodyPr/>
          <a:lstStyle/>
          <a:p>
            <a:r>
              <a:rPr lang="en-US" altLang="en-US" sz="3200" b="1" smtClean="0"/>
              <a:t>Economy of scope – </a:t>
            </a:r>
            <a:r>
              <a:rPr lang="ru-RU" altLang="en-US" sz="3200" b="1" smtClean="0"/>
              <a:t>эффект разнообразия\ассортимента </a:t>
            </a:r>
          </a:p>
        </p:txBody>
      </p:sp>
      <p:sp>
        <p:nvSpPr>
          <p:cNvPr id="514051" name="Rectangle 3"/>
          <p:cNvSpPr>
            <a:spLocks noGrp="1" noChangeArrowheads="1"/>
          </p:cNvSpPr>
          <p:nvPr>
            <p:ph type="body" sz="half" idx="1"/>
          </p:nvPr>
        </p:nvSpPr>
        <p:spPr>
          <a:xfrm>
            <a:off x="685800" y="1828800"/>
            <a:ext cx="3022600" cy="4121150"/>
          </a:xfrm>
        </p:spPr>
        <p:txBody>
          <a:bodyPr/>
          <a:lstStyle/>
          <a:p>
            <a:r>
              <a:rPr lang="ru-RU" altLang="en-US" sz="2000" smtClean="0"/>
              <a:t>Средние общие издержки падают по мере роста числа наименований продукции ( разнообразие) и\или направлений деятельности</a:t>
            </a:r>
          </a:p>
        </p:txBody>
      </p:sp>
      <p:sp>
        <p:nvSpPr>
          <p:cNvPr id="514052" name="Rectangle 4"/>
          <p:cNvSpPr>
            <a:spLocks noGrp="1" noChangeArrowheads="1"/>
          </p:cNvSpPr>
          <p:nvPr>
            <p:ph type="body" sz="half" idx="2"/>
          </p:nvPr>
        </p:nvSpPr>
        <p:spPr/>
        <p:txBody>
          <a:bodyPr/>
          <a:lstStyle/>
          <a:p>
            <a:endParaRPr lang="en-US" altLang="en-US" smtClean="0"/>
          </a:p>
        </p:txBody>
      </p:sp>
      <p:pic>
        <p:nvPicPr>
          <p:cNvPr id="514056" name="Picture 8" descr="%D0%91%D0%B5%D0%B7%D1%8B%D0%BC%D1%8F%D0%BD%D0%BD%D1%8B%D0%B9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5229225"/>
            <a:ext cx="5148262" cy="1485900"/>
          </a:xfrm>
          <a:prstGeom prst="rect">
            <a:avLst/>
          </a:prstGeom>
          <a:noFill/>
          <a:extLst>
            <a:ext uri="{909E8E84-426E-40DD-AFC4-6F175D3DCCD1}">
              <a14:hiddenFill xmlns:a14="http://schemas.microsoft.com/office/drawing/2010/main">
                <a:solidFill>
                  <a:srgbClr val="FFFFFF"/>
                </a:solidFill>
              </a14:hiddenFill>
            </a:ext>
          </a:extLst>
        </p:spPr>
      </p:pic>
      <p:pic>
        <p:nvPicPr>
          <p:cNvPr id="514054" name="Picture 6" descr="economies_of_s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125538"/>
            <a:ext cx="4908550" cy="507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8BC25BD-7B2D-485C-A227-4DB753360924}" type="slidenum">
              <a:rPr lang="ru-RU" altLang="en-US" smtClean="0"/>
              <a:pPr eaLnBrk="1" hangingPunct="1"/>
              <a:t>11</a:t>
            </a:fld>
            <a:endParaRPr lang="ru-RU" altLang="en-US" smtClean="0"/>
          </a:p>
        </p:txBody>
      </p:sp>
      <p:sp>
        <p:nvSpPr>
          <p:cNvPr id="13315" name="Rectangle 2"/>
          <p:cNvSpPr>
            <a:spLocks noGrp="1" noChangeArrowheads="1"/>
          </p:cNvSpPr>
          <p:nvPr>
            <p:ph type="title"/>
          </p:nvPr>
        </p:nvSpPr>
        <p:spPr>
          <a:xfrm>
            <a:off x="685800" y="152400"/>
            <a:ext cx="6870700" cy="1044575"/>
          </a:xfrm>
        </p:spPr>
        <p:txBody>
          <a:bodyPr/>
          <a:lstStyle/>
          <a:p>
            <a:pPr eaLnBrk="1" hangingPunct="1"/>
            <a:r>
              <a:rPr lang="ru-RU" altLang="en-US" sz="4000" b="1" smtClean="0"/>
              <a:t>   Цели и задачи курса</a:t>
            </a:r>
          </a:p>
        </p:txBody>
      </p:sp>
      <p:sp>
        <p:nvSpPr>
          <p:cNvPr id="13316" name="Rectangle 3"/>
          <p:cNvSpPr>
            <a:spLocks noGrp="1" noChangeArrowheads="1"/>
          </p:cNvSpPr>
          <p:nvPr>
            <p:ph type="body" idx="1"/>
          </p:nvPr>
        </p:nvSpPr>
        <p:spPr>
          <a:xfrm>
            <a:off x="685800" y="2060575"/>
            <a:ext cx="7696200" cy="4176713"/>
          </a:xfrm>
        </p:spPr>
        <p:txBody>
          <a:bodyPr/>
          <a:lstStyle/>
          <a:p>
            <a:pPr eaLnBrk="1" hangingPunct="1">
              <a:lnSpc>
                <a:spcPct val="90000"/>
              </a:lnSpc>
            </a:pPr>
            <a:r>
              <a:rPr lang="ru-RU" altLang="en-US" sz="2800" smtClean="0"/>
              <a:t>Ознакомиться с основными теоретическими концепциями и моделями, имеющими прикладное значение</a:t>
            </a:r>
          </a:p>
          <a:p>
            <a:pPr eaLnBrk="1" hangingPunct="1">
              <a:lnSpc>
                <a:spcPct val="90000"/>
              </a:lnSpc>
            </a:pPr>
            <a:r>
              <a:rPr lang="ru-RU" altLang="en-US" sz="2800" smtClean="0"/>
              <a:t>Понять основные закономерности функционирования микро- и макро-окружения организации</a:t>
            </a:r>
          </a:p>
          <a:p>
            <a:pPr eaLnBrk="1" hangingPunct="1">
              <a:lnSpc>
                <a:spcPct val="90000"/>
              </a:lnSpc>
            </a:pPr>
            <a:r>
              <a:rPr lang="ru-RU" altLang="en-US" sz="2800" smtClean="0"/>
              <a:t>Приобрести минимальные навыки прикладного микро</a:t>
            </a:r>
            <a:r>
              <a:rPr lang="ru-RU" altLang="en-US" sz="2800" smtClean="0">
                <a:latin typeface="Arial" charset="0"/>
              </a:rPr>
              <a:t>- и </a:t>
            </a:r>
            <a:r>
              <a:rPr lang="ru-RU" altLang="en-US" sz="2800" smtClean="0"/>
              <a:t>макроэкономического анализа</a:t>
            </a:r>
          </a:p>
        </p:txBody>
      </p:sp>
      <p:pic>
        <p:nvPicPr>
          <p:cNvPr id="13317" name="Picture 4" descr="MCj040795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3375"/>
            <a:ext cx="18415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19094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FF54D5C-8CDF-4BDD-AC19-389D855B5A6F}" type="slidenum">
              <a:rPr lang="ru-RU" altLang="en-US" smtClean="0"/>
              <a:pPr eaLnBrk="1" hangingPunct="1"/>
              <a:t>110</a:t>
            </a:fld>
            <a:endParaRPr lang="ru-RU" altLang="en-US" smtClean="0"/>
          </a:p>
        </p:txBody>
      </p:sp>
      <p:sp>
        <p:nvSpPr>
          <p:cNvPr id="156675" name="Rectangle 2"/>
          <p:cNvSpPr>
            <a:spLocks noGrp="1" noChangeArrowheads="1"/>
          </p:cNvSpPr>
          <p:nvPr>
            <p:ph type="title"/>
          </p:nvPr>
        </p:nvSpPr>
        <p:spPr>
          <a:xfrm>
            <a:off x="685800" y="152400"/>
            <a:ext cx="7199313" cy="1331913"/>
          </a:xfrm>
        </p:spPr>
        <p:txBody>
          <a:bodyPr/>
          <a:lstStyle/>
          <a:p>
            <a:pPr eaLnBrk="1" hangingPunct="1"/>
            <a:r>
              <a:rPr lang="ru-RU" altLang="en-US" sz="4000" b="1" smtClean="0"/>
              <a:t>Эффект масштаба и издержки производства</a:t>
            </a:r>
          </a:p>
        </p:txBody>
      </p:sp>
      <p:sp>
        <p:nvSpPr>
          <p:cNvPr id="156676" name="Rectangle 4"/>
          <p:cNvSpPr>
            <a:spLocks noGrp="1" noChangeArrowheads="1"/>
          </p:cNvSpPr>
          <p:nvPr>
            <p:ph type="body" sz="half" idx="1"/>
          </p:nvPr>
        </p:nvSpPr>
        <p:spPr>
          <a:xfrm>
            <a:off x="685800" y="1828800"/>
            <a:ext cx="3771900" cy="4121150"/>
          </a:xfrm>
        </p:spPr>
        <p:txBody>
          <a:bodyPr/>
          <a:lstStyle/>
          <a:p>
            <a:pPr eaLnBrk="1" hangingPunct="1"/>
            <a:r>
              <a:rPr lang="ru-RU" altLang="en-US" smtClean="0"/>
              <a:t>Положительный эффект масштаба</a:t>
            </a:r>
          </a:p>
          <a:p>
            <a:pPr eaLnBrk="1" hangingPunct="1"/>
            <a:r>
              <a:rPr lang="ru-RU" altLang="en-US" smtClean="0"/>
              <a:t>Нейтральный (постоянный) эффект масштаба</a:t>
            </a:r>
          </a:p>
          <a:p>
            <a:pPr eaLnBrk="1" hangingPunct="1"/>
            <a:r>
              <a:rPr lang="ru-RU" altLang="en-US" smtClean="0"/>
              <a:t>Отрицательный эффект масштаба</a:t>
            </a:r>
          </a:p>
        </p:txBody>
      </p:sp>
      <p:sp>
        <p:nvSpPr>
          <p:cNvPr id="156677" name="Rectangle 5"/>
          <p:cNvSpPr>
            <a:spLocks noGrp="1" noChangeArrowheads="1"/>
          </p:cNvSpPr>
          <p:nvPr>
            <p:ph type="body" sz="half" idx="2"/>
          </p:nvPr>
        </p:nvSpPr>
        <p:spPr>
          <a:xfrm>
            <a:off x="4643438" y="1844675"/>
            <a:ext cx="3771900" cy="4105275"/>
          </a:xfrm>
        </p:spPr>
        <p:txBody>
          <a:bodyPr/>
          <a:lstStyle/>
          <a:p>
            <a:pPr algn="r" eaLnBrk="1" hangingPunct="1">
              <a:lnSpc>
                <a:spcPct val="90000"/>
              </a:lnSpc>
              <a:buFontTx/>
              <a:buNone/>
            </a:pPr>
            <a:r>
              <a:rPr lang="ru-RU" altLang="en-US" sz="2400" smtClean="0"/>
              <a:t> Издержки на единицу продукции падают</a:t>
            </a:r>
            <a:r>
              <a:rPr lang="en-US" altLang="en-US" sz="2400" smtClean="0"/>
              <a:t> </a:t>
            </a:r>
          </a:p>
          <a:p>
            <a:pPr algn="ctr" eaLnBrk="1" hangingPunct="1">
              <a:lnSpc>
                <a:spcPct val="90000"/>
              </a:lnSpc>
              <a:buFontTx/>
              <a:buNone/>
            </a:pPr>
            <a:r>
              <a:rPr lang="en-US" altLang="en-US" sz="2400" smtClean="0"/>
              <a:t>AC </a:t>
            </a:r>
            <a:endParaRPr lang="ru-RU" altLang="en-US" sz="2400" smtClean="0"/>
          </a:p>
          <a:p>
            <a:pPr algn="r" eaLnBrk="1" hangingPunct="1">
              <a:lnSpc>
                <a:spcPct val="90000"/>
              </a:lnSpc>
              <a:buFontTx/>
              <a:buNone/>
            </a:pPr>
            <a:r>
              <a:rPr lang="ru-RU" altLang="en-US" sz="2400" smtClean="0"/>
              <a:t>Издержки на единицу продукции не меняются</a:t>
            </a:r>
          </a:p>
          <a:p>
            <a:pPr algn="ctr" eaLnBrk="1" hangingPunct="1">
              <a:lnSpc>
                <a:spcPct val="90000"/>
              </a:lnSpc>
              <a:buFontTx/>
              <a:buNone/>
            </a:pPr>
            <a:r>
              <a:rPr lang="en-US" altLang="en-US" sz="2400" smtClean="0"/>
              <a:t>AC = const </a:t>
            </a:r>
            <a:endParaRPr lang="ru-RU" altLang="en-US" sz="2400" smtClean="0"/>
          </a:p>
          <a:p>
            <a:pPr algn="r" eaLnBrk="1" hangingPunct="1">
              <a:lnSpc>
                <a:spcPct val="90000"/>
              </a:lnSpc>
              <a:buFontTx/>
              <a:buNone/>
            </a:pPr>
            <a:r>
              <a:rPr lang="ru-RU" altLang="en-US" sz="2400" smtClean="0"/>
              <a:t>Издержки на единицу продукции растут</a:t>
            </a:r>
            <a:endParaRPr lang="en-US" altLang="en-US" sz="2400" smtClean="0"/>
          </a:p>
          <a:p>
            <a:pPr algn="ctr" eaLnBrk="1" hangingPunct="1">
              <a:lnSpc>
                <a:spcPct val="90000"/>
              </a:lnSpc>
              <a:buFontTx/>
              <a:buNone/>
            </a:pPr>
            <a:r>
              <a:rPr lang="en-US" altLang="en-US" sz="2400" smtClean="0"/>
              <a:t>AC </a:t>
            </a:r>
            <a:endParaRPr lang="ru-RU" altLang="en-US" sz="2400" smtClean="0"/>
          </a:p>
        </p:txBody>
      </p:sp>
      <p:sp>
        <p:nvSpPr>
          <p:cNvPr id="66566" name="AutoShape 6"/>
          <p:cNvSpPr>
            <a:spLocks noChangeArrowheads="1"/>
          </p:cNvSpPr>
          <p:nvPr/>
        </p:nvSpPr>
        <p:spPr bwMode="auto">
          <a:xfrm>
            <a:off x="4284663" y="2420938"/>
            <a:ext cx="863600" cy="360362"/>
          </a:xfrm>
          <a:prstGeom prst="rightArrow">
            <a:avLst>
              <a:gd name="adj1" fmla="val 50000"/>
              <a:gd name="adj2" fmla="val 5991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66567" name="AutoShape 7"/>
          <p:cNvSpPr>
            <a:spLocks noChangeArrowheads="1"/>
          </p:cNvSpPr>
          <p:nvPr/>
        </p:nvSpPr>
        <p:spPr bwMode="auto">
          <a:xfrm>
            <a:off x="4284663" y="3573463"/>
            <a:ext cx="863600" cy="360362"/>
          </a:xfrm>
          <a:prstGeom prst="rightArrow">
            <a:avLst>
              <a:gd name="adj1" fmla="val 50000"/>
              <a:gd name="adj2" fmla="val 5991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66568" name="AutoShape 8"/>
          <p:cNvSpPr>
            <a:spLocks noChangeArrowheads="1"/>
          </p:cNvSpPr>
          <p:nvPr/>
        </p:nvSpPr>
        <p:spPr bwMode="auto">
          <a:xfrm>
            <a:off x="4284663" y="4868863"/>
            <a:ext cx="863600" cy="360362"/>
          </a:xfrm>
          <a:prstGeom prst="rightArrow">
            <a:avLst>
              <a:gd name="adj1" fmla="val 50000"/>
              <a:gd name="adj2" fmla="val 5991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56681" name="Line 9"/>
          <p:cNvSpPr>
            <a:spLocks noChangeShapeType="1"/>
          </p:cNvSpPr>
          <p:nvPr/>
        </p:nvSpPr>
        <p:spPr bwMode="auto">
          <a:xfrm>
            <a:off x="6804025" y="256540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6682" name="Line 11"/>
          <p:cNvSpPr>
            <a:spLocks noChangeShapeType="1"/>
          </p:cNvSpPr>
          <p:nvPr/>
        </p:nvSpPr>
        <p:spPr bwMode="auto">
          <a:xfrm flipV="1">
            <a:off x="6877050" y="5157788"/>
            <a:ext cx="0" cy="3603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additive="base">
                                        <p:cTn id="7" dur="2000" fill="hold"/>
                                        <p:tgtEl>
                                          <p:spTgt spid="66566"/>
                                        </p:tgtEl>
                                        <p:attrNameLst>
                                          <p:attrName>ppt_x</p:attrName>
                                        </p:attrNameLst>
                                      </p:cBhvr>
                                      <p:tavLst>
                                        <p:tav tm="0">
                                          <p:val>
                                            <p:strVal val="#ppt_x"/>
                                          </p:val>
                                        </p:tav>
                                        <p:tav tm="100000">
                                          <p:val>
                                            <p:strVal val="#ppt_x"/>
                                          </p:val>
                                        </p:tav>
                                      </p:tavLst>
                                    </p:anim>
                                    <p:anim calcmode="lin" valueType="num">
                                      <p:cBhvr additive="base">
                                        <p:cTn id="8" dur="2000" fill="hold"/>
                                        <p:tgtEl>
                                          <p:spTgt spid="665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6567"/>
                                        </p:tgtEl>
                                        <p:attrNameLst>
                                          <p:attrName>style.visibility</p:attrName>
                                        </p:attrNameLst>
                                      </p:cBhvr>
                                      <p:to>
                                        <p:strVal val="visible"/>
                                      </p:to>
                                    </p:set>
                                    <p:anim calcmode="lin" valueType="num">
                                      <p:cBhvr additive="base">
                                        <p:cTn id="13" dur="2000" fill="hold"/>
                                        <p:tgtEl>
                                          <p:spTgt spid="66567"/>
                                        </p:tgtEl>
                                        <p:attrNameLst>
                                          <p:attrName>ppt_x</p:attrName>
                                        </p:attrNameLst>
                                      </p:cBhvr>
                                      <p:tavLst>
                                        <p:tav tm="0">
                                          <p:val>
                                            <p:strVal val="#ppt_x"/>
                                          </p:val>
                                        </p:tav>
                                        <p:tav tm="100000">
                                          <p:val>
                                            <p:strVal val="#ppt_x"/>
                                          </p:val>
                                        </p:tav>
                                      </p:tavLst>
                                    </p:anim>
                                    <p:anim calcmode="lin" valueType="num">
                                      <p:cBhvr additive="base">
                                        <p:cTn id="14" dur="2000" fill="hold"/>
                                        <p:tgtEl>
                                          <p:spTgt spid="6656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6568"/>
                                        </p:tgtEl>
                                        <p:attrNameLst>
                                          <p:attrName>style.visibility</p:attrName>
                                        </p:attrNameLst>
                                      </p:cBhvr>
                                      <p:to>
                                        <p:strVal val="visible"/>
                                      </p:to>
                                    </p:set>
                                    <p:anim calcmode="lin" valueType="num">
                                      <p:cBhvr additive="base">
                                        <p:cTn id="19" dur="2000" fill="hold"/>
                                        <p:tgtEl>
                                          <p:spTgt spid="66568"/>
                                        </p:tgtEl>
                                        <p:attrNameLst>
                                          <p:attrName>ppt_x</p:attrName>
                                        </p:attrNameLst>
                                      </p:cBhvr>
                                      <p:tavLst>
                                        <p:tav tm="0">
                                          <p:val>
                                            <p:strVal val="#ppt_x"/>
                                          </p:val>
                                        </p:tav>
                                        <p:tav tm="100000">
                                          <p:val>
                                            <p:strVal val="#ppt_x"/>
                                          </p:val>
                                        </p:tav>
                                      </p:tavLst>
                                    </p:anim>
                                    <p:anim calcmode="lin" valueType="num">
                                      <p:cBhvr additive="base">
                                        <p:cTn id="20" dur="2000" fill="hold"/>
                                        <p:tgtEl>
                                          <p:spTgt spid="66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p:bldP spid="66567" grpId="0" animBg="1"/>
      <p:bldP spid="6656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8BD9FA1-C446-406A-A66C-3E1D1DD3AC2E}" type="slidenum">
              <a:rPr lang="ru-RU" altLang="en-US" smtClean="0"/>
              <a:pPr eaLnBrk="1" hangingPunct="1"/>
              <a:t>111</a:t>
            </a:fld>
            <a:endParaRPr lang="ru-RU" altLang="en-US" smtClean="0"/>
          </a:p>
        </p:txBody>
      </p:sp>
      <p:sp>
        <p:nvSpPr>
          <p:cNvPr id="157699" name="Rectangle 2"/>
          <p:cNvSpPr>
            <a:spLocks noGrp="1" noChangeArrowheads="1"/>
          </p:cNvSpPr>
          <p:nvPr>
            <p:ph type="title"/>
          </p:nvPr>
        </p:nvSpPr>
        <p:spPr>
          <a:xfrm>
            <a:off x="468313" y="152400"/>
            <a:ext cx="7632700" cy="1600200"/>
          </a:xfrm>
        </p:spPr>
        <p:txBody>
          <a:bodyPr/>
          <a:lstStyle/>
          <a:p>
            <a:pPr eaLnBrk="1" hangingPunct="1"/>
            <a:r>
              <a:rPr lang="ru-RU" altLang="en-US" sz="3600" b="1" smtClean="0"/>
              <a:t>Функция Кобба-Дугласа и эффект масштаба</a:t>
            </a:r>
          </a:p>
        </p:txBody>
      </p:sp>
      <p:sp>
        <p:nvSpPr>
          <p:cNvPr id="157700" name="Rectangle 4"/>
          <p:cNvSpPr>
            <a:spLocks noGrp="1" noChangeArrowheads="1"/>
          </p:cNvSpPr>
          <p:nvPr>
            <p:ph type="body" sz="half" idx="1"/>
          </p:nvPr>
        </p:nvSpPr>
        <p:spPr/>
        <p:txBody>
          <a:bodyPr/>
          <a:lstStyle/>
          <a:p>
            <a:pPr algn="ctr" eaLnBrk="1" hangingPunct="1">
              <a:lnSpc>
                <a:spcPct val="90000"/>
              </a:lnSpc>
              <a:buFontTx/>
              <a:buNone/>
            </a:pPr>
            <a:endParaRPr lang="en-US" altLang="en-US" smtClean="0"/>
          </a:p>
          <a:p>
            <a:pPr algn="ctr" eaLnBrk="1" hangingPunct="1">
              <a:lnSpc>
                <a:spcPct val="90000"/>
              </a:lnSpc>
              <a:buFontTx/>
              <a:buNone/>
            </a:pPr>
            <a:endParaRPr lang="en-US" altLang="en-US" smtClean="0"/>
          </a:p>
          <a:p>
            <a:pPr algn="ctr" eaLnBrk="1" hangingPunct="1">
              <a:lnSpc>
                <a:spcPct val="90000"/>
              </a:lnSpc>
              <a:buFontTx/>
              <a:buNone/>
            </a:pPr>
            <a:endParaRPr lang="ru-RU" altLang="en-US" b="1" smtClean="0"/>
          </a:p>
          <a:p>
            <a:pPr algn="ctr" eaLnBrk="1" hangingPunct="1">
              <a:lnSpc>
                <a:spcPct val="90000"/>
              </a:lnSpc>
              <a:buFontTx/>
              <a:buNone/>
            </a:pPr>
            <a:endParaRPr lang="ru-RU" altLang="en-US" b="1" smtClean="0"/>
          </a:p>
          <a:p>
            <a:pPr algn="ctr" eaLnBrk="1" hangingPunct="1">
              <a:lnSpc>
                <a:spcPct val="90000"/>
              </a:lnSpc>
              <a:buFontTx/>
              <a:buNone/>
            </a:pPr>
            <a:r>
              <a:rPr lang="en-US" altLang="en-US" b="1" smtClean="0"/>
              <a:t>Q(K,L)= A * K</a:t>
            </a:r>
            <a:r>
              <a:rPr lang="el-GR" altLang="en-US" b="1" baseline="30000" smtClean="0"/>
              <a:t>α</a:t>
            </a:r>
            <a:r>
              <a:rPr lang="en-US" altLang="en-US" b="1" smtClean="0"/>
              <a:t> * L</a:t>
            </a:r>
            <a:r>
              <a:rPr lang="el-GR" altLang="en-US" b="1" baseline="30000" smtClean="0"/>
              <a:t>β</a:t>
            </a:r>
            <a:endParaRPr lang="ru-RU" altLang="en-US" b="1" baseline="30000" smtClean="0"/>
          </a:p>
        </p:txBody>
      </p:sp>
      <p:sp>
        <p:nvSpPr>
          <p:cNvPr id="157701" name="Rectangle 5"/>
          <p:cNvSpPr>
            <a:spLocks noGrp="1" noChangeArrowheads="1"/>
          </p:cNvSpPr>
          <p:nvPr>
            <p:ph type="body" sz="half" idx="2"/>
          </p:nvPr>
        </p:nvSpPr>
        <p:spPr>
          <a:xfrm>
            <a:off x="4610100" y="1828800"/>
            <a:ext cx="3771900" cy="4408488"/>
          </a:xfrm>
        </p:spPr>
        <p:txBody>
          <a:bodyPr/>
          <a:lstStyle/>
          <a:p>
            <a:pPr algn="ctr" eaLnBrk="1" hangingPunct="1">
              <a:lnSpc>
                <a:spcPct val="90000"/>
              </a:lnSpc>
              <a:buFontTx/>
              <a:buNone/>
            </a:pPr>
            <a:r>
              <a:rPr lang="el-GR" altLang="en-US" sz="2400" b="1" smtClean="0"/>
              <a:t>α</a:t>
            </a:r>
            <a:r>
              <a:rPr lang="en-US" altLang="en-US" sz="2400" b="1" smtClean="0"/>
              <a:t> +</a:t>
            </a:r>
            <a:r>
              <a:rPr lang="el-GR" altLang="en-US" sz="2400" b="1" smtClean="0"/>
              <a:t> β</a:t>
            </a:r>
            <a:r>
              <a:rPr lang="en-US" altLang="en-US" sz="2400" b="1" smtClean="0"/>
              <a:t> &gt;1</a:t>
            </a:r>
            <a:endParaRPr lang="ru-RU" altLang="en-US" sz="2400" b="1" smtClean="0"/>
          </a:p>
          <a:p>
            <a:pPr algn="ctr" eaLnBrk="1" hangingPunct="1">
              <a:lnSpc>
                <a:spcPct val="90000"/>
              </a:lnSpc>
              <a:buFontTx/>
              <a:buNone/>
            </a:pPr>
            <a:r>
              <a:rPr lang="ru-RU" altLang="en-US" sz="2400" b="1" smtClean="0"/>
              <a:t>положительный эффект масштаба</a:t>
            </a:r>
            <a:endParaRPr lang="en-US" altLang="en-US" sz="2400" b="1" smtClean="0"/>
          </a:p>
          <a:p>
            <a:pPr algn="ctr" eaLnBrk="1" hangingPunct="1">
              <a:lnSpc>
                <a:spcPct val="90000"/>
              </a:lnSpc>
              <a:buFontTx/>
              <a:buNone/>
            </a:pPr>
            <a:endParaRPr lang="ru-RU" altLang="en-US" sz="2400" b="1" smtClean="0"/>
          </a:p>
          <a:p>
            <a:pPr algn="ctr" eaLnBrk="1" hangingPunct="1">
              <a:lnSpc>
                <a:spcPct val="90000"/>
              </a:lnSpc>
              <a:buFontTx/>
              <a:buNone/>
            </a:pPr>
            <a:r>
              <a:rPr lang="el-GR" altLang="en-US" sz="2400" b="1" smtClean="0"/>
              <a:t> α</a:t>
            </a:r>
            <a:r>
              <a:rPr lang="en-US" altLang="en-US" sz="2400" b="1" smtClean="0"/>
              <a:t> +</a:t>
            </a:r>
            <a:r>
              <a:rPr lang="el-GR" altLang="en-US" sz="2400" b="1" smtClean="0"/>
              <a:t> β</a:t>
            </a:r>
            <a:r>
              <a:rPr lang="en-US" altLang="en-US" sz="2400" b="1" smtClean="0"/>
              <a:t> &lt;1</a:t>
            </a:r>
            <a:r>
              <a:rPr lang="ru-RU" altLang="en-US" sz="2400" b="1" smtClean="0"/>
              <a:t> </a:t>
            </a:r>
          </a:p>
          <a:p>
            <a:pPr algn="ctr" eaLnBrk="1" hangingPunct="1">
              <a:lnSpc>
                <a:spcPct val="90000"/>
              </a:lnSpc>
              <a:buFontTx/>
              <a:buNone/>
            </a:pPr>
            <a:r>
              <a:rPr lang="ru-RU" altLang="en-US" sz="2400" b="1" smtClean="0"/>
              <a:t>отрицательный эффект масштаба</a:t>
            </a:r>
            <a:endParaRPr lang="en-US" altLang="en-US" sz="2400" b="1" smtClean="0"/>
          </a:p>
          <a:p>
            <a:pPr algn="ctr" eaLnBrk="1" hangingPunct="1">
              <a:lnSpc>
                <a:spcPct val="90000"/>
              </a:lnSpc>
              <a:buFontTx/>
              <a:buNone/>
            </a:pPr>
            <a:endParaRPr lang="ru-RU" altLang="en-US" sz="2400" b="1" smtClean="0"/>
          </a:p>
          <a:p>
            <a:pPr algn="ctr" eaLnBrk="1" hangingPunct="1">
              <a:lnSpc>
                <a:spcPct val="90000"/>
              </a:lnSpc>
              <a:buFontTx/>
              <a:buNone/>
            </a:pPr>
            <a:r>
              <a:rPr lang="el-GR" altLang="en-US" sz="2400" b="1" smtClean="0"/>
              <a:t> α</a:t>
            </a:r>
            <a:r>
              <a:rPr lang="en-US" altLang="en-US" sz="2400" b="1" smtClean="0"/>
              <a:t> +</a:t>
            </a:r>
            <a:r>
              <a:rPr lang="el-GR" altLang="en-US" sz="2400" b="1" smtClean="0"/>
              <a:t> β</a:t>
            </a:r>
            <a:r>
              <a:rPr lang="en-US" altLang="en-US" sz="2400" b="1" smtClean="0"/>
              <a:t> =1</a:t>
            </a:r>
            <a:r>
              <a:rPr lang="ru-RU" altLang="en-US" sz="2400" b="1" smtClean="0"/>
              <a:t> </a:t>
            </a:r>
          </a:p>
          <a:p>
            <a:pPr algn="ctr" eaLnBrk="1" hangingPunct="1">
              <a:lnSpc>
                <a:spcPct val="90000"/>
              </a:lnSpc>
              <a:buFontTx/>
              <a:buNone/>
            </a:pPr>
            <a:r>
              <a:rPr lang="ru-RU" altLang="en-US" sz="2400" b="1" smtClean="0"/>
              <a:t>нейтральный эффект масштаба</a:t>
            </a:r>
            <a:endParaRPr lang="en-US" altLang="en-US" sz="2400" b="1"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FA39EE1-6916-4BA5-A4C8-60F18A4A022C}" type="slidenum">
              <a:rPr lang="ru-RU" altLang="en-US" smtClean="0"/>
              <a:pPr eaLnBrk="1" hangingPunct="1"/>
              <a:t>112</a:t>
            </a:fld>
            <a:endParaRPr lang="ru-RU" altLang="en-US" smtClean="0"/>
          </a:p>
        </p:txBody>
      </p:sp>
      <p:sp>
        <p:nvSpPr>
          <p:cNvPr id="158723" name="Rectangle 68"/>
          <p:cNvSpPr>
            <a:spLocks noGrp="1" noChangeArrowheads="1"/>
          </p:cNvSpPr>
          <p:nvPr>
            <p:ph type="title"/>
          </p:nvPr>
        </p:nvSpPr>
        <p:spPr>
          <a:xfrm>
            <a:off x="685800" y="152400"/>
            <a:ext cx="7054850" cy="1331913"/>
          </a:xfrm>
        </p:spPr>
        <p:txBody>
          <a:bodyPr/>
          <a:lstStyle/>
          <a:p>
            <a:pPr eaLnBrk="1" hangingPunct="1"/>
            <a:r>
              <a:rPr lang="ru-RU" altLang="en-US" sz="2400" b="1" smtClean="0"/>
              <a:t>ПРИМЕР:ОЦЕНКА СТЕПЕННЫХ КОЭФФИЦИЕНТОВ ДЛЯ ПРОИЗВОДСТВЕННОЙ ФУНКЦИИ</a:t>
            </a:r>
          </a:p>
        </p:txBody>
      </p:sp>
      <p:graphicFrame>
        <p:nvGraphicFramePr>
          <p:cNvPr id="137304" name="Group 88"/>
          <p:cNvGraphicFramePr>
            <a:graphicFrameLocks noGrp="1"/>
          </p:cNvGraphicFramePr>
          <p:nvPr>
            <p:ph idx="1"/>
          </p:nvPr>
        </p:nvGraphicFramePr>
        <p:xfrm>
          <a:off x="685800" y="1557338"/>
          <a:ext cx="7696200" cy="4065587"/>
        </p:xfrm>
        <a:graphic>
          <a:graphicData uri="http://schemas.openxmlformats.org/drawingml/2006/table">
            <a:tbl>
              <a:tblPr/>
              <a:tblGrid>
                <a:gridCol w="3094038"/>
                <a:gridCol w="1079500"/>
                <a:gridCol w="1441450"/>
                <a:gridCol w="1008062"/>
                <a:gridCol w="1073150"/>
              </a:tblGrid>
              <a:tr h="4238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Отрасли</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Труд</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Капитал</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Сырьё</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4172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Продукты питания (США)</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Металлы и станки (США)</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Хлопок (Индия)</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Джут (Индия)</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Уголь (Великобритания)</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Зерновые (США,Монтана)</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Зерновые (США,Иова)</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Домашний скот (США,Монтана)</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0.72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0.71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0.92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0.84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0.51</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0.04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0.09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0.08</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0.35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0.26</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0.12</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0.14</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0.49</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0.50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0.15</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0.94</a:t>
                      </a:r>
                      <a:endParaRPr kumimoji="0" lang="ru-RU"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0.50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0.97</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1.07</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0.97</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1.04</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0.98</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1.00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1.04</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1.21</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1.02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7191376-2228-404C-8ACA-75348FA136A6}" type="slidenum">
              <a:rPr lang="ru-RU" altLang="en-US" smtClean="0"/>
              <a:pPr eaLnBrk="1" hangingPunct="1"/>
              <a:t>113</a:t>
            </a:fld>
            <a:endParaRPr lang="ru-RU" altLang="en-US" smtClean="0"/>
          </a:p>
        </p:txBody>
      </p:sp>
      <p:sp>
        <p:nvSpPr>
          <p:cNvPr id="159747" name="Rectangle 2"/>
          <p:cNvSpPr>
            <a:spLocks noGrp="1" noChangeArrowheads="1"/>
          </p:cNvSpPr>
          <p:nvPr>
            <p:ph type="title"/>
          </p:nvPr>
        </p:nvSpPr>
        <p:spPr>
          <a:xfrm>
            <a:off x="685800" y="152400"/>
            <a:ext cx="7270750" cy="1600200"/>
          </a:xfrm>
        </p:spPr>
        <p:txBody>
          <a:bodyPr/>
          <a:lstStyle/>
          <a:p>
            <a:pPr eaLnBrk="1" hangingPunct="1"/>
            <a:r>
              <a:rPr lang="ru-RU" altLang="en-US" sz="3600" b="1" smtClean="0"/>
              <a:t>Бюджетное ограничение производителя: изокоста</a:t>
            </a:r>
          </a:p>
        </p:txBody>
      </p:sp>
      <p:sp>
        <p:nvSpPr>
          <p:cNvPr id="159748" name="Rectangle 3"/>
          <p:cNvSpPr>
            <a:spLocks noGrp="1" noChangeArrowheads="1"/>
          </p:cNvSpPr>
          <p:nvPr>
            <p:ph type="body" idx="1"/>
          </p:nvPr>
        </p:nvSpPr>
        <p:spPr>
          <a:xfrm>
            <a:off x="685800" y="2060575"/>
            <a:ext cx="7696200" cy="3816350"/>
          </a:xfrm>
        </p:spPr>
        <p:txBody>
          <a:bodyPr/>
          <a:lstStyle/>
          <a:p>
            <a:pPr eaLnBrk="1" hangingPunct="1"/>
            <a:r>
              <a:rPr lang="ru-RU" altLang="en-US" smtClean="0"/>
              <a:t>Изокоста – линия равных издержек</a:t>
            </a:r>
          </a:p>
          <a:p>
            <a:pPr eaLnBrk="1" hangingPunct="1">
              <a:buFontTx/>
              <a:buNone/>
            </a:pPr>
            <a:endParaRPr lang="ru-RU" altLang="en-US" smtClean="0"/>
          </a:p>
          <a:p>
            <a:pPr algn="ctr" eaLnBrk="1" hangingPunct="1">
              <a:buFontTx/>
              <a:buNone/>
            </a:pPr>
            <a:r>
              <a:rPr lang="en-US" altLang="en-US" smtClean="0"/>
              <a:t>TC = K * P</a:t>
            </a:r>
            <a:r>
              <a:rPr lang="en-US" altLang="en-US" baseline="-25000" smtClean="0"/>
              <a:t>K</a:t>
            </a:r>
            <a:r>
              <a:rPr lang="en-US" altLang="en-US" smtClean="0"/>
              <a:t> + L * P</a:t>
            </a:r>
            <a:r>
              <a:rPr lang="en-US" altLang="en-US" baseline="-25000" smtClean="0"/>
              <a:t>L </a:t>
            </a:r>
            <a:r>
              <a:rPr lang="ru-RU" altLang="en-US" baseline="-25000" smtClean="0"/>
              <a:t>    </a:t>
            </a:r>
          </a:p>
          <a:p>
            <a:pPr algn="ctr" eaLnBrk="1" hangingPunct="1">
              <a:buFontTx/>
              <a:buNone/>
            </a:pPr>
            <a:r>
              <a:rPr lang="ru-RU" altLang="en-US" smtClean="0"/>
              <a:t>или</a:t>
            </a:r>
          </a:p>
          <a:p>
            <a:pPr algn="ctr" eaLnBrk="1" hangingPunct="1">
              <a:buFontTx/>
              <a:buNone/>
            </a:pPr>
            <a:r>
              <a:rPr lang="en-US" altLang="en-US" smtClean="0"/>
              <a:t>K = TC</a:t>
            </a:r>
            <a:r>
              <a:rPr lang="ru-RU" altLang="en-US" smtClean="0"/>
              <a:t>/</a:t>
            </a:r>
            <a:r>
              <a:rPr lang="ru-RU" altLang="en-US" baseline="-25000" smtClean="0"/>
              <a:t> </a:t>
            </a:r>
            <a:r>
              <a:rPr lang="en-US" altLang="en-US" smtClean="0"/>
              <a:t>P</a:t>
            </a:r>
            <a:r>
              <a:rPr lang="en-US" altLang="en-US" baseline="-25000" smtClean="0"/>
              <a:t>K</a:t>
            </a:r>
            <a:r>
              <a:rPr lang="ru-RU" altLang="en-US" baseline="-25000" smtClean="0"/>
              <a:t> </a:t>
            </a:r>
            <a:r>
              <a:rPr lang="ru-RU" altLang="en-US" smtClean="0"/>
              <a:t>- </a:t>
            </a:r>
            <a:r>
              <a:rPr lang="en-US" altLang="en-US" smtClean="0"/>
              <a:t>P</a:t>
            </a:r>
            <a:r>
              <a:rPr lang="en-US" altLang="en-US" baseline="-25000" smtClean="0"/>
              <a:t>L </a:t>
            </a:r>
            <a:r>
              <a:rPr lang="ru-RU" altLang="en-US" smtClean="0"/>
              <a:t>/</a:t>
            </a:r>
            <a:r>
              <a:rPr lang="ru-RU" altLang="en-US" baseline="-25000" smtClean="0"/>
              <a:t> </a:t>
            </a:r>
            <a:r>
              <a:rPr lang="en-US" altLang="en-US" smtClean="0"/>
              <a:t>P</a:t>
            </a:r>
            <a:r>
              <a:rPr lang="en-US" altLang="en-US" baseline="-25000" smtClean="0"/>
              <a:t>K</a:t>
            </a:r>
            <a:r>
              <a:rPr lang="ru-RU" altLang="en-US" baseline="-25000" smtClean="0"/>
              <a:t> </a:t>
            </a:r>
            <a:r>
              <a:rPr lang="ru-RU" altLang="en-US" smtClean="0"/>
              <a:t>*</a:t>
            </a:r>
            <a:r>
              <a:rPr lang="en-US" altLang="en-US" smtClean="0"/>
              <a:t>L</a:t>
            </a:r>
            <a:endParaRPr lang="ru-RU" altLang="en-US" baseline="-25000" smtClean="0"/>
          </a:p>
        </p:txBody>
      </p:sp>
      <p:pic>
        <p:nvPicPr>
          <p:cNvPr id="159749" name="Picture 7" descr="MCj03359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4221163"/>
            <a:ext cx="23685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B777E11-FD4C-4C64-BB89-64E241D70D4A}" type="slidenum">
              <a:rPr lang="ru-RU" altLang="en-US" smtClean="0"/>
              <a:pPr eaLnBrk="1" hangingPunct="1"/>
              <a:t>114</a:t>
            </a:fld>
            <a:endParaRPr lang="ru-RU" altLang="en-US" smtClean="0"/>
          </a:p>
        </p:txBody>
      </p:sp>
      <p:sp>
        <p:nvSpPr>
          <p:cNvPr id="160771" name="Rectangle 2"/>
          <p:cNvSpPr>
            <a:spLocks noGrp="1" noChangeArrowheads="1"/>
          </p:cNvSpPr>
          <p:nvPr>
            <p:ph type="title"/>
          </p:nvPr>
        </p:nvSpPr>
        <p:spPr>
          <a:xfrm>
            <a:off x="468313" y="260350"/>
            <a:ext cx="6551612" cy="1492250"/>
          </a:xfrm>
        </p:spPr>
        <p:txBody>
          <a:bodyPr/>
          <a:lstStyle/>
          <a:p>
            <a:pPr eaLnBrk="1" hangingPunct="1"/>
            <a:r>
              <a:rPr lang="ru-RU" altLang="en-US" sz="2800" b="1" smtClean="0"/>
              <a:t>Положение равновесия производителя: минимизация затрат</a:t>
            </a:r>
            <a:r>
              <a:rPr lang="en-US" altLang="en-US" sz="2800" b="1" smtClean="0"/>
              <a:t>&amp;</a:t>
            </a:r>
            <a:r>
              <a:rPr lang="ru-RU" altLang="en-US" sz="2800" b="1" smtClean="0"/>
              <a:t>максимизация объема выпуска</a:t>
            </a:r>
          </a:p>
        </p:txBody>
      </p:sp>
      <p:sp>
        <p:nvSpPr>
          <p:cNvPr id="160772" name="Rectangle 10"/>
          <p:cNvSpPr>
            <a:spLocks noGrp="1" noChangeArrowheads="1"/>
          </p:cNvSpPr>
          <p:nvPr>
            <p:ph type="body" sz="half" idx="2"/>
          </p:nvPr>
        </p:nvSpPr>
        <p:spPr>
          <a:xfrm>
            <a:off x="4610100" y="1989138"/>
            <a:ext cx="3771900" cy="3497262"/>
          </a:xfrm>
        </p:spPr>
        <p:txBody>
          <a:bodyPr/>
          <a:lstStyle/>
          <a:p>
            <a:pPr eaLnBrk="1" hangingPunct="1">
              <a:buFontTx/>
              <a:buNone/>
            </a:pPr>
            <a:r>
              <a:rPr lang="en-US" altLang="en-US" sz="2400" smtClean="0"/>
              <a:t>K </a:t>
            </a:r>
          </a:p>
          <a:p>
            <a:pPr eaLnBrk="1" hangingPunct="1">
              <a:buFontTx/>
              <a:buNone/>
            </a:pP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r>
              <a:rPr lang="en-US" altLang="en-US" sz="2400" smtClean="0"/>
              <a:t>				L</a:t>
            </a:r>
            <a:endParaRPr lang="ru-RU" altLang="en-US" sz="2400" smtClean="0"/>
          </a:p>
        </p:txBody>
      </p:sp>
      <p:sp>
        <p:nvSpPr>
          <p:cNvPr id="160773" name="Rectangle 11"/>
          <p:cNvSpPr>
            <a:spLocks noGrp="1" noChangeArrowheads="1"/>
          </p:cNvSpPr>
          <p:nvPr>
            <p:ph type="body" sz="half" idx="1"/>
          </p:nvPr>
        </p:nvSpPr>
        <p:spPr>
          <a:xfrm>
            <a:off x="685800" y="2133600"/>
            <a:ext cx="3771900" cy="3352800"/>
          </a:xfrm>
        </p:spPr>
        <p:txBody>
          <a:bodyPr/>
          <a:lstStyle/>
          <a:p>
            <a:pPr eaLnBrk="1" hangingPunct="1">
              <a:buFontTx/>
              <a:buNone/>
            </a:pPr>
            <a:r>
              <a:rPr lang="en-US" altLang="en-US" smtClean="0"/>
              <a:t>  MP</a:t>
            </a:r>
            <a:r>
              <a:rPr lang="en-US" altLang="en-US" baseline="-25000" smtClean="0"/>
              <a:t>K</a:t>
            </a:r>
            <a:r>
              <a:rPr lang="en-US" altLang="en-US" smtClean="0"/>
              <a:t> </a:t>
            </a:r>
            <a:r>
              <a:rPr lang="ru-RU" altLang="en-US" smtClean="0"/>
              <a:t>/ </a:t>
            </a:r>
            <a:r>
              <a:rPr lang="en-US" altLang="en-US" smtClean="0"/>
              <a:t>P</a:t>
            </a:r>
            <a:r>
              <a:rPr lang="en-US" altLang="en-US" baseline="-25000" smtClean="0"/>
              <a:t>K</a:t>
            </a:r>
            <a:r>
              <a:rPr lang="ru-RU" altLang="en-US" baseline="-25000" smtClean="0"/>
              <a:t> </a:t>
            </a:r>
            <a:r>
              <a:rPr lang="ru-RU" altLang="en-US" smtClean="0"/>
              <a:t>= </a:t>
            </a:r>
            <a:r>
              <a:rPr lang="en-US" altLang="en-US" smtClean="0"/>
              <a:t>MP</a:t>
            </a:r>
            <a:r>
              <a:rPr lang="en-US" altLang="en-US" baseline="-25000" smtClean="0"/>
              <a:t>L</a:t>
            </a:r>
            <a:r>
              <a:rPr lang="en-US" altLang="en-US" smtClean="0"/>
              <a:t> </a:t>
            </a:r>
            <a:r>
              <a:rPr lang="ru-RU" altLang="en-US" smtClean="0"/>
              <a:t>/ </a:t>
            </a:r>
            <a:r>
              <a:rPr lang="en-US" altLang="en-US" smtClean="0"/>
              <a:t>P</a:t>
            </a:r>
            <a:r>
              <a:rPr lang="en-US" altLang="en-US" baseline="-25000" smtClean="0"/>
              <a:t>L</a:t>
            </a:r>
          </a:p>
          <a:p>
            <a:pPr eaLnBrk="1" hangingPunct="1">
              <a:buFontTx/>
              <a:buNone/>
            </a:pPr>
            <a:endParaRPr lang="en-US" altLang="en-US" smtClean="0"/>
          </a:p>
          <a:p>
            <a:pPr eaLnBrk="1" hangingPunct="1">
              <a:buFontTx/>
              <a:buNone/>
            </a:pPr>
            <a:r>
              <a:rPr lang="en-US" altLang="en-US" smtClean="0"/>
              <a:t>  TC = K * P</a:t>
            </a:r>
            <a:r>
              <a:rPr lang="en-US" altLang="en-US" baseline="-25000" smtClean="0"/>
              <a:t>K</a:t>
            </a:r>
            <a:r>
              <a:rPr lang="en-US" altLang="en-US" smtClean="0"/>
              <a:t> + L * P</a:t>
            </a:r>
            <a:r>
              <a:rPr lang="en-US" altLang="en-US" baseline="-25000" smtClean="0"/>
              <a:t>L</a:t>
            </a:r>
            <a:endParaRPr lang="ru-RU" altLang="en-US" baseline="-25000" smtClean="0"/>
          </a:p>
          <a:p>
            <a:pPr eaLnBrk="1" hangingPunct="1">
              <a:buFontTx/>
              <a:buNone/>
            </a:pPr>
            <a:endParaRPr lang="ru-RU" altLang="en-US" baseline="-25000" smtClean="0"/>
          </a:p>
          <a:p>
            <a:pPr eaLnBrk="1" hangingPunct="1">
              <a:buFontTx/>
              <a:buNone/>
            </a:pPr>
            <a:r>
              <a:rPr lang="ru-RU" altLang="en-US" sz="2000" smtClean="0"/>
              <a:t>Рост объема производства = </a:t>
            </a:r>
            <a:r>
              <a:rPr lang="ru-RU" altLang="en-US" sz="2400" smtClean="0"/>
              <a:t>Эффект замены   +  эффект выпуска</a:t>
            </a:r>
          </a:p>
        </p:txBody>
      </p:sp>
      <p:sp>
        <p:nvSpPr>
          <p:cNvPr id="160774" name="AutoShape 12"/>
          <p:cNvSpPr>
            <a:spLocks/>
          </p:cNvSpPr>
          <p:nvPr/>
        </p:nvSpPr>
        <p:spPr bwMode="auto">
          <a:xfrm>
            <a:off x="684213" y="2133600"/>
            <a:ext cx="287337" cy="1511300"/>
          </a:xfrm>
          <a:prstGeom prst="leftBrace">
            <a:avLst>
              <a:gd name="adj1" fmla="val 4383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60775" name="Line 13"/>
          <p:cNvSpPr>
            <a:spLocks noChangeShapeType="1"/>
          </p:cNvSpPr>
          <p:nvPr/>
        </p:nvSpPr>
        <p:spPr bwMode="auto">
          <a:xfrm>
            <a:off x="5219700" y="2060575"/>
            <a:ext cx="0" cy="29527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0776" name="Line 14"/>
          <p:cNvSpPr>
            <a:spLocks noChangeShapeType="1"/>
          </p:cNvSpPr>
          <p:nvPr/>
        </p:nvSpPr>
        <p:spPr bwMode="auto">
          <a:xfrm>
            <a:off x="5219700" y="5013325"/>
            <a:ext cx="2736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0777" name="Arc 15"/>
          <p:cNvSpPr>
            <a:spLocks/>
          </p:cNvSpPr>
          <p:nvPr/>
        </p:nvSpPr>
        <p:spPr bwMode="auto">
          <a:xfrm flipH="1" flipV="1">
            <a:off x="5435600" y="2420938"/>
            <a:ext cx="1944688" cy="2303462"/>
          </a:xfrm>
          <a:custGeom>
            <a:avLst/>
            <a:gdLst>
              <a:gd name="T0" fmla="*/ 0 w 21600"/>
              <a:gd name="T1" fmla="*/ 0 h 21600"/>
              <a:gd name="T2" fmla="*/ 175083844 w 21600"/>
              <a:gd name="T3" fmla="*/ 245645258 h 21600"/>
              <a:gd name="T4" fmla="*/ 0 w 21600"/>
              <a:gd name="T5" fmla="*/ 24564525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78" name="Arc 16"/>
          <p:cNvSpPr>
            <a:spLocks/>
          </p:cNvSpPr>
          <p:nvPr/>
        </p:nvSpPr>
        <p:spPr bwMode="auto">
          <a:xfrm flipH="1" flipV="1">
            <a:off x="5867400" y="2276475"/>
            <a:ext cx="1944688" cy="2303463"/>
          </a:xfrm>
          <a:custGeom>
            <a:avLst/>
            <a:gdLst>
              <a:gd name="T0" fmla="*/ 0 w 21600"/>
              <a:gd name="T1" fmla="*/ 0 h 21600"/>
              <a:gd name="T2" fmla="*/ 175083844 w 21600"/>
              <a:gd name="T3" fmla="*/ 245645365 h 21600"/>
              <a:gd name="T4" fmla="*/ 0 w 21600"/>
              <a:gd name="T5" fmla="*/ 24564536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79" name="Arc 17"/>
          <p:cNvSpPr>
            <a:spLocks/>
          </p:cNvSpPr>
          <p:nvPr/>
        </p:nvSpPr>
        <p:spPr bwMode="auto">
          <a:xfrm flipH="1" flipV="1">
            <a:off x="6300788" y="1989138"/>
            <a:ext cx="1944687" cy="2303462"/>
          </a:xfrm>
          <a:custGeom>
            <a:avLst/>
            <a:gdLst>
              <a:gd name="T0" fmla="*/ 0 w 21600"/>
              <a:gd name="T1" fmla="*/ 0 h 21600"/>
              <a:gd name="T2" fmla="*/ 175083664 w 21600"/>
              <a:gd name="T3" fmla="*/ 245645258 h 21600"/>
              <a:gd name="T4" fmla="*/ 0 w 21600"/>
              <a:gd name="T5" fmla="*/ 24564525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0780" name="Line 18"/>
          <p:cNvSpPr>
            <a:spLocks noChangeShapeType="1"/>
          </p:cNvSpPr>
          <p:nvPr/>
        </p:nvSpPr>
        <p:spPr bwMode="auto">
          <a:xfrm>
            <a:off x="5219700" y="2420938"/>
            <a:ext cx="2089150" cy="2592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81" name="Line 19"/>
          <p:cNvSpPr>
            <a:spLocks noChangeShapeType="1"/>
          </p:cNvSpPr>
          <p:nvPr/>
        </p:nvSpPr>
        <p:spPr bwMode="auto">
          <a:xfrm>
            <a:off x="5219700" y="3860800"/>
            <a:ext cx="122396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60782" name="Line 20"/>
          <p:cNvSpPr>
            <a:spLocks noChangeShapeType="1"/>
          </p:cNvSpPr>
          <p:nvPr/>
        </p:nvSpPr>
        <p:spPr bwMode="auto">
          <a:xfrm>
            <a:off x="6372225" y="3860800"/>
            <a:ext cx="0" cy="11525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60783" name="Line 21"/>
          <p:cNvSpPr>
            <a:spLocks noChangeShapeType="1"/>
          </p:cNvSpPr>
          <p:nvPr/>
        </p:nvSpPr>
        <p:spPr bwMode="auto">
          <a:xfrm>
            <a:off x="5219700" y="2420938"/>
            <a:ext cx="1008063" cy="259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0784" name="Line 22"/>
          <p:cNvSpPr>
            <a:spLocks noChangeShapeType="1"/>
          </p:cNvSpPr>
          <p:nvPr/>
        </p:nvSpPr>
        <p:spPr bwMode="auto">
          <a:xfrm>
            <a:off x="5651500" y="3429000"/>
            <a:ext cx="0" cy="15843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0785" name="Line 23"/>
          <p:cNvSpPr>
            <a:spLocks noChangeShapeType="1"/>
          </p:cNvSpPr>
          <p:nvPr/>
        </p:nvSpPr>
        <p:spPr bwMode="auto">
          <a:xfrm>
            <a:off x="5219700" y="3429000"/>
            <a:ext cx="360363"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0786" name="Line 24"/>
          <p:cNvSpPr>
            <a:spLocks noChangeShapeType="1"/>
          </p:cNvSpPr>
          <p:nvPr/>
        </p:nvSpPr>
        <p:spPr bwMode="auto">
          <a:xfrm flipH="1">
            <a:off x="5724525" y="5229225"/>
            <a:ext cx="5762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0787" name="Line 25"/>
          <p:cNvSpPr>
            <a:spLocks noChangeShapeType="1"/>
          </p:cNvSpPr>
          <p:nvPr/>
        </p:nvSpPr>
        <p:spPr bwMode="auto">
          <a:xfrm flipV="1">
            <a:off x="4859338" y="3573463"/>
            <a:ext cx="0"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0788" name="Line 26"/>
          <p:cNvSpPr>
            <a:spLocks noChangeShapeType="1"/>
          </p:cNvSpPr>
          <p:nvPr/>
        </p:nvSpPr>
        <p:spPr bwMode="auto">
          <a:xfrm>
            <a:off x="5219700" y="2420938"/>
            <a:ext cx="3097213" cy="2376487"/>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0789" name="Line 27"/>
          <p:cNvSpPr>
            <a:spLocks noChangeShapeType="1"/>
          </p:cNvSpPr>
          <p:nvPr/>
        </p:nvSpPr>
        <p:spPr bwMode="auto">
          <a:xfrm>
            <a:off x="5219700" y="4076700"/>
            <a:ext cx="2160588"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0790" name="Line 28"/>
          <p:cNvSpPr>
            <a:spLocks noChangeShapeType="1"/>
          </p:cNvSpPr>
          <p:nvPr/>
        </p:nvSpPr>
        <p:spPr bwMode="auto">
          <a:xfrm>
            <a:off x="7380288" y="4149725"/>
            <a:ext cx="0" cy="8636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0791" name="Line 29"/>
          <p:cNvSpPr>
            <a:spLocks noChangeShapeType="1"/>
          </p:cNvSpPr>
          <p:nvPr/>
        </p:nvSpPr>
        <p:spPr bwMode="auto">
          <a:xfrm>
            <a:off x="6659563" y="5229225"/>
            <a:ext cx="5762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0792" name="Line 30"/>
          <p:cNvSpPr>
            <a:spLocks noChangeShapeType="1"/>
          </p:cNvSpPr>
          <p:nvPr/>
        </p:nvSpPr>
        <p:spPr bwMode="auto">
          <a:xfrm>
            <a:off x="5076825" y="3860800"/>
            <a:ext cx="0"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0793" name="Arc 32"/>
          <p:cNvSpPr>
            <a:spLocks/>
          </p:cNvSpPr>
          <p:nvPr/>
        </p:nvSpPr>
        <p:spPr bwMode="auto">
          <a:xfrm rot="907063" flipV="1">
            <a:off x="5795963" y="2417763"/>
            <a:ext cx="3003550" cy="1655762"/>
          </a:xfrm>
          <a:custGeom>
            <a:avLst/>
            <a:gdLst>
              <a:gd name="T0" fmla="*/ 0 w 21989"/>
              <a:gd name="T1" fmla="*/ 17631 h 21600"/>
              <a:gd name="T2" fmla="*/ 410264787 w 21989"/>
              <a:gd name="T3" fmla="*/ 126923502 h 21600"/>
              <a:gd name="T4" fmla="*/ 7257884 w 21989"/>
              <a:gd name="T5" fmla="*/ 126923502 h 21600"/>
              <a:gd name="T6" fmla="*/ 0 60000 65536"/>
              <a:gd name="T7" fmla="*/ 0 60000 65536"/>
              <a:gd name="T8" fmla="*/ 0 60000 65536"/>
              <a:gd name="T9" fmla="*/ 0 w 21989"/>
              <a:gd name="T10" fmla="*/ 0 h 21600"/>
              <a:gd name="T11" fmla="*/ 21989 w 21989"/>
              <a:gd name="T12" fmla="*/ 21600 h 21600"/>
            </a:gdLst>
            <a:ahLst/>
            <a:cxnLst>
              <a:cxn ang="T6">
                <a:pos x="T0" y="T1"/>
              </a:cxn>
              <a:cxn ang="T7">
                <a:pos x="T2" y="T3"/>
              </a:cxn>
              <a:cxn ang="T8">
                <a:pos x="T4" y="T5"/>
              </a:cxn>
            </a:cxnLst>
            <a:rect l="T9" t="T10" r="T11" b="T12"/>
            <a:pathLst>
              <a:path w="21989" h="21600" fill="none" extrusionOk="0">
                <a:moveTo>
                  <a:pt x="0" y="3"/>
                </a:moveTo>
                <a:cubicBezTo>
                  <a:pt x="129" y="1"/>
                  <a:pt x="259" y="-1"/>
                  <a:pt x="389" y="0"/>
                </a:cubicBezTo>
                <a:cubicBezTo>
                  <a:pt x="12318" y="0"/>
                  <a:pt x="21989" y="9670"/>
                  <a:pt x="21989" y="21600"/>
                </a:cubicBezTo>
              </a:path>
              <a:path w="21989" h="21600" stroke="0" extrusionOk="0">
                <a:moveTo>
                  <a:pt x="0" y="3"/>
                </a:moveTo>
                <a:cubicBezTo>
                  <a:pt x="129" y="1"/>
                  <a:pt x="259" y="-1"/>
                  <a:pt x="389" y="0"/>
                </a:cubicBezTo>
                <a:cubicBezTo>
                  <a:pt x="12318" y="0"/>
                  <a:pt x="21989" y="9670"/>
                  <a:pt x="21989" y="21600"/>
                </a:cubicBezTo>
                <a:lnTo>
                  <a:pt x="389" y="21600"/>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60794" name="AutoShape 33"/>
          <p:cNvSpPr>
            <a:spLocks noChangeArrowheads="1"/>
          </p:cNvSpPr>
          <p:nvPr/>
        </p:nvSpPr>
        <p:spPr bwMode="auto">
          <a:xfrm>
            <a:off x="6877050" y="1341438"/>
            <a:ext cx="1511300" cy="1081087"/>
          </a:xfrm>
          <a:prstGeom prst="cloudCallout">
            <a:avLst>
              <a:gd name="adj1" fmla="val -2417"/>
              <a:gd name="adj2" fmla="val 160718"/>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200" b="1"/>
              <a:t>Линия вариации цен на ресурсы</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C1E8A18-647D-4DDD-9EC4-54228FB4DF6A}" type="slidenum">
              <a:rPr lang="ru-RU" altLang="en-US" smtClean="0"/>
              <a:pPr eaLnBrk="1" hangingPunct="1"/>
              <a:t>115</a:t>
            </a:fld>
            <a:endParaRPr lang="ru-RU" altLang="en-US" smtClean="0"/>
          </a:p>
        </p:txBody>
      </p:sp>
      <p:sp>
        <p:nvSpPr>
          <p:cNvPr id="161795" name="Rectangle 2"/>
          <p:cNvSpPr>
            <a:spLocks noGrp="1" noChangeArrowheads="1"/>
          </p:cNvSpPr>
          <p:nvPr>
            <p:ph type="title"/>
          </p:nvPr>
        </p:nvSpPr>
        <p:spPr>
          <a:xfrm>
            <a:off x="685800" y="152400"/>
            <a:ext cx="6870700" cy="973138"/>
          </a:xfrm>
        </p:spPr>
        <p:txBody>
          <a:bodyPr/>
          <a:lstStyle/>
          <a:p>
            <a:pPr eaLnBrk="1" hangingPunct="1"/>
            <a:r>
              <a:rPr lang="ru-RU" altLang="en-US" sz="3200" b="1" smtClean="0"/>
              <a:t>Линия(траектория) роста</a:t>
            </a:r>
          </a:p>
        </p:txBody>
      </p:sp>
      <p:sp>
        <p:nvSpPr>
          <p:cNvPr id="161796" name="Rectangle 4"/>
          <p:cNvSpPr>
            <a:spLocks noGrp="1" noChangeArrowheads="1"/>
          </p:cNvSpPr>
          <p:nvPr>
            <p:ph type="body" sz="half" idx="1"/>
          </p:nvPr>
        </p:nvSpPr>
        <p:spPr/>
        <p:txBody>
          <a:bodyPr/>
          <a:lstStyle/>
          <a:p>
            <a:pPr eaLnBrk="1" hangingPunct="1">
              <a:buFontTx/>
              <a:buNone/>
            </a:pPr>
            <a:r>
              <a:rPr lang="en-US" altLang="en-US" smtClean="0"/>
              <a:t>K</a:t>
            </a:r>
            <a:endParaRPr lang="ru-RU" altLang="en-US" smtClean="0"/>
          </a:p>
        </p:txBody>
      </p:sp>
      <p:sp>
        <p:nvSpPr>
          <p:cNvPr id="161797" name="Rectangle 5"/>
          <p:cNvSpPr>
            <a:spLocks noGrp="1" noChangeArrowheads="1"/>
          </p:cNvSpPr>
          <p:nvPr>
            <p:ph type="body" sz="half" idx="2"/>
          </p:nvPr>
        </p:nvSpPr>
        <p:spPr/>
        <p:txBody>
          <a:bodyPr/>
          <a:lstStyle/>
          <a:p>
            <a:pPr eaLnBrk="1" hangingPunct="1"/>
            <a:r>
              <a:rPr lang="ru-RU" altLang="en-US" smtClean="0"/>
              <a:t>Траектория роста фирмы будет зависеть  в том числе и от типа НТП. В этом случае возможно изменение формы изоквант</a:t>
            </a:r>
          </a:p>
        </p:txBody>
      </p:sp>
      <p:sp>
        <p:nvSpPr>
          <p:cNvPr id="161798" name="Line 6"/>
          <p:cNvSpPr>
            <a:spLocks noChangeShapeType="1"/>
          </p:cNvSpPr>
          <p:nvPr/>
        </p:nvSpPr>
        <p:spPr bwMode="auto">
          <a:xfrm>
            <a:off x="1042988" y="2492375"/>
            <a:ext cx="0" cy="25209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1799" name="Line 7"/>
          <p:cNvSpPr>
            <a:spLocks noChangeShapeType="1"/>
          </p:cNvSpPr>
          <p:nvPr/>
        </p:nvSpPr>
        <p:spPr bwMode="auto">
          <a:xfrm>
            <a:off x="1042988" y="5013325"/>
            <a:ext cx="244951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1800" name="Arc 8"/>
          <p:cNvSpPr>
            <a:spLocks/>
          </p:cNvSpPr>
          <p:nvPr/>
        </p:nvSpPr>
        <p:spPr bwMode="auto">
          <a:xfrm flipH="1" flipV="1">
            <a:off x="1187450" y="3429000"/>
            <a:ext cx="1368425" cy="1368425"/>
          </a:xfrm>
          <a:custGeom>
            <a:avLst/>
            <a:gdLst>
              <a:gd name="T0" fmla="*/ 0 w 21600"/>
              <a:gd name="T1" fmla="*/ 0 h 21600"/>
              <a:gd name="T2" fmla="*/ 86693842 w 21600"/>
              <a:gd name="T3" fmla="*/ 86693842 h 21600"/>
              <a:gd name="T4" fmla="*/ 0 w 21600"/>
              <a:gd name="T5" fmla="*/ 866938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61801" name="Arc 9"/>
          <p:cNvSpPr>
            <a:spLocks/>
          </p:cNvSpPr>
          <p:nvPr/>
        </p:nvSpPr>
        <p:spPr bwMode="auto">
          <a:xfrm flipH="1" flipV="1">
            <a:off x="1403350" y="3068638"/>
            <a:ext cx="1368425" cy="1368425"/>
          </a:xfrm>
          <a:custGeom>
            <a:avLst/>
            <a:gdLst>
              <a:gd name="T0" fmla="*/ 0 w 21600"/>
              <a:gd name="T1" fmla="*/ 0 h 21600"/>
              <a:gd name="T2" fmla="*/ 86693842 w 21600"/>
              <a:gd name="T3" fmla="*/ 86693842 h 21600"/>
              <a:gd name="T4" fmla="*/ 0 w 21600"/>
              <a:gd name="T5" fmla="*/ 866938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61802" name="Arc 10"/>
          <p:cNvSpPr>
            <a:spLocks/>
          </p:cNvSpPr>
          <p:nvPr/>
        </p:nvSpPr>
        <p:spPr bwMode="auto">
          <a:xfrm flipH="1" flipV="1">
            <a:off x="1763713" y="2708275"/>
            <a:ext cx="1368425" cy="1368425"/>
          </a:xfrm>
          <a:custGeom>
            <a:avLst/>
            <a:gdLst>
              <a:gd name="T0" fmla="*/ 0 w 21600"/>
              <a:gd name="T1" fmla="*/ 0 h 21600"/>
              <a:gd name="T2" fmla="*/ 86693842 w 21600"/>
              <a:gd name="T3" fmla="*/ 86693842 h 21600"/>
              <a:gd name="T4" fmla="*/ 0 w 21600"/>
              <a:gd name="T5" fmla="*/ 866938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61803" name="Line 11"/>
          <p:cNvSpPr>
            <a:spLocks noChangeShapeType="1"/>
          </p:cNvSpPr>
          <p:nvPr/>
        </p:nvSpPr>
        <p:spPr bwMode="auto">
          <a:xfrm>
            <a:off x="1042988" y="3644900"/>
            <a:ext cx="865187" cy="13684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1804" name="Line 12"/>
          <p:cNvSpPr>
            <a:spLocks noChangeShapeType="1"/>
          </p:cNvSpPr>
          <p:nvPr/>
        </p:nvSpPr>
        <p:spPr bwMode="auto">
          <a:xfrm>
            <a:off x="1042988" y="2924175"/>
            <a:ext cx="1368425" cy="2089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1805" name="Line 13"/>
          <p:cNvSpPr>
            <a:spLocks noChangeShapeType="1"/>
          </p:cNvSpPr>
          <p:nvPr/>
        </p:nvSpPr>
        <p:spPr bwMode="auto">
          <a:xfrm>
            <a:off x="1403350" y="2420938"/>
            <a:ext cx="1439863" cy="25923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1806" name="Line 14"/>
          <p:cNvSpPr>
            <a:spLocks noChangeShapeType="1"/>
          </p:cNvSpPr>
          <p:nvPr/>
        </p:nvSpPr>
        <p:spPr bwMode="auto">
          <a:xfrm flipV="1">
            <a:off x="1331913" y="2852738"/>
            <a:ext cx="1079500" cy="1296987"/>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1807" name="Rectangle 15"/>
          <p:cNvSpPr>
            <a:spLocks noChangeArrowheads="1"/>
          </p:cNvSpPr>
          <p:nvPr/>
        </p:nvSpPr>
        <p:spPr bwMode="auto">
          <a:xfrm>
            <a:off x="3635375" y="5013325"/>
            <a:ext cx="431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2922BD1-F0F4-4C66-A85C-591F0BB87EB1}" type="slidenum">
              <a:rPr lang="ru-RU" altLang="en-US" smtClean="0"/>
              <a:pPr eaLnBrk="1" hangingPunct="1"/>
              <a:t>116</a:t>
            </a:fld>
            <a:endParaRPr lang="ru-RU" altLang="en-US" smtClean="0"/>
          </a:p>
        </p:txBody>
      </p:sp>
      <p:sp>
        <p:nvSpPr>
          <p:cNvPr id="162819" name="Rectangle 2"/>
          <p:cNvSpPr>
            <a:spLocks noGrp="1" noChangeArrowheads="1"/>
          </p:cNvSpPr>
          <p:nvPr>
            <p:ph type="title"/>
          </p:nvPr>
        </p:nvSpPr>
        <p:spPr>
          <a:xfrm>
            <a:off x="685800" y="152400"/>
            <a:ext cx="7486650" cy="1763713"/>
          </a:xfrm>
        </p:spPr>
        <p:txBody>
          <a:bodyPr/>
          <a:lstStyle/>
          <a:p>
            <a:pPr eaLnBrk="1" hangingPunct="1"/>
            <a:r>
              <a:rPr lang="ru-RU" altLang="en-US" sz="2800" b="1" smtClean="0"/>
              <a:t>Цена готовой продукции как рыночное ограничение производителя: максимизация прибыли</a:t>
            </a:r>
          </a:p>
        </p:txBody>
      </p:sp>
      <p:sp>
        <p:nvSpPr>
          <p:cNvPr id="162820" name="Rectangle 3"/>
          <p:cNvSpPr>
            <a:spLocks noGrp="1" noChangeArrowheads="1"/>
          </p:cNvSpPr>
          <p:nvPr>
            <p:ph type="body" idx="1"/>
          </p:nvPr>
        </p:nvSpPr>
        <p:spPr>
          <a:xfrm>
            <a:off x="685800" y="2060575"/>
            <a:ext cx="7989888" cy="4105275"/>
          </a:xfrm>
        </p:spPr>
        <p:txBody>
          <a:bodyPr/>
          <a:lstStyle/>
          <a:p>
            <a:pPr eaLnBrk="1" hangingPunct="1">
              <a:lnSpc>
                <a:spcPct val="90000"/>
              </a:lnSpc>
            </a:pPr>
            <a:r>
              <a:rPr lang="ru-RU" altLang="en-US" sz="2800" smtClean="0"/>
              <a:t>Ценообразование на готовую продукцию зависит от типа рыночного окружения (конкурентные и неконкурентные рынки);</a:t>
            </a:r>
          </a:p>
          <a:p>
            <a:pPr eaLnBrk="1" hangingPunct="1">
              <a:lnSpc>
                <a:spcPct val="90000"/>
              </a:lnSpc>
            </a:pPr>
            <a:r>
              <a:rPr lang="ru-RU" altLang="en-US" sz="2800" smtClean="0"/>
              <a:t>Общее правило: предприниматель будет наращивать использование данного фактора производства до тех пор, пока доход от дополнительно произведенной и проданной продукции будет покрывать дополнительные издержки на фактор производства.</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C347870-7E97-4ACF-8754-B8394FC7375C}" type="slidenum">
              <a:rPr lang="ru-RU" altLang="en-US" smtClean="0"/>
              <a:pPr eaLnBrk="1" hangingPunct="1"/>
              <a:t>117</a:t>
            </a:fld>
            <a:endParaRPr lang="ru-RU" altLang="en-US" smtClean="0"/>
          </a:p>
        </p:txBody>
      </p:sp>
      <p:sp>
        <p:nvSpPr>
          <p:cNvPr id="163843" name="Rectangle 4"/>
          <p:cNvSpPr>
            <a:spLocks noGrp="1" noChangeArrowheads="1"/>
          </p:cNvSpPr>
          <p:nvPr>
            <p:ph type="title"/>
          </p:nvPr>
        </p:nvSpPr>
        <p:spPr>
          <a:xfrm>
            <a:off x="323850" y="152400"/>
            <a:ext cx="8064500" cy="1763713"/>
          </a:xfrm>
        </p:spPr>
        <p:txBody>
          <a:bodyPr/>
          <a:lstStyle/>
          <a:p>
            <a:pPr eaLnBrk="1" hangingPunct="1"/>
            <a:r>
              <a:rPr lang="ru-RU" altLang="en-US" sz="3200" b="1" smtClean="0"/>
              <a:t>Изопрофита – линия равной прибыли</a:t>
            </a:r>
            <a:br>
              <a:rPr lang="ru-RU" altLang="en-US" sz="3200" b="1" smtClean="0"/>
            </a:br>
            <a:r>
              <a:rPr lang="ru-RU" altLang="en-US" sz="3200" b="1" smtClean="0"/>
              <a:t/>
            </a:r>
            <a:br>
              <a:rPr lang="ru-RU" altLang="en-US" sz="3200" b="1" smtClean="0"/>
            </a:br>
            <a:r>
              <a:rPr lang="ru-RU" altLang="en-US" sz="3200" b="1" smtClean="0"/>
              <a:t>∏ = </a:t>
            </a:r>
            <a:r>
              <a:rPr lang="en-US" altLang="en-US" sz="3200" b="1" smtClean="0"/>
              <a:t>TR – TC = Q* P</a:t>
            </a:r>
            <a:r>
              <a:rPr lang="ru-RU" altLang="en-US" sz="3200" b="1" baseline="-25000" smtClean="0"/>
              <a:t>гот</a:t>
            </a:r>
            <a:r>
              <a:rPr lang="en-US" altLang="en-US" sz="3200" b="1" smtClean="0"/>
              <a:t> – K*P</a:t>
            </a:r>
            <a:r>
              <a:rPr lang="en-US" altLang="en-US" sz="3200" b="1" baseline="-25000" smtClean="0"/>
              <a:t>K</a:t>
            </a:r>
            <a:r>
              <a:rPr lang="en-US" altLang="en-US" sz="3200" b="1" smtClean="0"/>
              <a:t> –L*P</a:t>
            </a:r>
            <a:r>
              <a:rPr lang="en-US" altLang="en-US" sz="3200" b="1" baseline="-25000" smtClean="0"/>
              <a:t>L</a:t>
            </a:r>
            <a:endParaRPr lang="ru-RU" altLang="en-US" sz="3200" b="1" smtClean="0"/>
          </a:p>
        </p:txBody>
      </p:sp>
      <p:sp>
        <p:nvSpPr>
          <p:cNvPr id="163844" name="Rectangle 5"/>
          <p:cNvSpPr>
            <a:spLocks noGrp="1" noChangeArrowheads="1"/>
          </p:cNvSpPr>
          <p:nvPr>
            <p:ph type="body" idx="1"/>
          </p:nvPr>
        </p:nvSpPr>
        <p:spPr>
          <a:xfrm>
            <a:off x="685800" y="2205038"/>
            <a:ext cx="7696200" cy="3744912"/>
          </a:xfrm>
        </p:spPr>
        <p:txBody>
          <a:bodyPr/>
          <a:lstStyle/>
          <a:p>
            <a:pPr eaLnBrk="1" hangingPunct="1"/>
            <a:r>
              <a:rPr lang="ru-RU" altLang="en-US" sz="2400" smtClean="0"/>
              <a:t>Краткосрочный период ( чистая конкуренция):</a:t>
            </a:r>
            <a:endParaRPr lang="en-US" altLang="en-US" sz="2400" smtClean="0"/>
          </a:p>
          <a:p>
            <a:pPr algn="ctr" eaLnBrk="1" hangingPunct="1">
              <a:buFontTx/>
              <a:buNone/>
            </a:pPr>
            <a:endParaRPr lang="ru-RU" altLang="en-US" b="1" smtClean="0"/>
          </a:p>
          <a:p>
            <a:pPr algn="ctr" eaLnBrk="1" hangingPunct="1">
              <a:buFontTx/>
              <a:buNone/>
            </a:pPr>
            <a:r>
              <a:rPr lang="en-US" altLang="en-US" b="1" smtClean="0"/>
              <a:t>MP</a:t>
            </a:r>
            <a:r>
              <a:rPr lang="en-US" altLang="en-US" b="1" baseline="-25000" smtClean="0"/>
              <a:t>L</a:t>
            </a:r>
            <a:r>
              <a:rPr lang="ru-RU" altLang="en-US" b="1" baseline="-25000" smtClean="0"/>
              <a:t> </a:t>
            </a:r>
            <a:r>
              <a:rPr lang="ru-RU" altLang="en-US" b="1" smtClean="0"/>
              <a:t>* </a:t>
            </a:r>
            <a:r>
              <a:rPr lang="en-US" altLang="en-US" b="1" smtClean="0"/>
              <a:t>P</a:t>
            </a:r>
            <a:r>
              <a:rPr lang="ru-RU" altLang="en-US" b="1" baseline="-25000" smtClean="0"/>
              <a:t>гот</a:t>
            </a:r>
            <a:r>
              <a:rPr lang="en-US" altLang="en-US" b="1" smtClean="0"/>
              <a:t> = P</a:t>
            </a:r>
            <a:r>
              <a:rPr lang="en-US" altLang="en-US" b="1" baseline="-25000" smtClean="0"/>
              <a:t>L</a:t>
            </a:r>
            <a:endParaRPr lang="ru-RU" altLang="en-US" b="1" baseline="-25000" smtClean="0"/>
          </a:p>
          <a:p>
            <a:pPr algn="ctr" eaLnBrk="1" hangingPunct="1">
              <a:buFontTx/>
              <a:buNone/>
            </a:pPr>
            <a:endParaRPr lang="ru-RU" altLang="en-US" b="1" baseline="-25000" smtClean="0"/>
          </a:p>
          <a:p>
            <a:pPr eaLnBrk="1" hangingPunct="1"/>
            <a:r>
              <a:rPr lang="ru-RU" altLang="en-US" sz="2400" smtClean="0"/>
              <a:t>Долгосрочный период (чистая конкуренция):</a:t>
            </a:r>
            <a:endParaRPr lang="ru-RU" altLang="en-US" b="1" smtClean="0"/>
          </a:p>
          <a:p>
            <a:pPr algn="ctr" eaLnBrk="1" hangingPunct="1">
              <a:buFontTx/>
              <a:buNone/>
            </a:pPr>
            <a:r>
              <a:rPr lang="en-US" altLang="en-US" b="1" smtClean="0"/>
              <a:t>MP</a:t>
            </a:r>
            <a:r>
              <a:rPr lang="en-US" altLang="en-US" b="1" baseline="-25000" smtClean="0"/>
              <a:t>K</a:t>
            </a:r>
            <a:r>
              <a:rPr lang="en-US" altLang="en-US" b="1" smtClean="0"/>
              <a:t> </a:t>
            </a:r>
            <a:r>
              <a:rPr lang="ru-RU" altLang="en-US" b="1" smtClean="0"/>
              <a:t>* </a:t>
            </a:r>
            <a:r>
              <a:rPr lang="en-US" altLang="en-US" b="1" smtClean="0"/>
              <a:t>P</a:t>
            </a:r>
            <a:r>
              <a:rPr lang="ru-RU" altLang="en-US" b="1" baseline="-25000" smtClean="0"/>
              <a:t>гот</a:t>
            </a:r>
            <a:r>
              <a:rPr lang="en-US" altLang="en-US" b="1" smtClean="0"/>
              <a:t> </a:t>
            </a:r>
            <a:r>
              <a:rPr lang="ru-RU" altLang="en-US" b="1" smtClean="0"/>
              <a:t>/ </a:t>
            </a:r>
            <a:r>
              <a:rPr lang="en-US" altLang="en-US" b="1" smtClean="0"/>
              <a:t>P</a:t>
            </a:r>
            <a:r>
              <a:rPr lang="en-US" altLang="en-US" b="1" baseline="-25000" smtClean="0"/>
              <a:t>K</a:t>
            </a:r>
            <a:r>
              <a:rPr lang="ru-RU" altLang="en-US" b="1" baseline="-25000" smtClean="0"/>
              <a:t> </a:t>
            </a:r>
            <a:r>
              <a:rPr lang="ru-RU" altLang="en-US" b="1" smtClean="0"/>
              <a:t>= </a:t>
            </a:r>
            <a:r>
              <a:rPr lang="en-US" altLang="en-US" b="1" smtClean="0"/>
              <a:t>MP</a:t>
            </a:r>
            <a:r>
              <a:rPr lang="en-US" altLang="en-US" b="1" baseline="-25000" smtClean="0"/>
              <a:t>L</a:t>
            </a:r>
            <a:r>
              <a:rPr lang="ru-RU" altLang="en-US" b="1" smtClean="0"/>
              <a:t>* </a:t>
            </a:r>
            <a:r>
              <a:rPr lang="en-US" altLang="en-US" b="1" smtClean="0"/>
              <a:t>P</a:t>
            </a:r>
            <a:r>
              <a:rPr lang="ru-RU" altLang="en-US" b="1" baseline="-25000" smtClean="0"/>
              <a:t>гот</a:t>
            </a:r>
            <a:r>
              <a:rPr lang="en-US" altLang="en-US" b="1" smtClean="0"/>
              <a:t> </a:t>
            </a:r>
            <a:r>
              <a:rPr lang="ru-RU" altLang="en-US" b="1" smtClean="0"/>
              <a:t>/ </a:t>
            </a:r>
            <a:r>
              <a:rPr lang="en-US" altLang="en-US" b="1" smtClean="0"/>
              <a:t>P</a:t>
            </a:r>
            <a:r>
              <a:rPr lang="en-US" altLang="en-US" b="1" baseline="-25000" smtClean="0"/>
              <a:t>L</a:t>
            </a:r>
            <a:r>
              <a:rPr lang="ru-RU" altLang="en-US" b="1" smtClean="0"/>
              <a:t> = 1</a:t>
            </a:r>
          </a:p>
          <a:p>
            <a:pPr eaLnBrk="1" hangingPunct="1">
              <a:buFontTx/>
              <a:buNone/>
            </a:pPr>
            <a:endParaRPr lang="ru-RU" altLang="en-US" b="1" smtClean="0"/>
          </a:p>
          <a:p>
            <a:pPr algn="ctr" eaLnBrk="1" hangingPunct="1">
              <a:buFontTx/>
              <a:buNone/>
            </a:pPr>
            <a:endParaRPr lang="ru-RU" altLang="en-US" b="1" baseline="-25000" smtClean="0"/>
          </a:p>
        </p:txBody>
      </p:sp>
      <p:pic>
        <p:nvPicPr>
          <p:cNvPr id="163845" name="Picture 7" descr="MCj030390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5322888"/>
            <a:ext cx="2016125"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425FB22-60EB-4619-8AD4-998071ECD1F8}" type="slidenum">
              <a:rPr lang="ru-RU" altLang="en-US" smtClean="0"/>
              <a:pPr eaLnBrk="1" hangingPunct="1"/>
              <a:t>118</a:t>
            </a:fld>
            <a:endParaRPr lang="ru-RU" altLang="en-US" smtClean="0"/>
          </a:p>
        </p:txBody>
      </p:sp>
      <p:sp>
        <p:nvSpPr>
          <p:cNvPr id="164867" name="Rectangle 34"/>
          <p:cNvSpPr>
            <a:spLocks noChangeArrowheads="1"/>
          </p:cNvSpPr>
          <p:nvPr/>
        </p:nvSpPr>
        <p:spPr bwMode="auto">
          <a:xfrm>
            <a:off x="7164388" y="2349500"/>
            <a:ext cx="936625" cy="358775"/>
          </a:xfrm>
          <a:prstGeom prst="rect">
            <a:avLst/>
          </a:prstGeom>
          <a:solidFill>
            <a:srgbClr val="6AFCEE"/>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64868" name="Rectangle 21"/>
          <p:cNvSpPr>
            <a:spLocks noChangeArrowheads="1"/>
          </p:cNvSpPr>
          <p:nvPr/>
        </p:nvSpPr>
        <p:spPr bwMode="auto">
          <a:xfrm>
            <a:off x="4284663" y="2276475"/>
            <a:ext cx="2303462" cy="431800"/>
          </a:xfrm>
          <a:prstGeom prst="rect">
            <a:avLst/>
          </a:prstGeom>
          <a:solidFill>
            <a:srgbClr val="FFFAC9"/>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64869" name="Rectangle 2"/>
          <p:cNvSpPr>
            <a:spLocks noGrp="1" noChangeArrowheads="1"/>
          </p:cNvSpPr>
          <p:nvPr>
            <p:ph type="title"/>
          </p:nvPr>
        </p:nvSpPr>
        <p:spPr>
          <a:xfrm>
            <a:off x="685800" y="152400"/>
            <a:ext cx="7126288" cy="1331913"/>
          </a:xfrm>
        </p:spPr>
        <p:txBody>
          <a:bodyPr/>
          <a:lstStyle/>
          <a:p>
            <a:pPr eaLnBrk="1" hangingPunct="1"/>
            <a:r>
              <a:rPr lang="ru-RU" altLang="en-US" sz="2400" b="1" smtClean="0"/>
              <a:t>Экономическое ограничение фирмы: максимизация прибыли в условиях чистой конкуренции ( цена – внешний фактор)</a:t>
            </a:r>
          </a:p>
        </p:txBody>
      </p:sp>
      <p:sp>
        <p:nvSpPr>
          <p:cNvPr id="164870" name="Rectangle 3"/>
          <p:cNvSpPr>
            <a:spLocks noGrp="1" noChangeArrowheads="1"/>
          </p:cNvSpPr>
          <p:nvPr>
            <p:ph type="body" idx="1"/>
          </p:nvPr>
        </p:nvSpPr>
        <p:spPr/>
        <p:txBody>
          <a:bodyPr/>
          <a:lstStyle/>
          <a:p>
            <a:pPr eaLnBrk="1" hangingPunct="1">
              <a:buFontTx/>
              <a:buNone/>
            </a:pPr>
            <a:r>
              <a:rPr lang="en-US" altLang="en-US" smtClean="0"/>
              <a:t>Q</a:t>
            </a:r>
            <a:endParaRPr lang="ru-RU" altLang="en-US" smtClean="0"/>
          </a:p>
        </p:txBody>
      </p:sp>
      <p:sp>
        <p:nvSpPr>
          <p:cNvPr id="164871" name="Line 5"/>
          <p:cNvSpPr>
            <a:spLocks noChangeShapeType="1"/>
          </p:cNvSpPr>
          <p:nvPr/>
        </p:nvSpPr>
        <p:spPr bwMode="auto">
          <a:xfrm>
            <a:off x="971550" y="2420938"/>
            <a:ext cx="0" cy="28797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72" name="Line 6"/>
          <p:cNvSpPr>
            <a:spLocks noChangeShapeType="1"/>
          </p:cNvSpPr>
          <p:nvPr/>
        </p:nvSpPr>
        <p:spPr bwMode="auto">
          <a:xfrm>
            <a:off x="971550" y="5300663"/>
            <a:ext cx="26638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73" name="Arc 7"/>
          <p:cNvSpPr>
            <a:spLocks/>
          </p:cNvSpPr>
          <p:nvPr/>
        </p:nvSpPr>
        <p:spPr bwMode="auto">
          <a:xfrm rot="10800000" flipV="1">
            <a:off x="971550" y="3429000"/>
            <a:ext cx="2592388" cy="1871663"/>
          </a:xfrm>
          <a:custGeom>
            <a:avLst/>
            <a:gdLst>
              <a:gd name="T0" fmla="*/ 0 w 21600"/>
              <a:gd name="T1" fmla="*/ 0 h 21600"/>
              <a:gd name="T2" fmla="*/ 311133134 w 21600"/>
              <a:gd name="T3" fmla="*/ 162181577 h 21600"/>
              <a:gd name="T4" fmla="*/ 0 w 21600"/>
              <a:gd name="T5" fmla="*/ 16218157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64874" name="Arc 8"/>
          <p:cNvSpPr>
            <a:spLocks/>
          </p:cNvSpPr>
          <p:nvPr/>
        </p:nvSpPr>
        <p:spPr bwMode="auto">
          <a:xfrm rot="10800000" flipV="1">
            <a:off x="971550" y="2924175"/>
            <a:ext cx="2592388" cy="2305050"/>
          </a:xfrm>
          <a:custGeom>
            <a:avLst/>
            <a:gdLst>
              <a:gd name="T0" fmla="*/ 0 w 21600"/>
              <a:gd name="T1" fmla="*/ 0 h 21600"/>
              <a:gd name="T2" fmla="*/ 311133134 w 21600"/>
              <a:gd name="T3" fmla="*/ 245984069 h 21600"/>
              <a:gd name="T4" fmla="*/ 0 w 21600"/>
              <a:gd name="T5" fmla="*/ 2459840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64875" name="Arc 9"/>
          <p:cNvSpPr>
            <a:spLocks/>
          </p:cNvSpPr>
          <p:nvPr/>
        </p:nvSpPr>
        <p:spPr bwMode="auto">
          <a:xfrm rot="10800000" flipV="1">
            <a:off x="971550" y="4149725"/>
            <a:ext cx="2592388" cy="1150938"/>
          </a:xfrm>
          <a:custGeom>
            <a:avLst/>
            <a:gdLst>
              <a:gd name="T0" fmla="*/ 0 w 21594"/>
              <a:gd name="T1" fmla="*/ 0 h 21600"/>
              <a:gd name="T2" fmla="*/ 311219584 w 21594"/>
              <a:gd name="T3" fmla="*/ 59850380 h 21600"/>
              <a:gd name="T4" fmla="*/ 0 w 21594"/>
              <a:gd name="T5" fmla="*/ 61326777 h 21600"/>
              <a:gd name="T6" fmla="*/ 0 60000 65536"/>
              <a:gd name="T7" fmla="*/ 0 60000 65536"/>
              <a:gd name="T8" fmla="*/ 0 60000 65536"/>
              <a:gd name="T9" fmla="*/ 0 w 21594"/>
              <a:gd name="T10" fmla="*/ 0 h 21600"/>
              <a:gd name="T11" fmla="*/ 21594 w 21594"/>
              <a:gd name="T12" fmla="*/ 21600 h 21600"/>
            </a:gdLst>
            <a:ahLst/>
            <a:cxnLst>
              <a:cxn ang="T6">
                <a:pos x="T0" y="T1"/>
              </a:cxn>
              <a:cxn ang="T7">
                <a:pos x="T2" y="T3"/>
              </a:cxn>
              <a:cxn ang="T8">
                <a:pos x="T4" y="T5"/>
              </a:cxn>
            </a:cxnLst>
            <a:rect l="T9" t="T10" r="T11" b="T12"/>
            <a:pathLst>
              <a:path w="21594" h="21600" fill="none" extrusionOk="0">
                <a:moveTo>
                  <a:pt x="-1" y="0"/>
                </a:moveTo>
                <a:cubicBezTo>
                  <a:pt x="11726" y="0"/>
                  <a:pt x="21311" y="9356"/>
                  <a:pt x="21593" y="21080"/>
                </a:cubicBezTo>
              </a:path>
              <a:path w="21594" h="21600" stroke="0" extrusionOk="0">
                <a:moveTo>
                  <a:pt x="-1" y="0"/>
                </a:moveTo>
                <a:cubicBezTo>
                  <a:pt x="11726" y="0"/>
                  <a:pt x="21311" y="9356"/>
                  <a:pt x="21593" y="2108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64876" name="Line 10"/>
          <p:cNvSpPr>
            <a:spLocks noChangeShapeType="1"/>
          </p:cNvSpPr>
          <p:nvPr/>
        </p:nvSpPr>
        <p:spPr bwMode="auto">
          <a:xfrm flipV="1">
            <a:off x="971550" y="2852738"/>
            <a:ext cx="2808288" cy="1512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77" name="Line 11"/>
          <p:cNvSpPr>
            <a:spLocks noChangeShapeType="1"/>
          </p:cNvSpPr>
          <p:nvPr/>
        </p:nvSpPr>
        <p:spPr bwMode="auto">
          <a:xfrm>
            <a:off x="1979613" y="3789363"/>
            <a:ext cx="0" cy="15113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78" name="Rectangle 12"/>
          <p:cNvSpPr>
            <a:spLocks noChangeArrowheads="1"/>
          </p:cNvSpPr>
          <p:nvPr/>
        </p:nvSpPr>
        <p:spPr bwMode="auto">
          <a:xfrm>
            <a:off x="3276600" y="4868863"/>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164879" name="Rectangle 13"/>
          <p:cNvSpPr>
            <a:spLocks noChangeArrowheads="1"/>
          </p:cNvSpPr>
          <p:nvPr/>
        </p:nvSpPr>
        <p:spPr bwMode="auto">
          <a:xfrm>
            <a:off x="3851275" y="3933825"/>
            <a:ext cx="1152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 </a:t>
            </a:r>
            <a:r>
              <a:rPr lang="ru-RU" altLang="en-US"/>
              <a:t>при К=1</a:t>
            </a:r>
          </a:p>
        </p:txBody>
      </p:sp>
      <p:sp>
        <p:nvSpPr>
          <p:cNvPr id="164880" name="Rectangle 14"/>
          <p:cNvSpPr>
            <a:spLocks noChangeArrowheads="1"/>
          </p:cNvSpPr>
          <p:nvPr/>
        </p:nvSpPr>
        <p:spPr bwMode="auto">
          <a:xfrm>
            <a:off x="3708400" y="3284538"/>
            <a:ext cx="14398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 </a:t>
            </a:r>
            <a:r>
              <a:rPr lang="ru-RU" altLang="en-US"/>
              <a:t>при К=2</a:t>
            </a:r>
          </a:p>
        </p:txBody>
      </p:sp>
      <p:sp>
        <p:nvSpPr>
          <p:cNvPr id="164881" name="Rectangle 15"/>
          <p:cNvSpPr>
            <a:spLocks noChangeArrowheads="1"/>
          </p:cNvSpPr>
          <p:nvPr/>
        </p:nvSpPr>
        <p:spPr bwMode="auto">
          <a:xfrm>
            <a:off x="3779838" y="2852738"/>
            <a:ext cx="11525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 </a:t>
            </a:r>
            <a:r>
              <a:rPr lang="ru-RU" altLang="en-US"/>
              <a:t>при К=3</a:t>
            </a:r>
          </a:p>
        </p:txBody>
      </p:sp>
      <p:sp>
        <p:nvSpPr>
          <p:cNvPr id="164882" name="Rectangle 16"/>
          <p:cNvSpPr>
            <a:spLocks noChangeArrowheads="1"/>
          </p:cNvSpPr>
          <p:nvPr/>
        </p:nvSpPr>
        <p:spPr bwMode="auto">
          <a:xfrm>
            <a:off x="3924300" y="2349500"/>
            <a:ext cx="40322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 = </a:t>
            </a:r>
            <a:r>
              <a:rPr lang="ru-RU" altLang="en-US"/>
              <a:t>∏ </a:t>
            </a:r>
            <a:r>
              <a:rPr lang="en-US" altLang="en-US"/>
              <a:t>/ P</a:t>
            </a:r>
            <a:r>
              <a:rPr lang="ru-RU" altLang="en-US"/>
              <a:t>гот</a:t>
            </a:r>
            <a:r>
              <a:rPr lang="en-US" altLang="en-US"/>
              <a:t> + K*Pk/</a:t>
            </a:r>
            <a:r>
              <a:rPr lang="ru-RU" altLang="en-US"/>
              <a:t>Ргот + </a:t>
            </a:r>
            <a:r>
              <a:rPr lang="en-US" altLang="en-US"/>
              <a:t>L * P</a:t>
            </a:r>
            <a:r>
              <a:rPr lang="en-US" altLang="en-US" sz="1400"/>
              <a:t>L</a:t>
            </a:r>
            <a:r>
              <a:rPr lang="en-US" altLang="en-US"/>
              <a:t>/P</a:t>
            </a:r>
            <a:r>
              <a:rPr lang="ru-RU" altLang="en-US"/>
              <a:t>гот</a:t>
            </a:r>
          </a:p>
        </p:txBody>
      </p:sp>
      <p:sp>
        <p:nvSpPr>
          <p:cNvPr id="164883" name="Rectangle 17"/>
          <p:cNvSpPr>
            <a:spLocks noChangeArrowheads="1"/>
          </p:cNvSpPr>
          <p:nvPr/>
        </p:nvSpPr>
        <p:spPr bwMode="auto">
          <a:xfrm>
            <a:off x="1476375" y="5373688"/>
            <a:ext cx="15843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MPL</a:t>
            </a:r>
            <a:r>
              <a:rPr lang="ru-RU" altLang="en-US"/>
              <a:t>*</a:t>
            </a:r>
            <a:r>
              <a:rPr lang="en-US" altLang="en-US"/>
              <a:t>P</a:t>
            </a:r>
            <a:r>
              <a:rPr lang="ru-RU" altLang="en-US"/>
              <a:t>гот = </a:t>
            </a:r>
            <a:r>
              <a:rPr lang="en-US" altLang="en-US"/>
              <a:t>P</a:t>
            </a:r>
            <a:r>
              <a:rPr lang="en-US" altLang="en-US" sz="1200"/>
              <a:t>L</a:t>
            </a:r>
            <a:endParaRPr lang="ru-RU" altLang="en-US" sz="1200"/>
          </a:p>
        </p:txBody>
      </p:sp>
      <p:sp>
        <p:nvSpPr>
          <p:cNvPr id="164884" name="Line 18"/>
          <p:cNvSpPr>
            <a:spLocks noChangeShapeType="1"/>
          </p:cNvSpPr>
          <p:nvPr/>
        </p:nvSpPr>
        <p:spPr bwMode="auto">
          <a:xfrm flipV="1">
            <a:off x="971550" y="2636838"/>
            <a:ext cx="2447925" cy="1223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85" name="Line 19"/>
          <p:cNvSpPr>
            <a:spLocks noChangeShapeType="1"/>
          </p:cNvSpPr>
          <p:nvPr/>
        </p:nvSpPr>
        <p:spPr bwMode="auto">
          <a:xfrm>
            <a:off x="2339975" y="3213100"/>
            <a:ext cx="0" cy="20875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86" name="Line 20"/>
          <p:cNvSpPr>
            <a:spLocks noChangeShapeType="1"/>
          </p:cNvSpPr>
          <p:nvPr/>
        </p:nvSpPr>
        <p:spPr bwMode="auto">
          <a:xfrm>
            <a:off x="1979613" y="5084763"/>
            <a:ext cx="2889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87" name="Arc 24"/>
          <p:cNvSpPr>
            <a:spLocks/>
          </p:cNvSpPr>
          <p:nvPr/>
        </p:nvSpPr>
        <p:spPr bwMode="auto">
          <a:xfrm flipH="1">
            <a:off x="1042988" y="2133600"/>
            <a:ext cx="3960812" cy="1517650"/>
          </a:xfrm>
          <a:custGeom>
            <a:avLst/>
            <a:gdLst>
              <a:gd name="T0" fmla="*/ 0 w 21600"/>
              <a:gd name="T1" fmla="*/ 0 h 23979"/>
              <a:gd name="T2" fmla="*/ 721892750 w 21600"/>
              <a:gd name="T3" fmla="*/ 96053277 h 23979"/>
              <a:gd name="T4" fmla="*/ 0 w 21600"/>
              <a:gd name="T5" fmla="*/ 86523648 h 23979"/>
              <a:gd name="T6" fmla="*/ 0 60000 65536"/>
              <a:gd name="T7" fmla="*/ 0 60000 65536"/>
              <a:gd name="T8" fmla="*/ 0 60000 65536"/>
              <a:gd name="T9" fmla="*/ 0 w 21600"/>
              <a:gd name="T10" fmla="*/ 0 h 23979"/>
              <a:gd name="T11" fmla="*/ 21600 w 21600"/>
              <a:gd name="T12" fmla="*/ 23979 h 23979"/>
            </a:gdLst>
            <a:ahLst/>
            <a:cxnLst>
              <a:cxn ang="T6">
                <a:pos x="T0" y="T1"/>
              </a:cxn>
              <a:cxn ang="T7">
                <a:pos x="T2" y="T3"/>
              </a:cxn>
              <a:cxn ang="T8">
                <a:pos x="T4" y="T5"/>
              </a:cxn>
            </a:cxnLst>
            <a:rect l="T9" t="T10" r="T11" b="T12"/>
            <a:pathLst>
              <a:path w="21600" h="23979" fill="none" extrusionOk="0">
                <a:moveTo>
                  <a:pt x="-1" y="0"/>
                </a:moveTo>
                <a:cubicBezTo>
                  <a:pt x="11929" y="0"/>
                  <a:pt x="21600" y="9670"/>
                  <a:pt x="21600" y="21600"/>
                </a:cubicBezTo>
                <a:cubicBezTo>
                  <a:pt x="21600" y="22394"/>
                  <a:pt x="21556" y="23188"/>
                  <a:pt x="21468" y="23978"/>
                </a:cubicBezTo>
              </a:path>
              <a:path w="21600" h="23979" stroke="0" extrusionOk="0">
                <a:moveTo>
                  <a:pt x="-1" y="0"/>
                </a:moveTo>
                <a:cubicBezTo>
                  <a:pt x="11929" y="0"/>
                  <a:pt x="21600" y="9670"/>
                  <a:pt x="21600" y="21600"/>
                </a:cubicBezTo>
                <a:cubicBezTo>
                  <a:pt x="21600" y="22394"/>
                  <a:pt x="21556" y="23188"/>
                  <a:pt x="21468" y="23978"/>
                </a:cubicBezTo>
                <a:lnTo>
                  <a:pt x="0" y="21600"/>
                </a:lnTo>
                <a:close/>
              </a:path>
            </a:pathLst>
          </a:custGeom>
          <a:noFill/>
          <a:ln w="28575">
            <a:solidFill>
              <a:srgbClr val="6AFCE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64888" name="Rectangle 25"/>
          <p:cNvSpPr>
            <a:spLocks noChangeArrowheads="1"/>
          </p:cNvSpPr>
          <p:nvPr/>
        </p:nvSpPr>
        <p:spPr bwMode="auto">
          <a:xfrm>
            <a:off x="0" y="3429000"/>
            <a:ext cx="9001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000"/>
              <a:t>Точка верт.пересечения</a:t>
            </a:r>
          </a:p>
        </p:txBody>
      </p:sp>
      <p:sp>
        <p:nvSpPr>
          <p:cNvPr id="164889" name="Rectangle 26"/>
          <p:cNvSpPr>
            <a:spLocks noChangeArrowheads="1"/>
          </p:cNvSpPr>
          <p:nvPr/>
        </p:nvSpPr>
        <p:spPr bwMode="auto">
          <a:xfrm>
            <a:off x="4356100" y="1628775"/>
            <a:ext cx="19446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200" b="1" i="1"/>
              <a:t>В кр.срочном периоде-константа</a:t>
            </a:r>
          </a:p>
        </p:txBody>
      </p:sp>
      <p:sp>
        <p:nvSpPr>
          <p:cNvPr id="164890" name="Oval 27"/>
          <p:cNvSpPr>
            <a:spLocks noChangeArrowheads="1"/>
          </p:cNvSpPr>
          <p:nvPr/>
        </p:nvSpPr>
        <p:spPr bwMode="auto">
          <a:xfrm>
            <a:off x="4284663" y="1628775"/>
            <a:ext cx="2016125" cy="504825"/>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64891" name="Line 28"/>
          <p:cNvSpPr>
            <a:spLocks noChangeShapeType="1"/>
          </p:cNvSpPr>
          <p:nvPr/>
        </p:nvSpPr>
        <p:spPr bwMode="auto">
          <a:xfrm flipV="1">
            <a:off x="5364163" y="2133600"/>
            <a:ext cx="0" cy="1428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92" name="Line 29"/>
          <p:cNvSpPr>
            <a:spLocks noChangeShapeType="1"/>
          </p:cNvSpPr>
          <p:nvPr/>
        </p:nvSpPr>
        <p:spPr bwMode="auto">
          <a:xfrm>
            <a:off x="971550" y="3860800"/>
            <a:ext cx="647700" cy="0"/>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93" name="Line 33"/>
          <p:cNvSpPr>
            <a:spLocks noChangeShapeType="1"/>
          </p:cNvSpPr>
          <p:nvPr/>
        </p:nvSpPr>
        <p:spPr bwMode="auto">
          <a:xfrm>
            <a:off x="971550" y="4365625"/>
            <a:ext cx="504825" cy="0"/>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94" name="Oval 35"/>
          <p:cNvSpPr>
            <a:spLocks noChangeArrowheads="1"/>
          </p:cNvSpPr>
          <p:nvPr/>
        </p:nvSpPr>
        <p:spPr bwMode="auto">
          <a:xfrm>
            <a:off x="6877050" y="3068638"/>
            <a:ext cx="1511300" cy="503237"/>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200" b="1" i="1"/>
              <a:t>Угол наклона</a:t>
            </a:r>
          </a:p>
        </p:txBody>
      </p:sp>
      <p:sp>
        <p:nvSpPr>
          <p:cNvPr id="164895" name="Line 36"/>
          <p:cNvSpPr>
            <a:spLocks noChangeShapeType="1"/>
          </p:cNvSpPr>
          <p:nvPr/>
        </p:nvSpPr>
        <p:spPr bwMode="auto">
          <a:xfrm>
            <a:off x="7596188" y="2708275"/>
            <a:ext cx="0" cy="2889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96" name="Rectangle 38"/>
          <p:cNvSpPr>
            <a:spLocks noChangeArrowheads="1"/>
          </p:cNvSpPr>
          <p:nvPr/>
        </p:nvSpPr>
        <p:spPr bwMode="auto">
          <a:xfrm>
            <a:off x="5580063" y="3860800"/>
            <a:ext cx="3384550" cy="2447925"/>
          </a:xfrm>
          <a:prstGeom prst="rect">
            <a:avLst/>
          </a:prstGeom>
          <a:solidFill>
            <a:srgbClr val="BDF96D"/>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DF96D"/>
            </a:extrusionClr>
          </a:sp3d>
        </p:spPr>
        <p:txBody>
          <a:bodyPr lIns="90000" tIns="46800" rIns="90000" bIns="46800" anchor="ctr">
            <a:flatTx/>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i="1"/>
              <a:t>Рост цены на готовую продукцию</a:t>
            </a:r>
          </a:p>
          <a:p>
            <a:pPr eaLnBrk="1" hangingPunct="1"/>
            <a:endParaRPr lang="ru-RU" altLang="en-US" sz="1400" b="1" i="1"/>
          </a:p>
          <a:p>
            <a:pPr eaLnBrk="1" hangingPunct="1"/>
            <a:endParaRPr lang="ru-RU" altLang="en-US" sz="1400" b="1" i="1"/>
          </a:p>
          <a:p>
            <a:pPr eaLnBrk="1" hangingPunct="1"/>
            <a:r>
              <a:rPr lang="ru-RU" altLang="en-US" sz="1400" b="1" i="1"/>
              <a:t>Рост объема производства</a:t>
            </a:r>
          </a:p>
          <a:p>
            <a:pPr eaLnBrk="1" hangingPunct="1"/>
            <a:endParaRPr lang="ru-RU" altLang="en-US" sz="1400" b="1" i="1"/>
          </a:p>
          <a:p>
            <a:pPr eaLnBrk="1" hangingPunct="1"/>
            <a:endParaRPr lang="ru-RU" altLang="en-US" sz="1400" b="1" i="1"/>
          </a:p>
          <a:p>
            <a:pPr eaLnBrk="1" hangingPunct="1"/>
            <a:r>
              <a:rPr lang="ru-RU" altLang="en-US" sz="1400" b="1" i="1"/>
              <a:t>Рост спроса на фактор производства</a:t>
            </a:r>
          </a:p>
          <a:p>
            <a:pPr eaLnBrk="1" hangingPunct="1"/>
            <a:endParaRPr lang="ru-RU" altLang="en-US" sz="1400" b="1" i="1"/>
          </a:p>
          <a:p>
            <a:pPr eaLnBrk="1" hangingPunct="1"/>
            <a:endParaRPr lang="ru-RU" altLang="en-US" sz="1400" b="1" i="1"/>
          </a:p>
          <a:p>
            <a:pPr eaLnBrk="1" hangingPunct="1"/>
            <a:r>
              <a:rPr lang="ru-RU" altLang="en-US" sz="1400" b="1" i="1"/>
              <a:t>Рост цены фактора производства</a:t>
            </a:r>
          </a:p>
        </p:txBody>
      </p:sp>
      <p:sp>
        <p:nvSpPr>
          <p:cNvPr id="164897" name="Line 39"/>
          <p:cNvSpPr>
            <a:spLocks noChangeShapeType="1"/>
          </p:cNvSpPr>
          <p:nvPr/>
        </p:nvSpPr>
        <p:spPr bwMode="auto">
          <a:xfrm>
            <a:off x="7235825" y="4149725"/>
            <a:ext cx="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98" name="Line 40"/>
          <p:cNvSpPr>
            <a:spLocks noChangeShapeType="1"/>
          </p:cNvSpPr>
          <p:nvPr/>
        </p:nvSpPr>
        <p:spPr bwMode="auto">
          <a:xfrm>
            <a:off x="7235825" y="4797425"/>
            <a:ext cx="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64899" name="Line 41"/>
          <p:cNvSpPr>
            <a:spLocks noChangeShapeType="1"/>
          </p:cNvSpPr>
          <p:nvPr/>
        </p:nvSpPr>
        <p:spPr bwMode="auto">
          <a:xfrm>
            <a:off x="7235825" y="5661025"/>
            <a:ext cx="0" cy="4333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164900" name="Picture 42" descr="MCj025008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4948238"/>
            <a:ext cx="1998662"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9D98000-CE0C-47DD-89E5-7680622A2C3C}" type="slidenum">
              <a:rPr lang="ru-RU" altLang="en-US" smtClean="0"/>
              <a:pPr eaLnBrk="1" hangingPunct="1"/>
              <a:t>119</a:t>
            </a:fld>
            <a:endParaRPr lang="ru-RU" altLang="en-US" smtClean="0"/>
          </a:p>
        </p:txBody>
      </p:sp>
      <p:sp>
        <p:nvSpPr>
          <p:cNvPr id="168963" name="Rectangle 2"/>
          <p:cNvSpPr>
            <a:spLocks noGrp="1" noChangeArrowheads="1"/>
          </p:cNvSpPr>
          <p:nvPr>
            <p:ph type="title"/>
          </p:nvPr>
        </p:nvSpPr>
        <p:spPr>
          <a:xfrm>
            <a:off x="323850" y="152400"/>
            <a:ext cx="7632700" cy="1260475"/>
          </a:xfrm>
        </p:spPr>
        <p:txBody>
          <a:bodyPr/>
          <a:lstStyle/>
          <a:p>
            <a:pPr eaLnBrk="1" hangingPunct="1"/>
            <a:r>
              <a:rPr lang="ru-RU" altLang="en-US" sz="3600" b="1" smtClean="0"/>
              <a:t>Теория производства (фирмы): издержки и доходы</a:t>
            </a:r>
          </a:p>
        </p:txBody>
      </p:sp>
      <p:sp>
        <p:nvSpPr>
          <p:cNvPr id="168964" name="Rectangle 3"/>
          <p:cNvSpPr>
            <a:spLocks noGrp="1" noChangeArrowheads="1"/>
          </p:cNvSpPr>
          <p:nvPr>
            <p:ph type="body" idx="1"/>
          </p:nvPr>
        </p:nvSpPr>
        <p:spPr>
          <a:xfrm>
            <a:off x="1116013" y="1557338"/>
            <a:ext cx="7343775" cy="4392612"/>
          </a:xfrm>
        </p:spPr>
        <p:txBody>
          <a:bodyPr/>
          <a:lstStyle/>
          <a:p>
            <a:pPr eaLnBrk="1" hangingPunct="1">
              <a:lnSpc>
                <a:spcPct val="90000"/>
              </a:lnSpc>
            </a:pPr>
            <a:r>
              <a:rPr lang="ru-RU" altLang="en-US" sz="2800" smtClean="0"/>
              <a:t>Концепция экономических издержек и экономической прибыли</a:t>
            </a:r>
          </a:p>
          <a:p>
            <a:pPr eaLnBrk="1" hangingPunct="1">
              <a:lnSpc>
                <a:spcPct val="90000"/>
              </a:lnSpc>
            </a:pPr>
            <a:r>
              <a:rPr lang="ru-RU" altLang="en-US" sz="2800" smtClean="0"/>
              <a:t>Издержки фирмы в краткосрочном и долгосрочном периодах</a:t>
            </a:r>
          </a:p>
          <a:p>
            <a:pPr eaLnBrk="1" hangingPunct="1">
              <a:lnSpc>
                <a:spcPct val="90000"/>
              </a:lnSpc>
            </a:pPr>
            <a:r>
              <a:rPr lang="ru-RU" altLang="en-US" sz="2800" smtClean="0"/>
              <a:t>Валовые и средние издержки</a:t>
            </a:r>
          </a:p>
          <a:p>
            <a:pPr eaLnBrk="1" hangingPunct="1">
              <a:lnSpc>
                <a:spcPct val="90000"/>
              </a:lnSpc>
            </a:pPr>
            <a:r>
              <a:rPr lang="ru-RU" altLang="en-US" sz="2800" smtClean="0"/>
              <a:t>Безубыточный объем производства</a:t>
            </a:r>
          </a:p>
          <a:p>
            <a:pPr eaLnBrk="1" hangingPunct="1">
              <a:lnSpc>
                <a:spcPct val="90000"/>
              </a:lnSpc>
            </a:pPr>
            <a:r>
              <a:rPr lang="ru-RU" altLang="en-US" sz="2800" smtClean="0"/>
              <a:t>Средние издержки фирмы и эффект масштаба\эффект разнообразия</a:t>
            </a:r>
          </a:p>
          <a:p>
            <a:pPr eaLnBrk="1" hangingPunct="1">
              <a:lnSpc>
                <a:spcPct val="90000"/>
              </a:lnSpc>
            </a:pPr>
            <a:r>
              <a:rPr lang="ru-RU" altLang="en-US" sz="2800" smtClean="0"/>
              <a:t>Доходы фирмы: валовый, средний,    	предельный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3464AF6-E8FF-4D35-8FDF-E4096E9BF353}" type="slidenum">
              <a:rPr lang="ru-RU" altLang="en-US" smtClean="0"/>
              <a:pPr eaLnBrk="1" hangingPunct="1"/>
              <a:t>12</a:t>
            </a:fld>
            <a:endParaRPr lang="ru-RU" altLang="en-US" smtClean="0"/>
          </a:p>
        </p:txBody>
      </p:sp>
      <p:sp>
        <p:nvSpPr>
          <p:cNvPr id="14339" name="Rectangle 2"/>
          <p:cNvSpPr>
            <a:spLocks noGrp="1" noChangeArrowheads="1"/>
          </p:cNvSpPr>
          <p:nvPr>
            <p:ph type="title"/>
          </p:nvPr>
        </p:nvSpPr>
        <p:spPr>
          <a:xfrm>
            <a:off x="685800" y="152400"/>
            <a:ext cx="6870700" cy="755650"/>
          </a:xfrm>
        </p:spPr>
        <p:txBody>
          <a:bodyPr/>
          <a:lstStyle/>
          <a:p>
            <a:pPr eaLnBrk="1" hangingPunct="1"/>
            <a:r>
              <a:rPr lang="ru-RU" altLang="en-US" sz="3600" b="1" smtClean="0"/>
              <a:t>Рекомендуемая литература</a:t>
            </a:r>
          </a:p>
        </p:txBody>
      </p:sp>
      <p:sp>
        <p:nvSpPr>
          <p:cNvPr id="14340" name="Rectangle 4"/>
          <p:cNvSpPr>
            <a:spLocks noGrp="1" noChangeArrowheads="1"/>
          </p:cNvSpPr>
          <p:nvPr>
            <p:ph type="body" idx="1"/>
          </p:nvPr>
        </p:nvSpPr>
        <p:spPr>
          <a:xfrm>
            <a:off x="685800" y="1052513"/>
            <a:ext cx="7696200" cy="5040312"/>
          </a:xfrm>
        </p:spPr>
        <p:txBody>
          <a:bodyPr/>
          <a:lstStyle/>
          <a:p>
            <a:pPr eaLnBrk="1" hangingPunct="1"/>
            <a:r>
              <a:rPr lang="ru-RU" altLang="en-US" sz="1800" dirty="0" smtClean="0">
                <a:latin typeface="Arial" charset="0"/>
              </a:rPr>
              <a:t>Ивашковский С.В. «Экономика для менеджеров», М., ДЕЛО, 2003</a:t>
            </a:r>
            <a:endParaRPr lang="en-US" altLang="en-US" sz="1800" dirty="0" smtClean="0">
              <a:latin typeface="Arial" charset="0"/>
            </a:endParaRPr>
          </a:p>
          <a:p>
            <a:pPr eaLnBrk="1" hangingPunct="1"/>
            <a:r>
              <a:rPr lang="ru-RU" altLang="en-US" sz="1800" dirty="0" smtClean="0">
                <a:latin typeface="Arial" charset="0"/>
              </a:rPr>
              <a:t>Ф.Янг, Дж. МакОли «Экономика для ТОП-менеджеров. Бизнес-курс МВА», пер с англ., М., 2008</a:t>
            </a:r>
          </a:p>
          <a:p>
            <a:pPr eaLnBrk="1" hangingPunct="1"/>
            <a:r>
              <a:rPr lang="ru-RU" altLang="en-US" sz="1800" dirty="0" smtClean="0">
                <a:latin typeface="Arial" charset="0"/>
              </a:rPr>
              <a:t>Р.Франк «Микроэкономика и поведение», М, ИНФРА-М, 2000</a:t>
            </a:r>
          </a:p>
          <a:p>
            <a:pPr eaLnBrk="1" hangingPunct="1"/>
            <a:r>
              <a:rPr lang="ru-RU" altLang="en-US" sz="1800" dirty="0" smtClean="0">
                <a:latin typeface="Arial" charset="0"/>
              </a:rPr>
              <a:t>Майкл Байе « Управленческая экономика», М., ЮНИТИ, 1999</a:t>
            </a:r>
          </a:p>
          <a:p>
            <a:pPr eaLnBrk="1" hangingPunct="1"/>
            <a:r>
              <a:rPr lang="ru-RU" altLang="en-US" sz="1800" dirty="0" smtClean="0"/>
              <a:t>Гальперин В.М., Игнатьев С.М., Моргунов В.И. «Микроэкономика» в двух томах, СтП., «Экономическая школа», 2000</a:t>
            </a:r>
          </a:p>
          <a:p>
            <a:pPr eaLnBrk="1" hangingPunct="1"/>
            <a:r>
              <a:rPr lang="ru-RU" altLang="en-US" sz="1800" dirty="0" smtClean="0"/>
              <a:t>Пиндайк Р., Рубинфельд Д. “Микроэкономика”, издание 2-е, М. , </a:t>
            </a:r>
            <a:r>
              <a:rPr lang="ru-RU" altLang="en-US" sz="1800" dirty="0" smtClean="0">
                <a:latin typeface="Arial" charset="0"/>
              </a:rPr>
              <a:t> ДЕЛО, </a:t>
            </a:r>
            <a:r>
              <a:rPr lang="ru-RU" altLang="en-US" sz="1800" dirty="0" smtClean="0"/>
              <a:t>2001</a:t>
            </a:r>
            <a:endParaRPr lang="ru-RU" altLang="en-US" sz="1800" dirty="0" smtClean="0">
              <a:latin typeface="Arial" charset="0"/>
            </a:endParaRPr>
          </a:p>
          <a:p>
            <a:pPr eaLnBrk="1" hangingPunct="1"/>
            <a:r>
              <a:rPr lang="ru-RU" altLang="en-US" sz="1800" dirty="0" smtClean="0">
                <a:latin typeface="Arial" charset="0"/>
              </a:rPr>
              <a:t>Мэнкью Г. «Макроэкономика», М., МГУ, 2000</a:t>
            </a:r>
          </a:p>
          <a:p>
            <a:pPr eaLnBrk="1" hangingPunct="1"/>
            <a:r>
              <a:rPr lang="ru-RU" altLang="en-US" sz="1800" dirty="0" smtClean="0">
                <a:latin typeface="Arial" charset="0"/>
              </a:rPr>
              <a:t>Агапова Т., Серегина С. «Макроэкономика», 2004 (учебник МГУ)</a:t>
            </a:r>
          </a:p>
          <a:p>
            <a:pPr eaLnBrk="1" hangingPunct="1">
              <a:lnSpc>
                <a:spcPct val="80000"/>
              </a:lnSpc>
            </a:pPr>
            <a:r>
              <a:rPr lang="ru-RU" sz="1800" dirty="0" smtClean="0"/>
              <a:t>Гальперин, Гребенников, Леусский, Тарасевич «Макроэкономика» М., 2003</a:t>
            </a:r>
          </a:p>
          <a:p>
            <a:pPr eaLnBrk="1" hangingPunct="1">
              <a:lnSpc>
                <a:spcPct val="80000"/>
              </a:lnSpc>
            </a:pPr>
            <a:r>
              <a:rPr lang="ru-RU" sz="1800" dirty="0" smtClean="0"/>
              <a:t>Линдерт П.Х. «Экономика мирохозяйственных связей», М., 1992</a:t>
            </a:r>
          </a:p>
          <a:p>
            <a:pPr eaLnBrk="1" hangingPunct="1">
              <a:lnSpc>
                <a:spcPct val="80000"/>
              </a:lnSpc>
            </a:pPr>
            <a:r>
              <a:rPr lang="ru-RU" sz="1800" dirty="0" smtClean="0"/>
              <a:t>Пугель Т., Линдерт П. «Международная экономика: пер.с англ.» М., 2003</a:t>
            </a:r>
          </a:p>
          <a:p>
            <a:pPr eaLnBrk="1" hangingPunct="1"/>
            <a:endParaRPr lang="ru-RU" altLang="en-US" sz="1800" dirty="0" smtClean="0">
              <a:latin typeface="Arial" charset="0"/>
            </a:endParaRPr>
          </a:p>
          <a:p>
            <a:pPr eaLnBrk="1" hangingPunct="1"/>
            <a:endParaRPr lang="ru-RU" altLang="en-US" sz="1800" dirty="0" smtClean="0">
              <a:latin typeface="Arial" charset="0"/>
            </a:endParaRPr>
          </a:p>
          <a:p>
            <a:pPr eaLnBrk="1" hangingPunct="1"/>
            <a:endParaRPr lang="ru-RU" altLang="en-US" sz="1800" dirty="0" smtClean="0"/>
          </a:p>
        </p:txBody>
      </p:sp>
    </p:spTree>
    <p:extLst>
      <p:ext uri="{BB962C8B-B14F-4D97-AF65-F5344CB8AC3E}">
        <p14:creationId xmlns:p14="http://schemas.microsoft.com/office/powerpoint/2010/main" val="203220372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6FA271E-F294-42F2-915C-DDF095938556}" type="slidenum">
              <a:rPr lang="ru-RU" altLang="en-US" smtClean="0"/>
              <a:pPr eaLnBrk="1" hangingPunct="1"/>
              <a:t>120</a:t>
            </a:fld>
            <a:endParaRPr lang="ru-RU" altLang="en-US" smtClean="0"/>
          </a:p>
        </p:txBody>
      </p:sp>
      <p:sp>
        <p:nvSpPr>
          <p:cNvPr id="169987" name="Rectangle 133"/>
          <p:cNvSpPr>
            <a:spLocks noGrp="1" noChangeArrowheads="1"/>
          </p:cNvSpPr>
          <p:nvPr>
            <p:ph type="title"/>
          </p:nvPr>
        </p:nvSpPr>
        <p:spPr>
          <a:xfrm>
            <a:off x="1547813" y="152400"/>
            <a:ext cx="6008687" cy="828675"/>
          </a:xfrm>
        </p:spPr>
        <p:txBody>
          <a:bodyPr/>
          <a:lstStyle/>
          <a:p>
            <a:pPr eaLnBrk="1" hangingPunct="1"/>
            <a:r>
              <a:rPr lang="ru-RU" altLang="en-US" sz="4000" b="1" smtClean="0"/>
              <a:t>Числовой пример</a:t>
            </a:r>
          </a:p>
        </p:txBody>
      </p:sp>
      <p:graphicFrame>
        <p:nvGraphicFramePr>
          <p:cNvPr id="108679" name="Group 135"/>
          <p:cNvGraphicFramePr>
            <a:graphicFrameLocks noGrp="1"/>
          </p:cNvGraphicFramePr>
          <p:nvPr>
            <p:ph idx="1"/>
          </p:nvPr>
        </p:nvGraphicFramePr>
        <p:xfrm>
          <a:off x="685800" y="1989138"/>
          <a:ext cx="7696200" cy="4297668"/>
        </p:xfrm>
        <a:graphic>
          <a:graphicData uri="http://schemas.openxmlformats.org/drawingml/2006/table">
            <a:tbl>
              <a:tblPr/>
              <a:tblGrid>
                <a:gridCol w="3025775"/>
                <a:gridCol w="2216150"/>
                <a:gridCol w="2454275"/>
              </a:tblGrid>
              <a:tr h="6400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Статьи</a:t>
                      </a:r>
                      <a:endParaRPr kumimoji="0" lang="ru-RU" sz="1800" b="1"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Бухгалтерские издержки</a:t>
                      </a:r>
                      <a:endParaRPr kumimoji="0" lang="ru-RU" sz="1800" b="1"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Экономические издержки</a:t>
                      </a:r>
                      <a:endParaRPr kumimoji="0" lang="ru-RU" sz="1800" b="1"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32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Заработки и оклады</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Выплаты процентов</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Амортизация</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Разное(материалы, семена, удобрение, топливо)</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Неявный заработок предпринимателя</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Неявный заработок жены предпринимателя</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Неявная земельная рента</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Неявный процент на собственный капитал</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ИТОГО</a:t>
                      </a:r>
                      <a:endParaRPr kumimoji="0" lang="ru-RU" sz="1800" b="1"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90000</a:t>
                      </a:r>
                      <a:endParaRPr kumimoji="0" lang="ru-RU" sz="1800" b="1"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20000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30000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10000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40000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3000</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173000</a:t>
                      </a:r>
                      <a:endParaRPr kumimoji="0" lang="ru-RU" sz="1800" b="1" i="0" u="none" strike="noStrike" cap="none" normalizeH="0" baseline="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70002" name="Picture 136" descr="MCj033433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404813"/>
            <a:ext cx="1819275"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3" name="Picture 138" descr="MCPE01467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050" y="0"/>
            <a:ext cx="22669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9A96930-5731-4157-B581-3E66A476A669}" type="slidenum">
              <a:rPr lang="ru-RU" altLang="en-US" smtClean="0"/>
              <a:pPr eaLnBrk="1" hangingPunct="1"/>
              <a:t>121</a:t>
            </a:fld>
            <a:endParaRPr lang="ru-RU" altLang="en-US" smtClean="0"/>
          </a:p>
        </p:txBody>
      </p:sp>
      <p:sp>
        <p:nvSpPr>
          <p:cNvPr id="171011" name="Rectangle 2"/>
          <p:cNvSpPr>
            <a:spLocks noGrp="1" noChangeArrowheads="1"/>
          </p:cNvSpPr>
          <p:nvPr>
            <p:ph type="title"/>
          </p:nvPr>
        </p:nvSpPr>
        <p:spPr>
          <a:xfrm>
            <a:off x="685800" y="152400"/>
            <a:ext cx="7126288" cy="1476375"/>
          </a:xfrm>
        </p:spPr>
        <p:txBody>
          <a:bodyPr/>
          <a:lstStyle/>
          <a:p>
            <a:pPr eaLnBrk="1" hangingPunct="1"/>
            <a:r>
              <a:rPr lang="ru-RU" altLang="en-US" sz="4000" b="1" smtClean="0"/>
              <a:t>Экономические издержки и экономическая прибыль</a:t>
            </a:r>
          </a:p>
        </p:txBody>
      </p:sp>
      <p:sp>
        <p:nvSpPr>
          <p:cNvPr id="171012" name="Rectangle 3"/>
          <p:cNvSpPr>
            <a:spLocks noGrp="1" noChangeArrowheads="1"/>
          </p:cNvSpPr>
          <p:nvPr>
            <p:ph type="body" idx="1"/>
          </p:nvPr>
        </p:nvSpPr>
        <p:spPr/>
        <p:txBody>
          <a:bodyPr/>
          <a:lstStyle/>
          <a:p>
            <a:pPr eaLnBrk="1" hangingPunct="1">
              <a:buFontTx/>
              <a:buNone/>
            </a:pPr>
            <a:endParaRPr lang="en-US" altLang="en-US" smtClean="0"/>
          </a:p>
        </p:txBody>
      </p:sp>
      <p:sp>
        <p:nvSpPr>
          <p:cNvPr id="171013" name="Rectangle 4"/>
          <p:cNvSpPr>
            <a:spLocks noChangeArrowheads="1"/>
          </p:cNvSpPr>
          <p:nvPr/>
        </p:nvSpPr>
        <p:spPr bwMode="auto">
          <a:xfrm>
            <a:off x="755650" y="1916113"/>
            <a:ext cx="2663825" cy="15843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Явные </a:t>
            </a:r>
          </a:p>
          <a:p>
            <a:pPr eaLnBrk="1" hangingPunct="1"/>
            <a:r>
              <a:rPr lang="ru-RU" altLang="en-US"/>
              <a:t>(бухгалтерские)</a:t>
            </a:r>
          </a:p>
          <a:p>
            <a:pPr eaLnBrk="1" hangingPunct="1"/>
            <a:r>
              <a:rPr lang="ru-RU" altLang="en-US"/>
              <a:t>издержки</a:t>
            </a:r>
          </a:p>
        </p:txBody>
      </p:sp>
      <p:sp>
        <p:nvSpPr>
          <p:cNvPr id="171014" name="Rectangle 5"/>
          <p:cNvSpPr>
            <a:spLocks noChangeArrowheads="1"/>
          </p:cNvSpPr>
          <p:nvPr/>
        </p:nvSpPr>
        <p:spPr bwMode="auto">
          <a:xfrm>
            <a:off x="827088" y="4508500"/>
            <a:ext cx="2520950" cy="936625"/>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Экономическая</a:t>
            </a:r>
          </a:p>
          <a:p>
            <a:pPr eaLnBrk="1" hangingPunct="1"/>
            <a:r>
              <a:rPr lang="ru-RU" altLang="en-US"/>
              <a:t> прибыль</a:t>
            </a:r>
          </a:p>
        </p:txBody>
      </p:sp>
      <p:sp>
        <p:nvSpPr>
          <p:cNvPr id="171015" name="Rectangle 6"/>
          <p:cNvSpPr>
            <a:spLocks noChangeArrowheads="1"/>
          </p:cNvSpPr>
          <p:nvPr/>
        </p:nvSpPr>
        <p:spPr bwMode="auto">
          <a:xfrm>
            <a:off x="755650" y="3429000"/>
            <a:ext cx="2663825"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Неявные</a:t>
            </a:r>
          </a:p>
          <a:p>
            <a:pPr eaLnBrk="1" hangingPunct="1"/>
            <a:r>
              <a:rPr lang="ru-RU" altLang="en-US"/>
              <a:t>(альтернативные,</a:t>
            </a:r>
          </a:p>
          <a:p>
            <a:pPr eaLnBrk="1" hangingPunct="1"/>
            <a:r>
              <a:rPr lang="ru-RU" altLang="en-US"/>
              <a:t>вмененные) </a:t>
            </a:r>
          </a:p>
          <a:p>
            <a:pPr eaLnBrk="1" hangingPunct="1"/>
            <a:r>
              <a:rPr lang="ru-RU" altLang="en-US"/>
              <a:t>издержки</a:t>
            </a:r>
          </a:p>
        </p:txBody>
      </p:sp>
      <p:sp>
        <p:nvSpPr>
          <p:cNvPr id="171016" name="AutoShape 7"/>
          <p:cNvSpPr>
            <a:spLocks/>
          </p:cNvSpPr>
          <p:nvPr/>
        </p:nvSpPr>
        <p:spPr bwMode="auto">
          <a:xfrm>
            <a:off x="3492500" y="3429000"/>
            <a:ext cx="649288" cy="1944688"/>
          </a:xfrm>
          <a:prstGeom prst="rightBrace">
            <a:avLst>
              <a:gd name="adj1" fmla="val 2495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1017" name="AutoShape 8"/>
          <p:cNvSpPr>
            <a:spLocks/>
          </p:cNvSpPr>
          <p:nvPr/>
        </p:nvSpPr>
        <p:spPr bwMode="auto">
          <a:xfrm>
            <a:off x="4427538" y="2205038"/>
            <a:ext cx="2376487" cy="3097212"/>
          </a:xfrm>
          <a:prstGeom prst="rightBrace">
            <a:avLst>
              <a:gd name="adj1" fmla="val 1086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1018" name="Rectangle 9"/>
          <p:cNvSpPr>
            <a:spLocks noChangeArrowheads="1"/>
          </p:cNvSpPr>
          <p:nvPr/>
        </p:nvSpPr>
        <p:spPr bwMode="auto">
          <a:xfrm>
            <a:off x="4211638" y="3573463"/>
            <a:ext cx="1079500" cy="86518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200" b="1"/>
              <a:t>Бухгалтерская</a:t>
            </a:r>
          </a:p>
          <a:p>
            <a:pPr eaLnBrk="1" hangingPunct="1"/>
            <a:r>
              <a:rPr lang="ru-RU" altLang="en-US" sz="1200" b="1"/>
              <a:t>прибыль</a:t>
            </a:r>
          </a:p>
        </p:txBody>
      </p:sp>
      <p:sp>
        <p:nvSpPr>
          <p:cNvPr id="171019" name="Rectangle 10"/>
          <p:cNvSpPr>
            <a:spLocks noChangeArrowheads="1"/>
          </p:cNvSpPr>
          <p:nvPr/>
        </p:nvSpPr>
        <p:spPr bwMode="auto">
          <a:xfrm>
            <a:off x="6156325" y="3141663"/>
            <a:ext cx="1871663" cy="100806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Доход с продаж</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C6C25AD-AE84-4AAD-BEC7-EB5FFBBDCFBE}" type="slidenum">
              <a:rPr lang="ru-RU" altLang="en-US" smtClean="0"/>
              <a:pPr eaLnBrk="1" hangingPunct="1"/>
              <a:t>122</a:t>
            </a:fld>
            <a:endParaRPr lang="ru-RU" altLang="en-US" smtClean="0"/>
          </a:p>
        </p:txBody>
      </p:sp>
      <p:sp>
        <p:nvSpPr>
          <p:cNvPr id="172035" name="Rectangle 2"/>
          <p:cNvSpPr>
            <a:spLocks noGrp="1" noChangeArrowheads="1"/>
          </p:cNvSpPr>
          <p:nvPr>
            <p:ph type="title"/>
          </p:nvPr>
        </p:nvSpPr>
        <p:spPr>
          <a:xfrm>
            <a:off x="685800" y="152400"/>
            <a:ext cx="7199313" cy="1600200"/>
          </a:xfrm>
        </p:spPr>
        <p:txBody>
          <a:bodyPr/>
          <a:lstStyle/>
          <a:p>
            <a:pPr eaLnBrk="1" hangingPunct="1"/>
            <a:r>
              <a:rPr lang="ru-RU" altLang="en-US" sz="4000" b="1" smtClean="0"/>
              <a:t>Издержки</a:t>
            </a:r>
            <a:br>
              <a:rPr lang="ru-RU" altLang="en-US" sz="4000" b="1" smtClean="0"/>
            </a:br>
            <a:r>
              <a:rPr lang="ru-RU" altLang="en-US" sz="4000" b="1" smtClean="0"/>
              <a:t> в краткосрочном периоде</a:t>
            </a:r>
          </a:p>
        </p:txBody>
      </p:sp>
      <p:sp>
        <p:nvSpPr>
          <p:cNvPr id="172036" name="Rectangle 3"/>
          <p:cNvSpPr>
            <a:spLocks noGrp="1" noChangeArrowheads="1"/>
          </p:cNvSpPr>
          <p:nvPr>
            <p:ph type="body" sz="half" idx="1"/>
          </p:nvPr>
        </p:nvSpPr>
        <p:spPr>
          <a:xfrm>
            <a:off x="685800" y="1828800"/>
            <a:ext cx="3771900" cy="3976688"/>
          </a:xfrm>
        </p:spPr>
        <p:txBody>
          <a:bodyPr/>
          <a:lstStyle/>
          <a:p>
            <a:pPr eaLnBrk="1" hangingPunct="1"/>
            <a:r>
              <a:rPr lang="ru-RU" altLang="en-US" smtClean="0"/>
              <a:t>Общие </a:t>
            </a:r>
            <a:r>
              <a:rPr lang="en-US" altLang="en-US" smtClean="0"/>
              <a:t>TC</a:t>
            </a:r>
          </a:p>
          <a:p>
            <a:pPr eaLnBrk="1" hangingPunct="1"/>
            <a:r>
              <a:rPr lang="ru-RU" altLang="en-US" smtClean="0"/>
              <a:t>Постоянные  </a:t>
            </a:r>
            <a:r>
              <a:rPr lang="en-US" altLang="en-US" smtClean="0"/>
              <a:t>FC</a:t>
            </a:r>
          </a:p>
          <a:p>
            <a:pPr eaLnBrk="1" hangingPunct="1"/>
            <a:r>
              <a:rPr lang="ru-RU" altLang="en-US" smtClean="0"/>
              <a:t>Переменные </a:t>
            </a:r>
            <a:r>
              <a:rPr lang="en-US" altLang="en-US" smtClean="0"/>
              <a:t>VC</a:t>
            </a:r>
          </a:p>
          <a:p>
            <a:pPr algn="ctr" eaLnBrk="1" hangingPunct="1">
              <a:buFontTx/>
              <a:buNone/>
            </a:pPr>
            <a:endParaRPr lang="en-US" altLang="en-US" smtClean="0"/>
          </a:p>
          <a:p>
            <a:pPr algn="ctr" eaLnBrk="1" hangingPunct="1">
              <a:buFontTx/>
              <a:buNone/>
            </a:pPr>
            <a:r>
              <a:rPr lang="en-US" altLang="en-US" smtClean="0"/>
              <a:t>TC = FC + VC</a:t>
            </a:r>
            <a:endParaRPr lang="ru-RU" altLang="en-US" smtClean="0"/>
          </a:p>
          <a:p>
            <a:pPr algn="ctr" eaLnBrk="1" hangingPunct="1">
              <a:buFontTx/>
              <a:buNone/>
            </a:pPr>
            <a:r>
              <a:rPr lang="en-US" altLang="en-US" smtClean="0"/>
              <a:t>ATC = AFC + AVC</a:t>
            </a:r>
            <a:endParaRPr lang="ru-RU" altLang="en-US" smtClean="0"/>
          </a:p>
        </p:txBody>
      </p:sp>
      <p:sp>
        <p:nvSpPr>
          <p:cNvPr id="172037" name="Rectangle 4"/>
          <p:cNvSpPr>
            <a:spLocks noGrp="1" noChangeArrowheads="1"/>
          </p:cNvSpPr>
          <p:nvPr>
            <p:ph type="body" sz="half" idx="2"/>
          </p:nvPr>
        </p:nvSpPr>
        <p:spPr>
          <a:xfrm>
            <a:off x="4610100" y="1828800"/>
            <a:ext cx="3771900" cy="4192588"/>
          </a:xfrm>
        </p:spPr>
        <p:txBody>
          <a:bodyPr/>
          <a:lstStyle/>
          <a:p>
            <a:pPr eaLnBrk="1" hangingPunct="1">
              <a:lnSpc>
                <a:spcPct val="90000"/>
              </a:lnSpc>
            </a:pPr>
            <a:r>
              <a:rPr lang="ru-RU" altLang="en-US" sz="2400" smtClean="0"/>
              <a:t>Средние общие (издержки на единицу продукции) </a:t>
            </a:r>
            <a:endParaRPr lang="en-US" altLang="en-US" sz="2400" smtClean="0"/>
          </a:p>
          <a:p>
            <a:pPr algn="ctr" eaLnBrk="1" hangingPunct="1">
              <a:lnSpc>
                <a:spcPct val="90000"/>
              </a:lnSpc>
              <a:buFontTx/>
              <a:buNone/>
            </a:pPr>
            <a:r>
              <a:rPr lang="en-US" altLang="en-US" sz="2400" smtClean="0"/>
              <a:t>ATC=TC/Q</a:t>
            </a:r>
          </a:p>
          <a:p>
            <a:pPr eaLnBrk="1" hangingPunct="1">
              <a:lnSpc>
                <a:spcPct val="90000"/>
              </a:lnSpc>
            </a:pPr>
            <a:r>
              <a:rPr lang="ru-RU" altLang="en-US" sz="2400" smtClean="0"/>
              <a:t>Средние постоянные </a:t>
            </a:r>
            <a:endParaRPr lang="en-US" altLang="en-US" sz="2400" smtClean="0"/>
          </a:p>
          <a:p>
            <a:pPr algn="ctr" eaLnBrk="1" hangingPunct="1">
              <a:lnSpc>
                <a:spcPct val="90000"/>
              </a:lnSpc>
              <a:buFontTx/>
              <a:buNone/>
            </a:pPr>
            <a:r>
              <a:rPr lang="en-US" altLang="en-US" sz="2400" smtClean="0"/>
              <a:t>AFC = FC/Q</a:t>
            </a:r>
          </a:p>
          <a:p>
            <a:pPr eaLnBrk="1" hangingPunct="1">
              <a:lnSpc>
                <a:spcPct val="90000"/>
              </a:lnSpc>
            </a:pPr>
            <a:r>
              <a:rPr lang="ru-RU" altLang="en-US" sz="2400" smtClean="0"/>
              <a:t>Средние переменные</a:t>
            </a:r>
            <a:endParaRPr lang="en-US" altLang="en-US" sz="2400" smtClean="0"/>
          </a:p>
          <a:p>
            <a:pPr algn="ctr" eaLnBrk="1" hangingPunct="1">
              <a:lnSpc>
                <a:spcPct val="90000"/>
              </a:lnSpc>
              <a:buFontTx/>
              <a:buNone/>
            </a:pPr>
            <a:r>
              <a:rPr lang="en-US" altLang="en-US" sz="2400" smtClean="0"/>
              <a:t>AVC= VC/Q</a:t>
            </a:r>
          </a:p>
          <a:p>
            <a:pPr eaLnBrk="1" hangingPunct="1">
              <a:lnSpc>
                <a:spcPct val="90000"/>
              </a:lnSpc>
            </a:pPr>
            <a:r>
              <a:rPr lang="ru-RU" altLang="en-US" sz="2400" smtClean="0"/>
              <a:t>Предельные </a:t>
            </a:r>
            <a:endParaRPr lang="en-US" altLang="en-US" sz="2400" smtClean="0"/>
          </a:p>
          <a:p>
            <a:pPr algn="ctr" eaLnBrk="1" hangingPunct="1">
              <a:lnSpc>
                <a:spcPct val="90000"/>
              </a:lnSpc>
              <a:buFontTx/>
              <a:buNone/>
            </a:pPr>
            <a:r>
              <a:rPr lang="en-US" altLang="en-US" sz="2400" smtClean="0"/>
              <a:t>MC= ∆TC/ ∆ Q</a:t>
            </a:r>
            <a:endParaRPr lang="ru-RU" altLang="en-US" sz="2400"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8D460F8-9723-43E0-B918-0DACDDA681E8}" type="slidenum">
              <a:rPr lang="ru-RU" altLang="en-US" smtClean="0"/>
              <a:pPr eaLnBrk="1" hangingPunct="1"/>
              <a:t>123</a:t>
            </a:fld>
            <a:endParaRPr lang="ru-RU" altLang="en-US" smtClean="0"/>
          </a:p>
        </p:txBody>
      </p:sp>
      <p:sp>
        <p:nvSpPr>
          <p:cNvPr id="173059" name="Rectangle 603"/>
          <p:cNvSpPr>
            <a:spLocks noGrp="1" noChangeArrowheads="1"/>
          </p:cNvSpPr>
          <p:nvPr>
            <p:ph type="title"/>
          </p:nvPr>
        </p:nvSpPr>
        <p:spPr>
          <a:xfrm>
            <a:off x="685800" y="152400"/>
            <a:ext cx="6870700" cy="1476375"/>
          </a:xfrm>
        </p:spPr>
        <p:txBody>
          <a:bodyPr/>
          <a:lstStyle/>
          <a:p>
            <a:pPr eaLnBrk="1" hangingPunct="1"/>
            <a:r>
              <a:rPr lang="ru-RU" altLang="en-US" sz="3600" b="1" smtClean="0"/>
              <a:t>Издержки и доходы фирмы: числовой пример</a:t>
            </a:r>
          </a:p>
        </p:txBody>
      </p:sp>
      <p:graphicFrame>
        <p:nvGraphicFramePr>
          <p:cNvPr id="114344" name="Group 680"/>
          <p:cNvGraphicFramePr>
            <a:graphicFrameLocks noGrp="1"/>
          </p:cNvGraphicFramePr>
          <p:nvPr>
            <p:ph idx="1"/>
          </p:nvPr>
        </p:nvGraphicFramePr>
        <p:xfrm>
          <a:off x="685800" y="1828800"/>
          <a:ext cx="7989888" cy="3657603"/>
        </p:xfrm>
        <a:graphic>
          <a:graphicData uri="http://schemas.openxmlformats.org/drawingml/2006/table">
            <a:tbl>
              <a:tblPr/>
              <a:tblGrid>
                <a:gridCol w="717550"/>
                <a:gridCol w="647700"/>
                <a:gridCol w="720725"/>
                <a:gridCol w="720725"/>
                <a:gridCol w="863600"/>
                <a:gridCol w="792163"/>
                <a:gridCol w="792162"/>
                <a:gridCol w="719138"/>
                <a:gridCol w="1081087"/>
                <a:gridCol w="935038"/>
              </a:tblGrid>
              <a:tr h="581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Q</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TC</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FC</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VC</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ATC</a:t>
                      </a:r>
                      <a:endParaRPr kumimoji="0" lang="en-US" sz="1800" b="0"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AFC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folHlink"/>
                          </a:solidFill>
                          <a:effectLst/>
                          <a:latin typeface="Times New Roman" pitchFamily="18" charset="0"/>
                          <a:cs typeface="Times New Roman" pitchFamily="18" charset="0"/>
                        </a:rPr>
                        <a:t>AVC</a:t>
                      </a:r>
                      <a:endParaRPr kumimoji="0" lang="en-US" sz="1800" b="0" i="0" u="none" strike="noStrike" cap="none" normalizeH="0" baseline="0" smtClean="0">
                        <a:ln>
                          <a:noFill/>
                        </a:ln>
                        <a:solidFill>
                          <a:schemeClr val="fo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MC</a:t>
                      </a:r>
                      <a:endParaRPr kumimoji="0" lang="en-US" sz="1800" b="0"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TR=P*Q</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P=60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TR-TC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120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66.7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33.3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33.3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180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130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57.5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32.5</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270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170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54</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300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240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56.7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360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420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320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14.3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45.7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420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440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67.5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480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cut/>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0E5B109-CDEF-4938-AC44-B55E034BB009}" type="slidenum">
              <a:rPr lang="ru-RU" altLang="en-US" smtClean="0"/>
              <a:pPr eaLnBrk="1" hangingPunct="1"/>
              <a:t>124</a:t>
            </a:fld>
            <a:endParaRPr lang="ru-RU" altLang="en-US" smtClean="0"/>
          </a:p>
        </p:txBody>
      </p:sp>
      <p:sp>
        <p:nvSpPr>
          <p:cNvPr id="2052" name="Rectangle 6"/>
          <p:cNvSpPr>
            <a:spLocks noGrp="1" noChangeArrowheads="1"/>
          </p:cNvSpPr>
          <p:nvPr>
            <p:ph type="title"/>
          </p:nvPr>
        </p:nvSpPr>
        <p:spPr>
          <a:xfrm>
            <a:off x="685800" y="152400"/>
            <a:ext cx="6870700" cy="900113"/>
          </a:xfrm>
        </p:spPr>
        <p:txBody>
          <a:bodyPr/>
          <a:lstStyle/>
          <a:p>
            <a:pPr eaLnBrk="1" hangingPunct="1"/>
            <a:r>
              <a:rPr lang="ru-RU" altLang="en-US" sz="3600" smtClean="0"/>
              <a:t>Общие издержки: ТС,</a:t>
            </a:r>
            <a:r>
              <a:rPr lang="en-US" altLang="en-US" sz="3600" smtClean="0"/>
              <a:t>VC </a:t>
            </a:r>
            <a:r>
              <a:rPr lang="ru-RU" altLang="en-US" sz="3600" smtClean="0"/>
              <a:t>и </a:t>
            </a:r>
            <a:r>
              <a:rPr lang="en-US" altLang="en-US" sz="3600" smtClean="0"/>
              <a:t>FC</a:t>
            </a:r>
            <a:endParaRPr lang="ru-RU" altLang="en-US" sz="3600" smtClean="0"/>
          </a:p>
        </p:txBody>
      </p:sp>
      <p:graphicFrame>
        <p:nvGraphicFramePr>
          <p:cNvPr id="2" name="Object 5"/>
          <p:cNvGraphicFramePr>
            <a:graphicFrameLocks noGrp="1" noChangeAspect="1"/>
          </p:cNvGraphicFramePr>
          <p:nvPr>
            <p:ph idx="1"/>
          </p:nvPr>
        </p:nvGraphicFramePr>
        <p:xfrm>
          <a:off x="590550" y="1392238"/>
          <a:ext cx="7675563" cy="47228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5373155-D2EF-4172-AD2E-1AFB401ABB06}" type="slidenum">
              <a:rPr lang="ru-RU" altLang="en-US" smtClean="0"/>
              <a:pPr eaLnBrk="1" hangingPunct="1"/>
              <a:t>125</a:t>
            </a:fld>
            <a:endParaRPr lang="ru-RU" altLang="en-US" smtClean="0"/>
          </a:p>
        </p:txBody>
      </p:sp>
      <p:sp>
        <p:nvSpPr>
          <p:cNvPr id="3076" name="Rectangle 6"/>
          <p:cNvSpPr>
            <a:spLocks noGrp="1" noChangeArrowheads="1"/>
          </p:cNvSpPr>
          <p:nvPr>
            <p:ph type="title"/>
          </p:nvPr>
        </p:nvSpPr>
        <p:spPr>
          <a:xfrm>
            <a:off x="827088" y="476250"/>
            <a:ext cx="6870700" cy="865188"/>
          </a:xfrm>
        </p:spPr>
        <p:txBody>
          <a:bodyPr/>
          <a:lstStyle/>
          <a:p>
            <a:pPr eaLnBrk="1" hangingPunct="1"/>
            <a:r>
              <a:rPr lang="ru-RU" altLang="en-US" sz="3600" smtClean="0"/>
              <a:t>Средние издержки:</a:t>
            </a:r>
            <a:r>
              <a:rPr lang="en-US" altLang="en-US" sz="3600" smtClean="0"/>
              <a:t/>
            </a:r>
            <a:br>
              <a:rPr lang="en-US" altLang="en-US" sz="3600" smtClean="0"/>
            </a:br>
            <a:r>
              <a:rPr lang="ru-RU" altLang="en-US" sz="3600" smtClean="0"/>
              <a:t> </a:t>
            </a:r>
            <a:r>
              <a:rPr lang="en-US" altLang="en-US" sz="3600" smtClean="0"/>
              <a:t>ATC, AFC, AVC, MC</a:t>
            </a:r>
            <a:endParaRPr lang="ru-RU" altLang="en-US" sz="3600" smtClean="0"/>
          </a:p>
        </p:txBody>
      </p:sp>
      <p:graphicFrame>
        <p:nvGraphicFramePr>
          <p:cNvPr id="2" name="Object 5"/>
          <p:cNvGraphicFramePr>
            <a:graphicFrameLocks noGrp="1" noChangeAspect="1"/>
          </p:cNvGraphicFramePr>
          <p:nvPr>
            <p:ph idx="1"/>
          </p:nvPr>
        </p:nvGraphicFramePr>
        <p:xfrm>
          <a:off x="50800" y="1577975"/>
          <a:ext cx="8612188" cy="5229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669338C-2D60-4655-98E5-47B7B74C3A10}" type="slidenum">
              <a:rPr lang="ru-RU" altLang="en-US" smtClean="0"/>
              <a:pPr eaLnBrk="1" hangingPunct="1"/>
              <a:t>126</a:t>
            </a:fld>
            <a:endParaRPr lang="ru-RU" altLang="en-US" smtClean="0"/>
          </a:p>
        </p:txBody>
      </p:sp>
      <p:sp>
        <p:nvSpPr>
          <p:cNvPr id="174083" name="Rectangle 2"/>
          <p:cNvSpPr>
            <a:spLocks noGrp="1" noChangeArrowheads="1"/>
          </p:cNvSpPr>
          <p:nvPr>
            <p:ph type="title"/>
          </p:nvPr>
        </p:nvSpPr>
        <p:spPr>
          <a:xfrm>
            <a:off x="468313" y="152400"/>
            <a:ext cx="6480175" cy="1260475"/>
          </a:xfrm>
        </p:spPr>
        <p:txBody>
          <a:bodyPr/>
          <a:lstStyle/>
          <a:p>
            <a:pPr eaLnBrk="1" hangingPunct="1"/>
            <a:r>
              <a:rPr lang="ru-RU" altLang="en-US" sz="2800" b="1" smtClean="0"/>
              <a:t>Средние издержки</a:t>
            </a:r>
            <a:r>
              <a:rPr lang="en-US" altLang="en-US" sz="2800" b="1" smtClean="0"/>
              <a:t> </a:t>
            </a:r>
            <a:r>
              <a:rPr lang="ru-RU" altLang="en-US" sz="2800" b="1" smtClean="0"/>
              <a:t>в краткосрочном периоде: графическая модель</a:t>
            </a:r>
          </a:p>
        </p:txBody>
      </p:sp>
      <p:sp>
        <p:nvSpPr>
          <p:cNvPr id="174084" name="Rectangle 3"/>
          <p:cNvSpPr>
            <a:spLocks noGrp="1" noChangeArrowheads="1"/>
          </p:cNvSpPr>
          <p:nvPr>
            <p:ph type="body" idx="1"/>
          </p:nvPr>
        </p:nvSpPr>
        <p:spPr>
          <a:xfrm>
            <a:off x="685800" y="1341438"/>
            <a:ext cx="7696200" cy="4144962"/>
          </a:xfrm>
        </p:spPr>
        <p:txBody>
          <a:bodyPr/>
          <a:lstStyle/>
          <a:p>
            <a:pPr eaLnBrk="1" hangingPunct="1">
              <a:buFontTx/>
              <a:buNone/>
            </a:pPr>
            <a:r>
              <a:rPr lang="en-US" altLang="en-US" smtClean="0"/>
              <a:t>  AC </a:t>
            </a:r>
            <a:endParaRPr lang="ru-RU" altLang="en-US" smtClean="0"/>
          </a:p>
          <a:p>
            <a:pPr eaLnBrk="1" hangingPunct="1">
              <a:buFontTx/>
              <a:buNone/>
            </a:pPr>
            <a:endParaRPr lang="ru-RU" altLang="en-US" smtClean="0"/>
          </a:p>
          <a:p>
            <a:pPr eaLnBrk="1" hangingPunct="1">
              <a:buFontTx/>
              <a:buNone/>
            </a:pPr>
            <a:endParaRPr lang="ru-RU" altLang="en-US" smtClean="0"/>
          </a:p>
          <a:p>
            <a:pPr eaLnBrk="1" hangingPunct="1">
              <a:buFontTx/>
              <a:buNone/>
            </a:pPr>
            <a:endParaRPr lang="ru-RU" altLang="en-US" smtClean="0"/>
          </a:p>
          <a:p>
            <a:pPr eaLnBrk="1" hangingPunct="1">
              <a:buFontTx/>
              <a:buNone/>
            </a:pPr>
            <a:endParaRPr lang="ru-RU" altLang="en-US" smtClean="0"/>
          </a:p>
          <a:p>
            <a:pPr eaLnBrk="1" hangingPunct="1">
              <a:buFontTx/>
              <a:buNone/>
            </a:pPr>
            <a:endParaRPr lang="ru-RU" altLang="en-US" smtClean="0"/>
          </a:p>
          <a:p>
            <a:pPr eaLnBrk="1" hangingPunct="1">
              <a:buFontTx/>
              <a:buNone/>
            </a:pPr>
            <a:r>
              <a:rPr lang="ru-RU" altLang="en-US" smtClean="0"/>
              <a:t>			 3	    4		   5		</a:t>
            </a:r>
            <a:r>
              <a:rPr lang="en-US" altLang="en-US" smtClean="0"/>
              <a:t>Q</a:t>
            </a:r>
            <a:endParaRPr lang="ru-RU" altLang="en-US" smtClean="0"/>
          </a:p>
        </p:txBody>
      </p:sp>
      <p:sp>
        <p:nvSpPr>
          <p:cNvPr id="174085" name="Line 4"/>
          <p:cNvSpPr>
            <a:spLocks noChangeShapeType="1"/>
          </p:cNvSpPr>
          <p:nvPr/>
        </p:nvSpPr>
        <p:spPr bwMode="auto">
          <a:xfrm>
            <a:off x="1979613" y="1557338"/>
            <a:ext cx="0" cy="3527425"/>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086" name="Line 5"/>
          <p:cNvSpPr>
            <a:spLocks noChangeShapeType="1"/>
          </p:cNvSpPr>
          <p:nvPr/>
        </p:nvSpPr>
        <p:spPr bwMode="auto">
          <a:xfrm>
            <a:off x="1979613" y="5084763"/>
            <a:ext cx="619283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087" name="Arc 6"/>
          <p:cNvSpPr>
            <a:spLocks/>
          </p:cNvSpPr>
          <p:nvPr/>
        </p:nvSpPr>
        <p:spPr bwMode="auto">
          <a:xfrm flipH="1" flipV="1">
            <a:off x="2339975" y="2492375"/>
            <a:ext cx="3887788" cy="2519363"/>
          </a:xfrm>
          <a:custGeom>
            <a:avLst/>
            <a:gdLst>
              <a:gd name="T0" fmla="*/ 0 w 21600"/>
              <a:gd name="T1" fmla="*/ 0 h 21600"/>
              <a:gd name="T2" fmla="*/ 699763609 w 21600"/>
              <a:gd name="T3" fmla="*/ 293851279 h 21600"/>
              <a:gd name="T4" fmla="*/ 0 w 21600"/>
              <a:gd name="T5" fmla="*/ 29385127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088" name="Arc 7"/>
          <p:cNvSpPr>
            <a:spLocks/>
          </p:cNvSpPr>
          <p:nvPr/>
        </p:nvSpPr>
        <p:spPr bwMode="auto">
          <a:xfrm flipH="1" flipV="1">
            <a:off x="2268538" y="3500438"/>
            <a:ext cx="790575" cy="1152525"/>
          </a:xfrm>
          <a:custGeom>
            <a:avLst/>
            <a:gdLst>
              <a:gd name="T0" fmla="*/ 0 w 21600"/>
              <a:gd name="T1" fmla="*/ 0 h 21600"/>
              <a:gd name="T2" fmla="*/ 28935593 w 21600"/>
              <a:gd name="T3" fmla="*/ 61496017 h 21600"/>
              <a:gd name="T4" fmla="*/ 0 w 21600"/>
              <a:gd name="T5" fmla="*/ 614960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089" name="Arc 9"/>
          <p:cNvSpPr>
            <a:spLocks/>
          </p:cNvSpPr>
          <p:nvPr/>
        </p:nvSpPr>
        <p:spPr bwMode="auto">
          <a:xfrm flipV="1">
            <a:off x="3059113" y="2060575"/>
            <a:ext cx="2879725" cy="2592388"/>
          </a:xfrm>
          <a:custGeom>
            <a:avLst/>
            <a:gdLst>
              <a:gd name="T0" fmla="*/ 0 w 22739"/>
              <a:gd name="T1" fmla="*/ 432185 h 21600"/>
              <a:gd name="T2" fmla="*/ 364695599 w 22739"/>
              <a:gd name="T3" fmla="*/ 311133134 h 21600"/>
              <a:gd name="T4" fmla="*/ 18267683 w 22739"/>
              <a:gd name="T5" fmla="*/ 311133134 h 21600"/>
              <a:gd name="T6" fmla="*/ 0 60000 65536"/>
              <a:gd name="T7" fmla="*/ 0 60000 65536"/>
              <a:gd name="T8" fmla="*/ 0 60000 65536"/>
              <a:gd name="T9" fmla="*/ 0 w 22739"/>
              <a:gd name="T10" fmla="*/ 0 h 21600"/>
              <a:gd name="T11" fmla="*/ 22739 w 22739"/>
              <a:gd name="T12" fmla="*/ 21600 h 21600"/>
            </a:gdLst>
            <a:ahLst/>
            <a:cxnLst>
              <a:cxn ang="T6">
                <a:pos x="T0" y="T1"/>
              </a:cxn>
              <a:cxn ang="T7">
                <a:pos x="T2" y="T3"/>
              </a:cxn>
              <a:cxn ang="T8">
                <a:pos x="T4" y="T5"/>
              </a:cxn>
            </a:cxnLst>
            <a:rect l="T9" t="T10" r="T11" b="T12"/>
            <a:pathLst>
              <a:path w="22739" h="21600" fill="none" extrusionOk="0">
                <a:moveTo>
                  <a:pt x="0" y="30"/>
                </a:moveTo>
                <a:cubicBezTo>
                  <a:pt x="379" y="10"/>
                  <a:pt x="759" y="-1"/>
                  <a:pt x="1139" y="0"/>
                </a:cubicBezTo>
                <a:cubicBezTo>
                  <a:pt x="13068" y="0"/>
                  <a:pt x="22739" y="9670"/>
                  <a:pt x="22739" y="21600"/>
                </a:cubicBezTo>
              </a:path>
              <a:path w="22739" h="21600" stroke="0" extrusionOk="0">
                <a:moveTo>
                  <a:pt x="0" y="30"/>
                </a:moveTo>
                <a:cubicBezTo>
                  <a:pt x="379" y="10"/>
                  <a:pt x="759" y="-1"/>
                  <a:pt x="1139" y="0"/>
                </a:cubicBezTo>
                <a:cubicBezTo>
                  <a:pt x="13068" y="0"/>
                  <a:pt x="22739" y="9670"/>
                  <a:pt x="22739" y="21600"/>
                </a:cubicBezTo>
                <a:lnTo>
                  <a:pt x="1139"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090" name="Arc 10"/>
          <p:cNvSpPr>
            <a:spLocks/>
          </p:cNvSpPr>
          <p:nvPr/>
        </p:nvSpPr>
        <p:spPr bwMode="auto">
          <a:xfrm flipH="1" flipV="1">
            <a:off x="2411413" y="3429000"/>
            <a:ext cx="2952750" cy="1012825"/>
          </a:xfrm>
          <a:custGeom>
            <a:avLst/>
            <a:gdLst>
              <a:gd name="T0" fmla="*/ 192049046 w 21600"/>
              <a:gd name="T1" fmla="*/ 0 h 18999"/>
              <a:gd name="T2" fmla="*/ 403645017 w 21600"/>
              <a:gd name="T3" fmla="*/ 53993069 h 18999"/>
              <a:gd name="T4" fmla="*/ 0 w 21600"/>
              <a:gd name="T5" fmla="*/ 53993069 h 18999"/>
              <a:gd name="T6" fmla="*/ 0 60000 65536"/>
              <a:gd name="T7" fmla="*/ 0 60000 65536"/>
              <a:gd name="T8" fmla="*/ 0 60000 65536"/>
              <a:gd name="T9" fmla="*/ 0 w 21600"/>
              <a:gd name="T10" fmla="*/ 0 h 18999"/>
              <a:gd name="T11" fmla="*/ 21600 w 21600"/>
              <a:gd name="T12" fmla="*/ 18999 h 18999"/>
            </a:gdLst>
            <a:ahLst/>
            <a:cxnLst>
              <a:cxn ang="T6">
                <a:pos x="T0" y="T1"/>
              </a:cxn>
              <a:cxn ang="T7">
                <a:pos x="T2" y="T3"/>
              </a:cxn>
              <a:cxn ang="T8">
                <a:pos x="T4" y="T5"/>
              </a:cxn>
            </a:cxnLst>
            <a:rect l="T9" t="T10" r="T11" b="T12"/>
            <a:pathLst>
              <a:path w="21600" h="18999" fill="none" extrusionOk="0">
                <a:moveTo>
                  <a:pt x="10276" y="0"/>
                </a:moveTo>
                <a:cubicBezTo>
                  <a:pt x="17253" y="3774"/>
                  <a:pt x="21600" y="11067"/>
                  <a:pt x="21600" y="18999"/>
                </a:cubicBezTo>
              </a:path>
              <a:path w="21600" h="18999" stroke="0" extrusionOk="0">
                <a:moveTo>
                  <a:pt x="10276" y="0"/>
                </a:moveTo>
                <a:cubicBezTo>
                  <a:pt x="17253" y="3774"/>
                  <a:pt x="21600" y="11067"/>
                  <a:pt x="21600" y="18999"/>
                </a:cubicBezTo>
                <a:lnTo>
                  <a:pt x="0" y="18999"/>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091" name="Arc 11"/>
          <p:cNvSpPr>
            <a:spLocks/>
          </p:cNvSpPr>
          <p:nvPr/>
        </p:nvSpPr>
        <p:spPr bwMode="auto">
          <a:xfrm flipV="1">
            <a:off x="3995738" y="2420938"/>
            <a:ext cx="4321175" cy="2016125"/>
          </a:xfrm>
          <a:custGeom>
            <a:avLst/>
            <a:gdLst>
              <a:gd name="T0" fmla="*/ 0 w 21600"/>
              <a:gd name="T1" fmla="*/ 0 h 21600"/>
              <a:gd name="T2" fmla="*/ 864469551 w 21600"/>
              <a:gd name="T3" fmla="*/ 188183313 h 21600"/>
              <a:gd name="T4" fmla="*/ 0 w 21600"/>
              <a:gd name="T5" fmla="*/ 1881833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092" name="Arc 14"/>
          <p:cNvSpPr>
            <a:spLocks/>
          </p:cNvSpPr>
          <p:nvPr/>
        </p:nvSpPr>
        <p:spPr bwMode="auto">
          <a:xfrm flipH="1" flipV="1">
            <a:off x="2268538" y="1844675"/>
            <a:ext cx="3598862" cy="792163"/>
          </a:xfrm>
          <a:custGeom>
            <a:avLst/>
            <a:gdLst>
              <a:gd name="T0" fmla="*/ 0 w 21600"/>
              <a:gd name="T1" fmla="*/ 0 h 21600"/>
              <a:gd name="T2" fmla="*/ 599620676 w 21600"/>
              <a:gd name="T3" fmla="*/ 29051953 h 21600"/>
              <a:gd name="T4" fmla="*/ 0 w 21600"/>
              <a:gd name="T5" fmla="*/ 290519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74093" name="Arc 15"/>
          <p:cNvSpPr>
            <a:spLocks/>
          </p:cNvSpPr>
          <p:nvPr/>
        </p:nvSpPr>
        <p:spPr bwMode="auto">
          <a:xfrm flipV="1">
            <a:off x="5867400" y="1628775"/>
            <a:ext cx="2449513" cy="1008063"/>
          </a:xfrm>
          <a:custGeom>
            <a:avLst/>
            <a:gdLst>
              <a:gd name="T0" fmla="*/ 0 w 21600"/>
              <a:gd name="T1" fmla="*/ 0 h 21600"/>
              <a:gd name="T2" fmla="*/ 277782952 w 21600"/>
              <a:gd name="T3" fmla="*/ 47045875 h 21600"/>
              <a:gd name="T4" fmla="*/ 0 w 21600"/>
              <a:gd name="T5" fmla="*/ 470458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094" name="Line 16"/>
          <p:cNvSpPr>
            <a:spLocks noChangeShapeType="1"/>
          </p:cNvSpPr>
          <p:nvPr/>
        </p:nvSpPr>
        <p:spPr bwMode="auto">
          <a:xfrm>
            <a:off x="3132138" y="4652963"/>
            <a:ext cx="0" cy="431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095" name="Line 17"/>
          <p:cNvSpPr>
            <a:spLocks noChangeShapeType="1"/>
          </p:cNvSpPr>
          <p:nvPr/>
        </p:nvSpPr>
        <p:spPr bwMode="auto">
          <a:xfrm>
            <a:off x="4356100" y="4437063"/>
            <a:ext cx="0" cy="6477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096" name="Line 18"/>
          <p:cNvSpPr>
            <a:spLocks noChangeShapeType="1"/>
          </p:cNvSpPr>
          <p:nvPr/>
        </p:nvSpPr>
        <p:spPr bwMode="auto">
          <a:xfrm>
            <a:off x="5795963" y="2636838"/>
            <a:ext cx="0" cy="24479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pic>
        <p:nvPicPr>
          <p:cNvPr id="174097" name="Picture 19" descr="MCj040431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0"/>
            <a:ext cx="2339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685800" y="152400"/>
            <a:ext cx="6870700" cy="1044575"/>
          </a:xfrm>
        </p:spPr>
        <p:txBody>
          <a:bodyPr/>
          <a:lstStyle/>
          <a:p>
            <a:r>
              <a:rPr lang="ru-RU" altLang="en-US" sz="3600" b="1" smtClean="0"/>
              <a:t>Пример определения МС</a:t>
            </a:r>
          </a:p>
        </p:txBody>
      </p:sp>
      <p:sp>
        <p:nvSpPr>
          <p:cNvPr id="518147" name="Rectangle 3"/>
          <p:cNvSpPr>
            <a:spLocks noGrp="1" noChangeArrowheads="1"/>
          </p:cNvSpPr>
          <p:nvPr>
            <p:ph type="body" idx="1"/>
          </p:nvPr>
        </p:nvSpPr>
        <p:spPr>
          <a:xfrm>
            <a:off x="685800" y="1341438"/>
            <a:ext cx="7696200" cy="4464050"/>
          </a:xfrm>
        </p:spPr>
        <p:txBody>
          <a:bodyPr/>
          <a:lstStyle/>
          <a:p>
            <a:pPr>
              <a:buFontTx/>
              <a:buNone/>
            </a:pPr>
            <a:r>
              <a:rPr lang="ru-RU" altLang="en-US" sz="2400" smtClean="0"/>
              <a:t>		Дано: </a:t>
            </a:r>
          </a:p>
          <a:p>
            <a:pPr>
              <a:buFontTx/>
              <a:buNone/>
            </a:pPr>
            <a:r>
              <a:rPr lang="ru-RU" altLang="en-US" sz="2400" smtClean="0"/>
              <a:t>текущий выпуск – 100 ед./день ( из них 25 во внеурочное время)</a:t>
            </a:r>
          </a:p>
          <a:p>
            <a:pPr>
              <a:buFontTx/>
              <a:buNone/>
            </a:pPr>
            <a:r>
              <a:rPr lang="ru-RU" altLang="en-US" sz="2400" smtClean="0"/>
              <a:t>материальные затраты – 500 руб./день</a:t>
            </a:r>
          </a:p>
          <a:p>
            <a:pPr>
              <a:buFontTx/>
              <a:buNone/>
            </a:pPr>
            <a:r>
              <a:rPr lang="ru-RU" altLang="en-US" sz="2400" smtClean="0"/>
              <a:t>з.плата – 2000 руб./день + 1000 руб. за сверхурочные</a:t>
            </a:r>
          </a:p>
          <a:p>
            <a:pPr>
              <a:buFontTx/>
              <a:buNone/>
            </a:pPr>
            <a:r>
              <a:rPr lang="ru-RU" altLang="en-US" sz="2400" smtClean="0"/>
              <a:t>	</a:t>
            </a:r>
          </a:p>
          <a:p>
            <a:pPr>
              <a:buFontTx/>
              <a:buNone/>
            </a:pPr>
            <a:endParaRPr lang="ru-RU" altLang="en-US" sz="2400" smtClean="0"/>
          </a:p>
          <a:p>
            <a:pPr algn="ctr">
              <a:buFontTx/>
              <a:buNone/>
            </a:pPr>
            <a:r>
              <a:rPr lang="ru-RU" altLang="en-US" sz="2400" smtClean="0"/>
              <a:t>	</a:t>
            </a:r>
            <a:r>
              <a:rPr lang="en-US" altLang="en-US" sz="2400" smtClean="0"/>
              <a:t>AVC = </a:t>
            </a:r>
            <a:r>
              <a:rPr lang="ru-RU" altLang="en-US" sz="2400" smtClean="0"/>
              <a:t>(з.пл. +мат.затраты)/ 100 = 35 руб.</a:t>
            </a:r>
          </a:p>
          <a:p>
            <a:pPr algn="ctr">
              <a:buFontTx/>
              <a:buNone/>
            </a:pPr>
            <a:r>
              <a:rPr lang="ru-RU" altLang="en-US" sz="2400" smtClean="0"/>
              <a:t>МС = мат.затраты/100 + сверхур.з.пл./25 =45 руб.</a:t>
            </a:r>
          </a:p>
        </p:txBody>
      </p:sp>
      <p:sp>
        <p:nvSpPr>
          <p:cNvPr id="518148" name="AutoShape 4"/>
          <p:cNvSpPr>
            <a:spLocks noChangeArrowheads="1"/>
          </p:cNvSpPr>
          <p:nvPr/>
        </p:nvSpPr>
        <p:spPr bwMode="auto">
          <a:xfrm rot="5400000">
            <a:off x="3853656" y="3572669"/>
            <a:ext cx="935038"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7E8D483-0B96-4809-9087-51207D7CD792}" type="slidenum">
              <a:rPr lang="ru-RU" altLang="en-US" smtClean="0"/>
              <a:pPr eaLnBrk="1" hangingPunct="1"/>
              <a:t>128</a:t>
            </a:fld>
            <a:endParaRPr lang="ru-RU" altLang="en-US" smtClean="0"/>
          </a:p>
        </p:txBody>
      </p:sp>
      <p:sp>
        <p:nvSpPr>
          <p:cNvPr id="175107" name="Rectangle 2"/>
          <p:cNvSpPr>
            <a:spLocks noGrp="1" noChangeArrowheads="1"/>
          </p:cNvSpPr>
          <p:nvPr>
            <p:ph type="title"/>
          </p:nvPr>
        </p:nvSpPr>
        <p:spPr>
          <a:xfrm>
            <a:off x="468313" y="152400"/>
            <a:ext cx="6480175" cy="468313"/>
          </a:xfrm>
        </p:spPr>
        <p:txBody>
          <a:bodyPr/>
          <a:lstStyle/>
          <a:p>
            <a:pPr eaLnBrk="1" hangingPunct="1"/>
            <a:r>
              <a:rPr lang="ru-RU" altLang="en-US" sz="2800" b="1" smtClean="0"/>
              <a:t> Издержки</a:t>
            </a:r>
            <a:r>
              <a:rPr lang="en-US" altLang="en-US" sz="2800" b="1" smtClean="0"/>
              <a:t> </a:t>
            </a:r>
            <a:r>
              <a:rPr lang="ru-RU" altLang="en-US" sz="2800" b="1" smtClean="0"/>
              <a:t>и налоги</a:t>
            </a:r>
          </a:p>
        </p:txBody>
      </p:sp>
      <p:sp>
        <p:nvSpPr>
          <p:cNvPr id="175108" name="Rectangle 3"/>
          <p:cNvSpPr>
            <a:spLocks noGrp="1" noChangeArrowheads="1"/>
          </p:cNvSpPr>
          <p:nvPr>
            <p:ph type="body" idx="1"/>
          </p:nvPr>
        </p:nvSpPr>
        <p:spPr>
          <a:xfrm>
            <a:off x="685800" y="1341438"/>
            <a:ext cx="7696200" cy="4144962"/>
          </a:xfrm>
        </p:spPr>
        <p:txBody>
          <a:bodyPr/>
          <a:lstStyle/>
          <a:p>
            <a:pPr eaLnBrk="1" hangingPunct="1">
              <a:buFontTx/>
              <a:buNone/>
            </a:pPr>
            <a:r>
              <a:rPr lang="en-US" altLang="en-US" smtClean="0"/>
              <a:t>  AC </a:t>
            </a:r>
            <a:endParaRPr lang="ru-RU" altLang="en-US" smtClean="0"/>
          </a:p>
          <a:p>
            <a:pPr eaLnBrk="1" hangingPunct="1">
              <a:buFontTx/>
              <a:buNone/>
            </a:pPr>
            <a:endParaRPr lang="ru-RU" altLang="en-US" smtClean="0"/>
          </a:p>
          <a:p>
            <a:pPr eaLnBrk="1" hangingPunct="1">
              <a:buFontTx/>
              <a:buNone/>
            </a:pPr>
            <a:endParaRPr lang="ru-RU" altLang="en-US" smtClean="0"/>
          </a:p>
          <a:p>
            <a:pPr eaLnBrk="1" hangingPunct="1">
              <a:buFontTx/>
              <a:buNone/>
            </a:pPr>
            <a:endParaRPr lang="ru-RU" altLang="en-US" smtClean="0"/>
          </a:p>
          <a:p>
            <a:pPr eaLnBrk="1" hangingPunct="1">
              <a:buFontTx/>
              <a:buNone/>
            </a:pPr>
            <a:endParaRPr lang="ru-RU" altLang="en-US" smtClean="0"/>
          </a:p>
          <a:p>
            <a:pPr eaLnBrk="1" hangingPunct="1">
              <a:buFontTx/>
              <a:buNone/>
            </a:pPr>
            <a:endParaRPr lang="ru-RU" altLang="en-US" smtClean="0"/>
          </a:p>
          <a:p>
            <a:pPr eaLnBrk="1" hangingPunct="1">
              <a:buFontTx/>
              <a:buNone/>
            </a:pPr>
            <a:r>
              <a:rPr lang="ru-RU" altLang="en-US" smtClean="0"/>
              <a:t>			 3	    4		   5		</a:t>
            </a:r>
            <a:r>
              <a:rPr lang="en-US" altLang="en-US" smtClean="0"/>
              <a:t>Q</a:t>
            </a:r>
            <a:endParaRPr lang="ru-RU" altLang="en-US" smtClean="0"/>
          </a:p>
        </p:txBody>
      </p:sp>
      <p:sp>
        <p:nvSpPr>
          <p:cNvPr id="175109" name="Line 4"/>
          <p:cNvSpPr>
            <a:spLocks noChangeShapeType="1"/>
          </p:cNvSpPr>
          <p:nvPr/>
        </p:nvSpPr>
        <p:spPr bwMode="auto">
          <a:xfrm>
            <a:off x="1979613" y="1557338"/>
            <a:ext cx="0" cy="3527425"/>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5110" name="Line 5"/>
          <p:cNvSpPr>
            <a:spLocks noChangeShapeType="1"/>
          </p:cNvSpPr>
          <p:nvPr/>
        </p:nvSpPr>
        <p:spPr bwMode="auto">
          <a:xfrm>
            <a:off x="1979613" y="5084763"/>
            <a:ext cx="6192837"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111" name="Arc 6"/>
          <p:cNvSpPr>
            <a:spLocks/>
          </p:cNvSpPr>
          <p:nvPr/>
        </p:nvSpPr>
        <p:spPr bwMode="auto">
          <a:xfrm flipH="1" flipV="1">
            <a:off x="2339975" y="2492375"/>
            <a:ext cx="3887788" cy="2519363"/>
          </a:xfrm>
          <a:custGeom>
            <a:avLst/>
            <a:gdLst>
              <a:gd name="T0" fmla="*/ 0 w 21600"/>
              <a:gd name="T1" fmla="*/ 0 h 21600"/>
              <a:gd name="T2" fmla="*/ 699763609 w 21600"/>
              <a:gd name="T3" fmla="*/ 293851279 h 21600"/>
              <a:gd name="T4" fmla="*/ 0 w 21600"/>
              <a:gd name="T5" fmla="*/ 29385127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2" name="Arc 7"/>
          <p:cNvSpPr>
            <a:spLocks/>
          </p:cNvSpPr>
          <p:nvPr/>
        </p:nvSpPr>
        <p:spPr bwMode="auto">
          <a:xfrm flipH="1" flipV="1">
            <a:off x="2268538" y="3500438"/>
            <a:ext cx="790575" cy="1152525"/>
          </a:xfrm>
          <a:custGeom>
            <a:avLst/>
            <a:gdLst>
              <a:gd name="T0" fmla="*/ 0 w 21600"/>
              <a:gd name="T1" fmla="*/ 0 h 21600"/>
              <a:gd name="T2" fmla="*/ 28935593 w 21600"/>
              <a:gd name="T3" fmla="*/ 61496017 h 21600"/>
              <a:gd name="T4" fmla="*/ 0 w 21600"/>
              <a:gd name="T5" fmla="*/ 614960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3" name="Arc 8"/>
          <p:cNvSpPr>
            <a:spLocks/>
          </p:cNvSpPr>
          <p:nvPr/>
        </p:nvSpPr>
        <p:spPr bwMode="auto">
          <a:xfrm flipV="1">
            <a:off x="3059113" y="2060575"/>
            <a:ext cx="2879725" cy="2592388"/>
          </a:xfrm>
          <a:custGeom>
            <a:avLst/>
            <a:gdLst>
              <a:gd name="T0" fmla="*/ 0 w 22739"/>
              <a:gd name="T1" fmla="*/ 432185 h 21600"/>
              <a:gd name="T2" fmla="*/ 364695599 w 22739"/>
              <a:gd name="T3" fmla="*/ 311133134 h 21600"/>
              <a:gd name="T4" fmla="*/ 18267683 w 22739"/>
              <a:gd name="T5" fmla="*/ 311133134 h 21600"/>
              <a:gd name="T6" fmla="*/ 0 60000 65536"/>
              <a:gd name="T7" fmla="*/ 0 60000 65536"/>
              <a:gd name="T8" fmla="*/ 0 60000 65536"/>
              <a:gd name="T9" fmla="*/ 0 w 22739"/>
              <a:gd name="T10" fmla="*/ 0 h 21600"/>
              <a:gd name="T11" fmla="*/ 22739 w 22739"/>
              <a:gd name="T12" fmla="*/ 21600 h 21600"/>
            </a:gdLst>
            <a:ahLst/>
            <a:cxnLst>
              <a:cxn ang="T6">
                <a:pos x="T0" y="T1"/>
              </a:cxn>
              <a:cxn ang="T7">
                <a:pos x="T2" y="T3"/>
              </a:cxn>
              <a:cxn ang="T8">
                <a:pos x="T4" y="T5"/>
              </a:cxn>
            </a:cxnLst>
            <a:rect l="T9" t="T10" r="T11" b="T12"/>
            <a:pathLst>
              <a:path w="22739" h="21600" fill="none" extrusionOk="0">
                <a:moveTo>
                  <a:pt x="0" y="30"/>
                </a:moveTo>
                <a:cubicBezTo>
                  <a:pt x="379" y="10"/>
                  <a:pt x="759" y="-1"/>
                  <a:pt x="1139" y="0"/>
                </a:cubicBezTo>
                <a:cubicBezTo>
                  <a:pt x="13068" y="0"/>
                  <a:pt x="22739" y="9670"/>
                  <a:pt x="22739" y="21600"/>
                </a:cubicBezTo>
              </a:path>
              <a:path w="22739" h="21600" stroke="0" extrusionOk="0">
                <a:moveTo>
                  <a:pt x="0" y="30"/>
                </a:moveTo>
                <a:cubicBezTo>
                  <a:pt x="379" y="10"/>
                  <a:pt x="759" y="-1"/>
                  <a:pt x="1139" y="0"/>
                </a:cubicBezTo>
                <a:cubicBezTo>
                  <a:pt x="13068" y="0"/>
                  <a:pt x="22739" y="9670"/>
                  <a:pt x="22739" y="21600"/>
                </a:cubicBezTo>
                <a:lnTo>
                  <a:pt x="1139"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4" name="Arc 9"/>
          <p:cNvSpPr>
            <a:spLocks/>
          </p:cNvSpPr>
          <p:nvPr/>
        </p:nvSpPr>
        <p:spPr bwMode="auto">
          <a:xfrm flipH="1" flipV="1">
            <a:off x="2411413" y="3429000"/>
            <a:ext cx="2952750" cy="1012825"/>
          </a:xfrm>
          <a:custGeom>
            <a:avLst/>
            <a:gdLst>
              <a:gd name="T0" fmla="*/ 192049046 w 21600"/>
              <a:gd name="T1" fmla="*/ 0 h 18999"/>
              <a:gd name="T2" fmla="*/ 403645017 w 21600"/>
              <a:gd name="T3" fmla="*/ 53993069 h 18999"/>
              <a:gd name="T4" fmla="*/ 0 w 21600"/>
              <a:gd name="T5" fmla="*/ 53993069 h 18999"/>
              <a:gd name="T6" fmla="*/ 0 60000 65536"/>
              <a:gd name="T7" fmla="*/ 0 60000 65536"/>
              <a:gd name="T8" fmla="*/ 0 60000 65536"/>
              <a:gd name="T9" fmla="*/ 0 w 21600"/>
              <a:gd name="T10" fmla="*/ 0 h 18999"/>
              <a:gd name="T11" fmla="*/ 21600 w 21600"/>
              <a:gd name="T12" fmla="*/ 18999 h 18999"/>
            </a:gdLst>
            <a:ahLst/>
            <a:cxnLst>
              <a:cxn ang="T6">
                <a:pos x="T0" y="T1"/>
              </a:cxn>
              <a:cxn ang="T7">
                <a:pos x="T2" y="T3"/>
              </a:cxn>
              <a:cxn ang="T8">
                <a:pos x="T4" y="T5"/>
              </a:cxn>
            </a:cxnLst>
            <a:rect l="T9" t="T10" r="T11" b="T12"/>
            <a:pathLst>
              <a:path w="21600" h="18999" fill="none" extrusionOk="0">
                <a:moveTo>
                  <a:pt x="10276" y="0"/>
                </a:moveTo>
                <a:cubicBezTo>
                  <a:pt x="17253" y="3774"/>
                  <a:pt x="21600" y="11067"/>
                  <a:pt x="21600" y="18999"/>
                </a:cubicBezTo>
              </a:path>
              <a:path w="21600" h="18999" stroke="0" extrusionOk="0">
                <a:moveTo>
                  <a:pt x="10276" y="0"/>
                </a:moveTo>
                <a:cubicBezTo>
                  <a:pt x="17253" y="3774"/>
                  <a:pt x="21600" y="11067"/>
                  <a:pt x="21600" y="18999"/>
                </a:cubicBezTo>
                <a:lnTo>
                  <a:pt x="0" y="18999"/>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5" name="Arc 10"/>
          <p:cNvSpPr>
            <a:spLocks/>
          </p:cNvSpPr>
          <p:nvPr/>
        </p:nvSpPr>
        <p:spPr bwMode="auto">
          <a:xfrm flipV="1">
            <a:off x="3995738" y="2420938"/>
            <a:ext cx="4237037" cy="2016125"/>
          </a:xfrm>
          <a:custGeom>
            <a:avLst/>
            <a:gdLst>
              <a:gd name="T0" fmla="*/ 0 w 21181"/>
              <a:gd name="T1" fmla="*/ 0 h 21600"/>
              <a:gd name="T2" fmla="*/ 847574720 w 21181"/>
              <a:gd name="T3" fmla="*/ 151278531 h 21600"/>
              <a:gd name="T4" fmla="*/ 0 w 21181"/>
              <a:gd name="T5" fmla="*/ 188183313 h 21600"/>
              <a:gd name="T6" fmla="*/ 0 60000 65536"/>
              <a:gd name="T7" fmla="*/ 0 60000 65536"/>
              <a:gd name="T8" fmla="*/ 0 60000 65536"/>
              <a:gd name="T9" fmla="*/ 0 w 21181"/>
              <a:gd name="T10" fmla="*/ 0 h 21600"/>
              <a:gd name="T11" fmla="*/ 21181 w 21181"/>
              <a:gd name="T12" fmla="*/ 21600 h 21600"/>
            </a:gdLst>
            <a:ahLst/>
            <a:cxnLst>
              <a:cxn ang="T6">
                <a:pos x="T0" y="T1"/>
              </a:cxn>
              <a:cxn ang="T7">
                <a:pos x="T2" y="T3"/>
              </a:cxn>
              <a:cxn ang="T8">
                <a:pos x="T4" y="T5"/>
              </a:cxn>
            </a:cxnLst>
            <a:rect l="T9" t="T10" r="T11" b="T12"/>
            <a:pathLst>
              <a:path w="21181" h="21600" fill="none" extrusionOk="0">
                <a:moveTo>
                  <a:pt x="-1" y="0"/>
                </a:moveTo>
                <a:cubicBezTo>
                  <a:pt x="10296" y="0"/>
                  <a:pt x="19161" y="7267"/>
                  <a:pt x="21180" y="17364"/>
                </a:cubicBezTo>
              </a:path>
              <a:path w="21181" h="21600" stroke="0" extrusionOk="0">
                <a:moveTo>
                  <a:pt x="-1" y="0"/>
                </a:moveTo>
                <a:cubicBezTo>
                  <a:pt x="10296" y="0"/>
                  <a:pt x="19161" y="7267"/>
                  <a:pt x="21180" y="17364"/>
                </a:cubicBezTo>
                <a:lnTo>
                  <a:pt x="0" y="21600"/>
                </a:lnTo>
                <a:close/>
              </a:path>
            </a:pathLst>
          </a:cu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6" name="Arc 11"/>
          <p:cNvSpPr>
            <a:spLocks/>
          </p:cNvSpPr>
          <p:nvPr/>
        </p:nvSpPr>
        <p:spPr bwMode="auto">
          <a:xfrm flipH="1" flipV="1">
            <a:off x="2268538" y="1844675"/>
            <a:ext cx="3598862" cy="792163"/>
          </a:xfrm>
          <a:custGeom>
            <a:avLst/>
            <a:gdLst>
              <a:gd name="T0" fmla="*/ 0 w 21600"/>
              <a:gd name="T1" fmla="*/ 0 h 21600"/>
              <a:gd name="T2" fmla="*/ 599620676 w 21600"/>
              <a:gd name="T3" fmla="*/ 29051953 h 21600"/>
              <a:gd name="T4" fmla="*/ 0 w 21600"/>
              <a:gd name="T5" fmla="*/ 290519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75117" name="Arc 12"/>
          <p:cNvSpPr>
            <a:spLocks/>
          </p:cNvSpPr>
          <p:nvPr/>
        </p:nvSpPr>
        <p:spPr bwMode="auto">
          <a:xfrm flipV="1">
            <a:off x="5867400" y="1628775"/>
            <a:ext cx="2449513" cy="1008063"/>
          </a:xfrm>
          <a:custGeom>
            <a:avLst/>
            <a:gdLst>
              <a:gd name="T0" fmla="*/ 0 w 21600"/>
              <a:gd name="T1" fmla="*/ 0 h 21600"/>
              <a:gd name="T2" fmla="*/ 277782952 w 21600"/>
              <a:gd name="T3" fmla="*/ 47045875 h 21600"/>
              <a:gd name="T4" fmla="*/ 0 w 21600"/>
              <a:gd name="T5" fmla="*/ 470458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18" name="Line 13"/>
          <p:cNvSpPr>
            <a:spLocks noChangeShapeType="1"/>
          </p:cNvSpPr>
          <p:nvPr/>
        </p:nvSpPr>
        <p:spPr bwMode="auto">
          <a:xfrm>
            <a:off x="3132138" y="4652963"/>
            <a:ext cx="0" cy="4318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5119" name="Line 14"/>
          <p:cNvSpPr>
            <a:spLocks noChangeShapeType="1"/>
          </p:cNvSpPr>
          <p:nvPr/>
        </p:nvSpPr>
        <p:spPr bwMode="auto">
          <a:xfrm>
            <a:off x="4356100" y="4437063"/>
            <a:ext cx="0" cy="6477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5120" name="Line 15"/>
          <p:cNvSpPr>
            <a:spLocks noChangeShapeType="1"/>
          </p:cNvSpPr>
          <p:nvPr/>
        </p:nvSpPr>
        <p:spPr bwMode="auto">
          <a:xfrm>
            <a:off x="5795963" y="2636838"/>
            <a:ext cx="0" cy="24479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5121" name="Arc 17"/>
          <p:cNvSpPr>
            <a:spLocks/>
          </p:cNvSpPr>
          <p:nvPr/>
        </p:nvSpPr>
        <p:spPr bwMode="auto">
          <a:xfrm flipH="1" flipV="1">
            <a:off x="2411413" y="1341438"/>
            <a:ext cx="3598862" cy="792162"/>
          </a:xfrm>
          <a:custGeom>
            <a:avLst/>
            <a:gdLst>
              <a:gd name="T0" fmla="*/ 0 w 21600"/>
              <a:gd name="T1" fmla="*/ 0 h 21600"/>
              <a:gd name="T2" fmla="*/ 599620676 w 21600"/>
              <a:gd name="T3" fmla="*/ 29051880 h 21600"/>
              <a:gd name="T4" fmla="*/ 0 w 21600"/>
              <a:gd name="T5" fmla="*/ 290518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hlink"/>
            </a:solidFill>
            <a:prstDash val="lgDash"/>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75122" name="Arc 18"/>
          <p:cNvSpPr>
            <a:spLocks/>
          </p:cNvSpPr>
          <p:nvPr/>
        </p:nvSpPr>
        <p:spPr bwMode="auto">
          <a:xfrm flipV="1">
            <a:off x="5867400" y="1125538"/>
            <a:ext cx="2449513" cy="1008062"/>
          </a:xfrm>
          <a:custGeom>
            <a:avLst/>
            <a:gdLst>
              <a:gd name="T0" fmla="*/ 0 w 21600"/>
              <a:gd name="T1" fmla="*/ 0 h 21600"/>
              <a:gd name="T2" fmla="*/ 277782952 w 21600"/>
              <a:gd name="T3" fmla="*/ 47045781 h 21600"/>
              <a:gd name="T4" fmla="*/ 0 w 21600"/>
              <a:gd name="T5" fmla="*/ 470457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hlink"/>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23" name="Line 19"/>
          <p:cNvSpPr>
            <a:spLocks noChangeShapeType="1"/>
          </p:cNvSpPr>
          <p:nvPr/>
        </p:nvSpPr>
        <p:spPr bwMode="auto">
          <a:xfrm flipV="1">
            <a:off x="2916238" y="1773238"/>
            <a:ext cx="0" cy="5032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5124" name="AutoShape 20"/>
          <p:cNvSpPr>
            <a:spLocks noChangeArrowheads="1"/>
          </p:cNvSpPr>
          <p:nvPr/>
        </p:nvSpPr>
        <p:spPr bwMode="auto">
          <a:xfrm>
            <a:off x="3203575" y="981075"/>
            <a:ext cx="4392613" cy="792163"/>
          </a:xfrm>
          <a:prstGeom prst="wedgeRectCallout">
            <a:avLst>
              <a:gd name="adj1" fmla="val -56218"/>
              <a:gd name="adj2" fmla="val 88074"/>
            </a:avLst>
          </a:prstGeom>
          <a:solidFill>
            <a:srgbClr val="BDF76F"/>
          </a:solidFill>
          <a:ln w="12700" algn="ctr">
            <a:solidFill>
              <a:schemeClr val="tx1"/>
            </a:solidFill>
            <a:miter lim="800000"/>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a:t>Аккордный</a:t>
            </a:r>
          </a:p>
          <a:p>
            <a:pPr eaLnBrk="1" hangingPunct="1"/>
            <a:r>
              <a:rPr lang="ru-RU" altLang="en-US" sz="1400" b="1"/>
              <a:t>(паушальный) налог- налог, взимаемый в виде фиксированой суммы; включается в</a:t>
            </a:r>
            <a:r>
              <a:rPr lang="en-US" altLang="en-US" sz="1400" b="1"/>
              <a:t> FC</a:t>
            </a:r>
            <a:endParaRPr lang="ru-RU" altLang="en-US" sz="1400" b="1"/>
          </a:p>
        </p:txBody>
      </p:sp>
      <p:sp>
        <p:nvSpPr>
          <p:cNvPr id="175125" name="Rectangle 21"/>
          <p:cNvSpPr>
            <a:spLocks noChangeArrowheads="1"/>
          </p:cNvSpPr>
          <p:nvPr/>
        </p:nvSpPr>
        <p:spPr bwMode="auto">
          <a:xfrm>
            <a:off x="2411413" y="1700213"/>
            <a:ext cx="360362"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Tax</a:t>
            </a:r>
            <a:endParaRPr lang="ru-RU" altLang="en-US"/>
          </a:p>
        </p:txBody>
      </p:sp>
      <p:sp>
        <p:nvSpPr>
          <p:cNvPr id="175126" name="Arc 22"/>
          <p:cNvSpPr>
            <a:spLocks/>
          </p:cNvSpPr>
          <p:nvPr/>
        </p:nvSpPr>
        <p:spPr bwMode="auto">
          <a:xfrm flipV="1">
            <a:off x="2843213" y="1703388"/>
            <a:ext cx="2716212" cy="2574925"/>
          </a:xfrm>
          <a:custGeom>
            <a:avLst/>
            <a:gdLst>
              <a:gd name="T0" fmla="*/ 40981994 w 21451"/>
              <a:gd name="T1" fmla="*/ 0 h 21448"/>
              <a:gd name="T2" fmla="*/ 343937703 w 21451"/>
              <a:gd name="T3" fmla="*/ 272593673 h 21448"/>
              <a:gd name="T4" fmla="*/ 0 w 21451"/>
              <a:gd name="T5" fmla="*/ 309130751 h 21448"/>
              <a:gd name="T6" fmla="*/ 0 60000 65536"/>
              <a:gd name="T7" fmla="*/ 0 60000 65536"/>
              <a:gd name="T8" fmla="*/ 0 60000 65536"/>
              <a:gd name="T9" fmla="*/ 0 w 21451"/>
              <a:gd name="T10" fmla="*/ 0 h 21448"/>
              <a:gd name="T11" fmla="*/ 21451 w 21451"/>
              <a:gd name="T12" fmla="*/ 21448 h 21448"/>
            </a:gdLst>
            <a:ahLst/>
            <a:cxnLst>
              <a:cxn ang="T6">
                <a:pos x="T0" y="T1"/>
              </a:cxn>
              <a:cxn ang="T7">
                <a:pos x="T2" y="T3"/>
              </a:cxn>
              <a:cxn ang="T8">
                <a:pos x="T4" y="T5"/>
              </a:cxn>
            </a:cxnLst>
            <a:rect l="T9" t="T10" r="T11" b="T12"/>
            <a:pathLst>
              <a:path w="21451" h="21448" fill="none" extrusionOk="0">
                <a:moveTo>
                  <a:pt x="2556" y="-1"/>
                </a:moveTo>
                <a:cubicBezTo>
                  <a:pt x="12467" y="1180"/>
                  <a:pt x="20279" y="9000"/>
                  <a:pt x="21450" y="18913"/>
                </a:cubicBezTo>
              </a:path>
              <a:path w="21451" h="21448" stroke="0" extrusionOk="0">
                <a:moveTo>
                  <a:pt x="2556" y="-1"/>
                </a:moveTo>
                <a:cubicBezTo>
                  <a:pt x="12467" y="1180"/>
                  <a:pt x="20279" y="9000"/>
                  <a:pt x="21450" y="18913"/>
                </a:cubicBezTo>
                <a:lnTo>
                  <a:pt x="0" y="21448"/>
                </a:lnTo>
                <a:close/>
              </a:path>
            </a:pathLst>
          </a:custGeom>
          <a:noFill/>
          <a:ln w="28575">
            <a:solidFill>
              <a:schemeClr val="tx2"/>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27" name="Arc 23"/>
          <p:cNvSpPr>
            <a:spLocks/>
          </p:cNvSpPr>
          <p:nvPr/>
        </p:nvSpPr>
        <p:spPr bwMode="auto">
          <a:xfrm flipH="1" flipV="1">
            <a:off x="2555875" y="3141663"/>
            <a:ext cx="2952750" cy="1012825"/>
          </a:xfrm>
          <a:custGeom>
            <a:avLst/>
            <a:gdLst>
              <a:gd name="T0" fmla="*/ 192049046 w 21600"/>
              <a:gd name="T1" fmla="*/ 0 h 18999"/>
              <a:gd name="T2" fmla="*/ 403645017 w 21600"/>
              <a:gd name="T3" fmla="*/ 53993069 h 18999"/>
              <a:gd name="T4" fmla="*/ 0 w 21600"/>
              <a:gd name="T5" fmla="*/ 53993069 h 18999"/>
              <a:gd name="T6" fmla="*/ 0 60000 65536"/>
              <a:gd name="T7" fmla="*/ 0 60000 65536"/>
              <a:gd name="T8" fmla="*/ 0 60000 65536"/>
              <a:gd name="T9" fmla="*/ 0 w 21600"/>
              <a:gd name="T10" fmla="*/ 0 h 18999"/>
              <a:gd name="T11" fmla="*/ 21600 w 21600"/>
              <a:gd name="T12" fmla="*/ 18999 h 18999"/>
            </a:gdLst>
            <a:ahLst/>
            <a:cxnLst>
              <a:cxn ang="T6">
                <a:pos x="T0" y="T1"/>
              </a:cxn>
              <a:cxn ang="T7">
                <a:pos x="T2" y="T3"/>
              </a:cxn>
              <a:cxn ang="T8">
                <a:pos x="T4" y="T5"/>
              </a:cxn>
            </a:cxnLst>
            <a:rect l="T9" t="T10" r="T11" b="T12"/>
            <a:pathLst>
              <a:path w="21600" h="18999" fill="none" extrusionOk="0">
                <a:moveTo>
                  <a:pt x="10276" y="0"/>
                </a:moveTo>
                <a:cubicBezTo>
                  <a:pt x="17253" y="3774"/>
                  <a:pt x="21600" y="11067"/>
                  <a:pt x="21600" y="18999"/>
                </a:cubicBezTo>
              </a:path>
              <a:path w="21600" h="18999" stroke="0" extrusionOk="0">
                <a:moveTo>
                  <a:pt x="10276" y="0"/>
                </a:moveTo>
                <a:cubicBezTo>
                  <a:pt x="17253" y="3774"/>
                  <a:pt x="21600" y="11067"/>
                  <a:pt x="21600" y="18999"/>
                </a:cubicBezTo>
                <a:lnTo>
                  <a:pt x="0" y="18999"/>
                </a:lnTo>
                <a:close/>
              </a:path>
            </a:pathLst>
          </a:custGeom>
          <a:noFill/>
          <a:ln w="28575">
            <a:solidFill>
              <a:schemeClr val="folHlink"/>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28" name="Arc 24"/>
          <p:cNvSpPr>
            <a:spLocks/>
          </p:cNvSpPr>
          <p:nvPr/>
        </p:nvSpPr>
        <p:spPr bwMode="auto">
          <a:xfrm rot="21236500" flipV="1">
            <a:off x="3838575" y="2073275"/>
            <a:ext cx="3683000" cy="1873250"/>
          </a:xfrm>
          <a:custGeom>
            <a:avLst/>
            <a:gdLst>
              <a:gd name="T0" fmla="*/ 0 w 18776"/>
              <a:gd name="T1" fmla="*/ 233116 h 21600"/>
              <a:gd name="T2" fmla="*/ 722437529 w 18776"/>
              <a:gd name="T3" fmla="*/ 68532675 h 21600"/>
              <a:gd name="T4" fmla="*/ 44325064 w 18776"/>
              <a:gd name="T5" fmla="*/ 162456724 h 21600"/>
              <a:gd name="T6" fmla="*/ 0 60000 65536"/>
              <a:gd name="T7" fmla="*/ 0 60000 65536"/>
              <a:gd name="T8" fmla="*/ 0 60000 65536"/>
              <a:gd name="T9" fmla="*/ 0 w 18776"/>
              <a:gd name="T10" fmla="*/ 0 h 21600"/>
              <a:gd name="T11" fmla="*/ 18776 w 18776"/>
              <a:gd name="T12" fmla="*/ 21600 h 21600"/>
            </a:gdLst>
            <a:ahLst/>
            <a:cxnLst>
              <a:cxn ang="T6">
                <a:pos x="T0" y="T1"/>
              </a:cxn>
              <a:cxn ang="T7">
                <a:pos x="T2" y="T3"/>
              </a:cxn>
              <a:cxn ang="T8">
                <a:pos x="T4" y="T5"/>
              </a:cxn>
            </a:cxnLst>
            <a:rect l="T9" t="T10" r="T11" b="T12"/>
            <a:pathLst>
              <a:path w="18776" h="21600" fill="none" extrusionOk="0">
                <a:moveTo>
                  <a:pt x="-1" y="30"/>
                </a:moveTo>
                <a:cubicBezTo>
                  <a:pt x="383" y="10"/>
                  <a:pt x="767" y="-1"/>
                  <a:pt x="1152" y="0"/>
                </a:cubicBezTo>
                <a:cubicBezTo>
                  <a:pt x="8156" y="0"/>
                  <a:pt x="14726" y="3396"/>
                  <a:pt x="18776" y="9111"/>
                </a:cubicBezTo>
              </a:path>
              <a:path w="18776" h="21600" stroke="0" extrusionOk="0">
                <a:moveTo>
                  <a:pt x="-1" y="30"/>
                </a:moveTo>
                <a:cubicBezTo>
                  <a:pt x="383" y="10"/>
                  <a:pt x="767" y="-1"/>
                  <a:pt x="1152" y="0"/>
                </a:cubicBezTo>
                <a:cubicBezTo>
                  <a:pt x="8156" y="0"/>
                  <a:pt x="14726" y="3396"/>
                  <a:pt x="18776" y="9111"/>
                </a:cubicBezTo>
                <a:lnTo>
                  <a:pt x="1152" y="21600"/>
                </a:lnTo>
                <a:close/>
              </a:path>
            </a:pathLst>
          </a:custGeom>
          <a:noFill/>
          <a:ln w="28575">
            <a:solidFill>
              <a:schemeClr val="folHlink"/>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129" name="Line 25"/>
          <p:cNvSpPr>
            <a:spLocks noChangeShapeType="1"/>
          </p:cNvSpPr>
          <p:nvPr/>
        </p:nvSpPr>
        <p:spPr bwMode="auto">
          <a:xfrm flipV="1">
            <a:off x="6443663" y="3644900"/>
            <a:ext cx="0" cy="431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5130" name="Line 27"/>
          <p:cNvSpPr>
            <a:spLocks noChangeShapeType="1"/>
          </p:cNvSpPr>
          <p:nvPr/>
        </p:nvSpPr>
        <p:spPr bwMode="auto">
          <a:xfrm flipH="1" flipV="1">
            <a:off x="5364163" y="2708275"/>
            <a:ext cx="360362" cy="215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5131" name="AutoShape 29"/>
          <p:cNvSpPr>
            <a:spLocks noChangeArrowheads="1"/>
          </p:cNvSpPr>
          <p:nvPr/>
        </p:nvSpPr>
        <p:spPr bwMode="auto">
          <a:xfrm>
            <a:off x="2987675" y="5445125"/>
            <a:ext cx="4032250" cy="792163"/>
          </a:xfrm>
          <a:prstGeom prst="wedgeRectCallout">
            <a:avLst>
              <a:gd name="adj1" fmla="val 35199"/>
              <a:gd name="adj2" fmla="val -252403"/>
            </a:avLst>
          </a:prstGeom>
          <a:solidFill>
            <a:srgbClr val="A991D5"/>
          </a:solidFill>
          <a:ln w="12700" algn="ctr">
            <a:solidFill>
              <a:schemeClr val="tx1"/>
            </a:solidFill>
            <a:miter lim="800000"/>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a:t>Налог в форме роялти – налог на единицу продукции; влияет на </a:t>
            </a:r>
            <a:r>
              <a:rPr lang="en-US" altLang="en-US" sz="1400" b="1"/>
              <a:t>VC </a:t>
            </a:r>
            <a:r>
              <a:rPr lang="ru-RU" altLang="en-US" sz="1400" b="1"/>
              <a:t> и</a:t>
            </a:r>
            <a:r>
              <a:rPr lang="en-US" altLang="en-US" sz="1400" b="1"/>
              <a:t> MC</a:t>
            </a:r>
            <a:endParaRPr lang="ru-RU" altLang="en-US" sz="1400" b="1"/>
          </a:p>
        </p:txBody>
      </p:sp>
      <p:sp>
        <p:nvSpPr>
          <p:cNvPr id="175132" name="Rectangle 30"/>
          <p:cNvSpPr>
            <a:spLocks noChangeArrowheads="1"/>
          </p:cNvSpPr>
          <p:nvPr/>
        </p:nvSpPr>
        <p:spPr bwMode="auto">
          <a:xfrm>
            <a:off x="6588125" y="3500438"/>
            <a:ext cx="6477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tax</a:t>
            </a:r>
            <a:endParaRPr lang="ru-RU" altLang="en-US"/>
          </a:p>
        </p:txBody>
      </p:sp>
      <p:sp>
        <p:nvSpPr>
          <p:cNvPr id="175133" name="Rectangle 31"/>
          <p:cNvSpPr>
            <a:spLocks noChangeArrowheads="1"/>
          </p:cNvSpPr>
          <p:nvPr/>
        </p:nvSpPr>
        <p:spPr bwMode="auto">
          <a:xfrm>
            <a:off x="5364163" y="2349500"/>
            <a:ext cx="6477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tax</a:t>
            </a:r>
            <a:endParaRPr lang="ru-RU" alt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9251C6C-A757-4344-B30A-C0D671BC98AC}" type="slidenum">
              <a:rPr lang="ru-RU" altLang="en-US" smtClean="0"/>
              <a:pPr eaLnBrk="1" hangingPunct="1"/>
              <a:t>129</a:t>
            </a:fld>
            <a:endParaRPr lang="ru-RU" altLang="en-US" smtClean="0"/>
          </a:p>
        </p:txBody>
      </p:sp>
      <p:sp>
        <p:nvSpPr>
          <p:cNvPr id="176131" name="Rectangle 4"/>
          <p:cNvSpPr>
            <a:spLocks noGrp="1" noChangeArrowheads="1"/>
          </p:cNvSpPr>
          <p:nvPr>
            <p:ph type="title"/>
          </p:nvPr>
        </p:nvSpPr>
        <p:spPr>
          <a:xfrm>
            <a:off x="685800" y="152400"/>
            <a:ext cx="6870700" cy="828675"/>
          </a:xfrm>
        </p:spPr>
        <p:txBody>
          <a:bodyPr/>
          <a:lstStyle/>
          <a:p>
            <a:pPr eaLnBrk="1" hangingPunct="1"/>
            <a:r>
              <a:rPr lang="ru-RU" altLang="en-US" sz="2400" b="1" smtClean="0"/>
              <a:t>Давайте вспомним:</a:t>
            </a:r>
            <a:br>
              <a:rPr lang="ru-RU" altLang="en-US" sz="2400" b="1" smtClean="0"/>
            </a:br>
            <a:r>
              <a:rPr lang="ru-RU" altLang="en-US" sz="2400" b="1" smtClean="0"/>
              <a:t> издержки и эффект масштаба</a:t>
            </a:r>
          </a:p>
        </p:txBody>
      </p:sp>
      <p:sp>
        <p:nvSpPr>
          <p:cNvPr id="176132" name="Rectangle 7"/>
          <p:cNvSpPr>
            <a:spLocks noGrp="1" noChangeArrowheads="1"/>
          </p:cNvSpPr>
          <p:nvPr>
            <p:ph type="body" idx="1"/>
          </p:nvPr>
        </p:nvSpPr>
        <p:spPr>
          <a:xfrm>
            <a:off x="685800" y="1125538"/>
            <a:ext cx="7696200" cy="4360862"/>
          </a:xfrm>
        </p:spPr>
        <p:txBody>
          <a:bodyPr/>
          <a:lstStyle/>
          <a:p>
            <a:pPr algn="ctr" eaLnBrk="1" hangingPunct="1">
              <a:buFontTx/>
              <a:buNone/>
            </a:pPr>
            <a:r>
              <a:rPr lang="en-US" altLang="en-US" sz="1800" smtClean="0"/>
              <a:t>Q2=2Q1(L2=2L1, K2=2K1)</a:t>
            </a:r>
            <a:endParaRPr lang="ru-RU" altLang="en-US" sz="1800" smtClean="0"/>
          </a:p>
        </p:txBody>
      </p:sp>
      <p:sp>
        <p:nvSpPr>
          <p:cNvPr id="176133" name="Rectangle 8"/>
          <p:cNvSpPr>
            <a:spLocks noChangeArrowheads="1"/>
          </p:cNvSpPr>
          <p:nvPr/>
        </p:nvSpPr>
        <p:spPr bwMode="auto">
          <a:xfrm>
            <a:off x="971550" y="1125538"/>
            <a:ext cx="7416800" cy="1511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6134" name="Rectangle 9"/>
          <p:cNvSpPr>
            <a:spLocks noChangeArrowheads="1"/>
          </p:cNvSpPr>
          <p:nvPr/>
        </p:nvSpPr>
        <p:spPr bwMode="auto">
          <a:xfrm>
            <a:off x="971550" y="2636838"/>
            <a:ext cx="7416800" cy="13684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6135" name="Rectangle 10"/>
          <p:cNvSpPr>
            <a:spLocks noChangeArrowheads="1"/>
          </p:cNvSpPr>
          <p:nvPr/>
        </p:nvSpPr>
        <p:spPr bwMode="auto">
          <a:xfrm>
            <a:off x="971550" y="4005263"/>
            <a:ext cx="7416800" cy="172878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6136" name="Line 11"/>
          <p:cNvSpPr>
            <a:spLocks noChangeShapeType="1"/>
          </p:cNvSpPr>
          <p:nvPr/>
        </p:nvSpPr>
        <p:spPr bwMode="auto">
          <a:xfrm>
            <a:off x="1187450" y="1412875"/>
            <a:ext cx="0" cy="100806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37" name="Line 12"/>
          <p:cNvSpPr>
            <a:spLocks noChangeShapeType="1"/>
          </p:cNvSpPr>
          <p:nvPr/>
        </p:nvSpPr>
        <p:spPr bwMode="auto">
          <a:xfrm>
            <a:off x="1187450" y="2420938"/>
            <a:ext cx="12239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38" name="Line 13"/>
          <p:cNvSpPr>
            <a:spLocks noChangeShapeType="1"/>
          </p:cNvSpPr>
          <p:nvPr/>
        </p:nvSpPr>
        <p:spPr bwMode="auto">
          <a:xfrm>
            <a:off x="3492500" y="1412875"/>
            <a:ext cx="0" cy="9366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39" name="Line 14"/>
          <p:cNvSpPr>
            <a:spLocks noChangeShapeType="1"/>
          </p:cNvSpPr>
          <p:nvPr/>
        </p:nvSpPr>
        <p:spPr bwMode="auto">
          <a:xfrm>
            <a:off x="3492500" y="2349500"/>
            <a:ext cx="11509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40" name="Line 15"/>
          <p:cNvSpPr>
            <a:spLocks noChangeShapeType="1"/>
          </p:cNvSpPr>
          <p:nvPr/>
        </p:nvSpPr>
        <p:spPr bwMode="auto">
          <a:xfrm>
            <a:off x="5508625" y="1341438"/>
            <a:ext cx="0" cy="100806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41" name="Line 16"/>
          <p:cNvSpPr>
            <a:spLocks noChangeShapeType="1"/>
          </p:cNvSpPr>
          <p:nvPr/>
        </p:nvSpPr>
        <p:spPr bwMode="auto">
          <a:xfrm>
            <a:off x="5508625" y="2349500"/>
            <a:ext cx="11509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42" name="Arc 17"/>
          <p:cNvSpPr>
            <a:spLocks/>
          </p:cNvSpPr>
          <p:nvPr/>
        </p:nvSpPr>
        <p:spPr bwMode="auto">
          <a:xfrm flipH="1" flipV="1">
            <a:off x="1619250" y="1557338"/>
            <a:ext cx="503238" cy="576262"/>
          </a:xfrm>
          <a:custGeom>
            <a:avLst/>
            <a:gdLst>
              <a:gd name="T0" fmla="*/ 0 w 21600"/>
              <a:gd name="T1" fmla="*/ 0 h 21600"/>
              <a:gd name="T2" fmla="*/ 11724466 w 21600"/>
              <a:gd name="T3" fmla="*/ 15373978 h 21600"/>
              <a:gd name="T4" fmla="*/ 0 w 21600"/>
              <a:gd name="T5" fmla="*/ 1537397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6143" name="Arc 18"/>
          <p:cNvSpPr>
            <a:spLocks/>
          </p:cNvSpPr>
          <p:nvPr/>
        </p:nvSpPr>
        <p:spPr bwMode="auto">
          <a:xfrm flipH="1" flipV="1">
            <a:off x="1331913" y="1700213"/>
            <a:ext cx="503237" cy="576262"/>
          </a:xfrm>
          <a:custGeom>
            <a:avLst/>
            <a:gdLst>
              <a:gd name="T0" fmla="*/ 0 w 21600"/>
              <a:gd name="T1" fmla="*/ 0 h 21600"/>
              <a:gd name="T2" fmla="*/ 11724419 w 21600"/>
              <a:gd name="T3" fmla="*/ 15373978 h 21600"/>
              <a:gd name="T4" fmla="*/ 0 w 21600"/>
              <a:gd name="T5" fmla="*/ 1537397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6144" name="Line 20"/>
          <p:cNvSpPr>
            <a:spLocks noChangeShapeType="1"/>
          </p:cNvSpPr>
          <p:nvPr/>
        </p:nvSpPr>
        <p:spPr bwMode="auto">
          <a:xfrm>
            <a:off x="1187450" y="1844675"/>
            <a:ext cx="576263" cy="576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45" name="Line 21"/>
          <p:cNvSpPr>
            <a:spLocks noChangeShapeType="1"/>
          </p:cNvSpPr>
          <p:nvPr/>
        </p:nvSpPr>
        <p:spPr bwMode="auto">
          <a:xfrm>
            <a:off x="1476375" y="1628775"/>
            <a:ext cx="647700"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46" name="Line 22"/>
          <p:cNvSpPr>
            <a:spLocks noChangeShapeType="1"/>
          </p:cNvSpPr>
          <p:nvPr/>
        </p:nvSpPr>
        <p:spPr bwMode="auto">
          <a:xfrm flipV="1">
            <a:off x="3492500" y="1700213"/>
            <a:ext cx="719138"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47" name="Rectangle 23"/>
          <p:cNvSpPr>
            <a:spLocks noChangeArrowheads="1"/>
          </p:cNvSpPr>
          <p:nvPr/>
        </p:nvSpPr>
        <p:spPr bwMode="auto">
          <a:xfrm>
            <a:off x="4356100" y="1557338"/>
            <a:ext cx="431800" cy="2873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TC</a:t>
            </a:r>
            <a:endParaRPr lang="ru-RU" altLang="en-US"/>
          </a:p>
        </p:txBody>
      </p:sp>
      <p:sp>
        <p:nvSpPr>
          <p:cNvPr id="176148" name="Rectangle 24"/>
          <p:cNvSpPr>
            <a:spLocks noChangeArrowheads="1"/>
          </p:cNvSpPr>
          <p:nvPr/>
        </p:nvSpPr>
        <p:spPr bwMode="auto">
          <a:xfrm>
            <a:off x="4643438" y="2205038"/>
            <a:ext cx="431800" cy="2873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76149" name="Line 25"/>
          <p:cNvSpPr>
            <a:spLocks noChangeShapeType="1"/>
          </p:cNvSpPr>
          <p:nvPr/>
        </p:nvSpPr>
        <p:spPr bwMode="auto">
          <a:xfrm>
            <a:off x="5508625" y="1916113"/>
            <a:ext cx="107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50" name="Rectangle 26"/>
          <p:cNvSpPr>
            <a:spLocks noChangeArrowheads="1"/>
          </p:cNvSpPr>
          <p:nvPr/>
        </p:nvSpPr>
        <p:spPr bwMode="auto">
          <a:xfrm>
            <a:off x="6659563" y="1773238"/>
            <a:ext cx="431800" cy="2873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AC</a:t>
            </a:r>
            <a:endParaRPr lang="ru-RU" altLang="en-US"/>
          </a:p>
        </p:txBody>
      </p:sp>
      <p:sp>
        <p:nvSpPr>
          <p:cNvPr id="176151" name="Rectangle 27"/>
          <p:cNvSpPr>
            <a:spLocks noChangeArrowheads="1"/>
          </p:cNvSpPr>
          <p:nvPr/>
        </p:nvSpPr>
        <p:spPr bwMode="auto">
          <a:xfrm>
            <a:off x="6659563" y="2205038"/>
            <a:ext cx="431800" cy="2873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76152" name="Rectangle 28"/>
          <p:cNvSpPr>
            <a:spLocks noChangeArrowheads="1"/>
          </p:cNvSpPr>
          <p:nvPr/>
        </p:nvSpPr>
        <p:spPr bwMode="auto">
          <a:xfrm>
            <a:off x="1835150" y="2636838"/>
            <a:ext cx="48244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Q2=2Q1(L2&lt;2L1, K2&lt; 2K1)</a:t>
            </a:r>
            <a:endParaRPr lang="ru-RU" altLang="en-US"/>
          </a:p>
        </p:txBody>
      </p:sp>
      <p:sp>
        <p:nvSpPr>
          <p:cNvPr id="176153" name="Line 29"/>
          <p:cNvSpPr>
            <a:spLocks noChangeShapeType="1"/>
          </p:cNvSpPr>
          <p:nvPr/>
        </p:nvSpPr>
        <p:spPr bwMode="auto">
          <a:xfrm>
            <a:off x="1187450" y="3068638"/>
            <a:ext cx="0" cy="79216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54" name="Line 30"/>
          <p:cNvSpPr>
            <a:spLocks noChangeShapeType="1"/>
          </p:cNvSpPr>
          <p:nvPr/>
        </p:nvSpPr>
        <p:spPr bwMode="auto">
          <a:xfrm>
            <a:off x="1187450" y="3860800"/>
            <a:ext cx="10080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55" name="Arc 31"/>
          <p:cNvSpPr>
            <a:spLocks/>
          </p:cNvSpPr>
          <p:nvPr/>
        </p:nvSpPr>
        <p:spPr bwMode="auto">
          <a:xfrm flipH="1" flipV="1">
            <a:off x="1331913" y="3141663"/>
            <a:ext cx="503237" cy="576262"/>
          </a:xfrm>
          <a:custGeom>
            <a:avLst/>
            <a:gdLst>
              <a:gd name="T0" fmla="*/ 0 w 21600"/>
              <a:gd name="T1" fmla="*/ 0 h 21600"/>
              <a:gd name="T2" fmla="*/ 11724419 w 21600"/>
              <a:gd name="T3" fmla="*/ 15373978 h 21600"/>
              <a:gd name="T4" fmla="*/ 0 w 21600"/>
              <a:gd name="T5" fmla="*/ 1537397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6156" name="Arc 32"/>
          <p:cNvSpPr>
            <a:spLocks/>
          </p:cNvSpPr>
          <p:nvPr/>
        </p:nvSpPr>
        <p:spPr bwMode="auto">
          <a:xfrm flipH="1" flipV="1">
            <a:off x="1547813" y="2997200"/>
            <a:ext cx="503237" cy="576263"/>
          </a:xfrm>
          <a:custGeom>
            <a:avLst/>
            <a:gdLst>
              <a:gd name="T0" fmla="*/ 0 w 21600"/>
              <a:gd name="T1" fmla="*/ 0 h 21600"/>
              <a:gd name="T2" fmla="*/ 11724419 w 21600"/>
              <a:gd name="T3" fmla="*/ 15374031 h 21600"/>
              <a:gd name="T4" fmla="*/ 0 w 21600"/>
              <a:gd name="T5" fmla="*/ 1537403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6157" name="Line 33"/>
          <p:cNvSpPr>
            <a:spLocks noChangeShapeType="1"/>
          </p:cNvSpPr>
          <p:nvPr/>
        </p:nvSpPr>
        <p:spPr bwMode="auto">
          <a:xfrm>
            <a:off x="1187450" y="3284538"/>
            <a:ext cx="576263" cy="5762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58" name="Line 34"/>
          <p:cNvSpPr>
            <a:spLocks noChangeShapeType="1"/>
          </p:cNvSpPr>
          <p:nvPr/>
        </p:nvSpPr>
        <p:spPr bwMode="auto">
          <a:xfrm>
            <a:off x="1187450" y="2781300"/>
            <a:ext cx="863600" cy="1081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59" name="Line 35"/>
          <p:cNvSpPr>
            <a:spLocks noChangeShapeType="1"/>
          </p:cNvSpPr>
          <p:nvPr/>
        </p:nvSpPr>
        <p:spPr bwMode="auto">
          <a:xfrm>
            <a:off x="3563938" y="3068638"/>
            <a:ext cx="0" cy="79216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60" name="Line 36"/>
          <p:cNvSpPr>
            <a:spLocks noChangeShapeType="1"/>
          </p:cNvSpPr>
          <p:nvPr/>
        </p:nvSpPr>
        <p:spPr bwMode="auto">
          <a:xfrm>
            <a:off x="3563938" y="3860800"/>
            <a:ext cx="1295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61" name="Line 37"/>
          <p:cNvSpPr>
            <a:spLocks noChangeShapeType="1"/>
          </p:cNvSpPr>
          <p:nvPr/>
        </p:nvSpPr>
        <p:spPr bwMode="auto">
          <a:xfrm flipV="1">
            <a:off x="3635375" y="3357563"/>
            <a:ext cx="936625" cy="431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62" name="Rectangle 38"/>
          <p:cNvSpPr>
            <a:spLocks noChangeArrowheads="1"/>
          </p:cNvSpPr>
          <p:nvPr/>
        </p:nvSpPr>
        <p:spPr bwMode="auto">
          <a:xfrm>
            <a:off x="4643438" y="3213100"/>
            <a:ext cx="431800" cy="2873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TC</a:t>
            </a:r>
            <a:endParaRPr lang="ru-RU" altLang="en-US"/>
          </a:p>
        </p:txBody>
      </p:sp>
      <p:sp>
        <p:nvSpPr>
          <p:cNvPr id="176163" name="Rectangle 39"/>
          <p:cNvSpPr>
            <a:spLocks noChangeArrowheads="1"/>
          </p:cNvSpPr>
          <p:nvPr/>
        </p:nvSpPr>
        <p:spPr bwMode="auto">
          <a:xfrm>
            <a:off x="5076825" y="3644900"/>
            <a:ext cx="431800" cy="2873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76164" name="Line 40"/>
          <p:cNvSpPr>
            <a:spLocks noChangeShapeType="1"/>
          </p:cNvSpPr>
          <p:nvPr/>
        </p:nvSpPr>
        <p:spPr bwMode="auto">
          <a:xfrm>
            <a:off x="5940425" y="2924175"/>
            <a:ext cx="0" cy="86518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65" name="Line 41"/>
          <p:cNvSpPr>
            <a:spLocks noChangeShapeType="1"/>
          </p:cNvSpPr>
          <p:nvPr/>
        </p:nvSpPr>
        <p:spPr bwMode="auto">
          <a:xfrm>
            <a:off x="5940425" y="3789363"/>
            <a:ext cx="11525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66" name="Arc 43"/>
          <p:cNvSpPr>
            <a:spLocks/>
          </p:cNvSpPr>
          <p:nvPr/>
        </p:nvSpPr>
        <p:spPr bwMode="auto">
          <a:xfrm flipH="1" flipV="1">
            <a:off x="6097588" y="2928938"/>
            <a:ext cx="492125" cy="568325"/>
          </a:xfrm>
          <a:custGeom>
            <a:avLst/>
            <a:gdLst>
              <a:gd name="T0" fmla="*/ 1970943 w 21149"/>
              <a:gd name="T1" fmla="*/ 0 h 21291"/>
              <a:gd name="T2" fmla="*/ 11451463 w 21149"/>
              <a:gd name="T3" fmla="*/ 12043145 h 21291"/>
              <a:gd name="T4" fmla="*/ 0 w 21149"/>
              <a:gd name="T5" fmla="*/ 15170416 h 21291"/>
              <a:gd name="T6" fmla="*/ 0 60000 65536"/>
              <a:gd name="T7" fmla="*/ 0 60000 65536"/>
              <a:gd name="T8" fmla="*/ 0 60000 65536"/>
              <a:gd name="T9" fmla="*/ 0 w 21149"/>
              <a:gd name="T10" fmla="*/ 0 h 21291"/>
              <a:gd name="T11" fmla="*/ 21149 w 21149"/>
              <a:gd name="T12" fmla="*/ 21291 h 21291"/>
            </a:gdLst>
            <a:ahLst/>
            <a:cxnLst>
              <a:cxn ang="T6">
                <a:pos x="T0" y="T1"/>
              </a:cxn>
              <a:cxn ang="T7">
                <a:pos x="T2" y="T3"/>
              </a:cxn>
              <a:cxn ang="T8">
                <a:pos x="T4" y="T5"/>
              </a:cxn>
            </a:cxnLst>
            <a:rect l="T9" t="T10" r="T11" b="T12"/>
            <a:pathLst>
              <a:path w="21149" h="21291" fill="none" extrusionOk="0">
                <a:moveTo>
                  <a:pt x="3640" y="-1"/>
                </a:moveTo>
                <a:cubicBezTo>
                  <a:pt x="12396" y="1497"/>
                  <a:pt x="19344" y="8203"/>
                  <a:pt x="21149" y="16901"/>
                </a:cubicBezTo>
              </a:path>
              <a:path w="21149" h="21291" stroke="0" extrusionOk="0">
                <a:moveTo>
                  <a:pt x="3640" y="-1"/>
                </a:moveTo>
                <a:cubicBezTo>
                  <a:pt x="12396" y="1497"/>
                  <a:pt x="19344" y="8203"/>
                  <a:pt x="21149" y="16901"/>
                </a:cubicBezTo>
                <a:lnTo>
                  <a:pt x="0" y="2129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6167" name="Rectangle 44"/>
          <p:cNvSpPr>
            <a:spLocks noChangeArrowheads="1"/>
          </p:cNvSpPr>
          <p:nvPr/>
        </p:nvSpPr>
        <p:spPr bwMode="auto">
          <a:xfrm>
            <a:off x="6659563" y="3357563"/>
            <a:ext cx="431800" cy="2873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AC</a:t>
            </a:r>
            <a:endParaRPr lang="ru-RU" altLang="en-US"/>
          </a:p>
        </p:txBody>
      </p:sp>
      <p:sp>
        <p:nvSpPr>
          <p:cNvPr id="176168" name="Rectangle 45"/>
          <p:cNvSpPr>
            <a:spLocks noChangeArrowheads="1"/>
          </p:cNvSpPr>
          <p:nvPr/>
        </p:nvSpPr>
        <p:spPr bwMode="auto">
          <a:xfrm>
            <a:off x="7235825" y="3644900"/>
            <a:ext cx="431800" cy="2873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76169" name="Rectangle 46"/>
          <p:cNvSpPr>
            <a:spLocks noChangeArrowheads="1"/>
          </p:cNvSpPr>
          <p:nvPr/>
        </p:nvSpPr>
        <p:spPr bwMode="auto">
          <a:xfrm>
            <a:off x="1979613" y="4005263"/>
            <a:ext cx="48244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Q2=2Q1(L2 &gt; 2L1, K2 &gt; 2K1)</a:t>
            </a:r>
            <a:endParaRPr lang="ru-RU" altLang="en-US"/>
          </a:p>
        </p:txBody>
      </p:sp>
      <p:sp>
        <p:nvSpPr>
          <p:cNvPr id="176170" name="Line 47"/>
          <p:cNvSpPr>
            <a:spLocks noChangeShapeType="1"/>
          </p:cNvSpPr>
          <p:nvPr/>
        </p:nvSpPr>
        <p:spPr bwMode="auto">
          <a:xfrm>
            <a:off x="1258888" y="4437063"/>
            <a:ext cx="0" cy="79216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71" name="Line 48"/>
          <p:cNvSpPr>
            <a:spLocks noChangeShapeType="1"/>
          </p:cNvSpPr>
          <p:nvPr/>
        </p:nvSpPr>
        <p:spPr bwMode="auto">
          <a:xfrm>
            <a:off x="1258888" y="5229225"/>
            <a:ext cx="10080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72" name="Arc 49"/>
          <p:cNvSpPr>
            <a:spLocks/>
          </p:cNvSpPr>
          <p:nvPr/>
        </p:nvSpPr>
        <p:spPr bwMode="auto">
          <a:xfrm flipH="1" flipV="1">
            <a:off x="1331913" y="4508500"/>
            <a:ext cx="503237" cy="576263"/>
          </a:xfrm>
          <a:custGeom>
            <a:avLst/>
            <a:gdLst>
              <a:gd name="T0" fmla="*/ 0 w 21600"/>
              <a:gd name="T1" fmla="*/ 0 h 21600"/>
              <a:gd name="T2" fmla="*/ 11724419 w 21600"/>
              <a:gd name="T3" fmla="*/ 15374031 h 21600"/>
              <a:gd name="T4" fmla="*/ 0 w 21600"/>
              <a:gd name="T5" fmla="*/ 1537403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6173" name="Arc 50"/>
          <p:cNvSpPr>
            <a:spLocks/>
          </p:cNvSpPr>
          <p:nvPr/>
        </p:nvSpPr>
        <p:spPr bwMode="auto">
          <a:xfrm flipH="1" flipV="1">
            <a:off x="1619250" y="4221163"/>
            <a:ext cx="503238" cy="576262"/>
          </a:xfrm>
          <a:custGeom>
            <a:avLst/>
            <a:gdLst>
              <a:gd name="T0" fmla="*/ 0 w 21600"/>
              <a:gd name="T1" fmla="*/ 0 h 21600"/>
              <a:gd name="T2" fmla="*/ 11724466 w 21600"/>
              <a:gd name="T3" fmla="*/ 15373978 h 21600"/>
              <a:gd name="T4" fmla="*/ 0 w 21600"/>
              <a:gd name="T5" fmla="*/ 1537397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6174" name="Line 51"/>
          <p:cNvSpPr>
            <a:spLocks noChangeShapeType="1"/>
          </p:cNvSpPr>
          <p:nvPr/>
        </p:nvSpPr>
        <p:spPr bwMode="auto">
          <a:xfrm>
            <a:off x="1258888" y="4724400"/>
            <a:ext cx="433387" cy="504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75" name="Line 52"/>
          <p:cNvSpPr>
            <a:spLocks noChangeShapeType="1"/>
          </p:cNvSpPr>
          <p:nvPr/>
        </p:nvSpPr>
        <p:spPr bwMode="auto">
          <a:xfrm>
            <a:off x="1476375" y="4221163"/>
            <a:ext cx="720725" cy="936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76" name="Line 53"/>
          <p:cNvSpPr>
            <a:spLocks noChangeShapeType="1"/>
          </p:cNvSpPr>
          <p:nvPr/>
        </p:nvSpPr>
        <p:spPr bwMode="auto">
          <a:xfrm>
            <a:off x="3492500" y="4437063"/>
            <a:ext cx="0" cy="79216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77" name="Line 54"/>
          <p:cNvSpPr>
            <a:spLocks noChangeShapeType="1"/>
          </p:cNvSpPr>
          <p:nvPr/>
        </p:nvSpPr>
        <p:spPr bwMode="auto">
          <a:xfrm>
            <a:off x="3492500" y="5229225"/>
            <a:ext cx="12954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78" name="Line 55"/>
          <p:cNvSpPr>
            <a:spLocks noChangeShapeType="1"/>
          </p:cNvSpPr>
          <p:nvPr/>
        </p:nvSpPr>
        <p:spPr bwMode="auto">
          <a:xfrm flipV="1">
            <a:off x="3492500" y="4437063"/>
            <a:ext cx="503238" cy="792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79" name="Rectangle 56"/>
          <p:cNvSpPr>
            <a:spLocks noChangeArrowheads="1"/>
          </p:cNvSpPr>
          <p:nvPr/>
        </p:nvSpPr>
        <p:spPr bwMode="auto">
          <a:xfrm>
            <a:off x="4140200" y="4437063"/>
            <a:ext cx="431800" cy="2873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TC</a:t>
            </a:r>
            <a:endParaRPr lang="ru-RU" altLang="en-US"/>
          </a:p>
        </p:txBody>
      </p:sp>
      <p:sp>
        <p:nvSpPr>
          <p:cNvPr id="176180" name="Rectangle 57"/>
          <p:cNvSpPr>
            <a:spLocks noChangeArrowheads="1"/>
          </p:cNvSpPr>
          <p:nvPr/>
        </p:nvSpPr>
        <p:spPr bwMode="auto">
          <a:xfrm>
            <a:off x="4859338" y="5084763"/>
            <a:ext cx="431800" cy="2873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76181" name="Line 58"/>
          <p:cNvSpPr>
            <a:spLocks noChangeShapeType="1"/>
          </p:cNvSpPr>
          <p:nvPr/>
        </p:nvSpPr>
        <p:spPr bwMode="auto">
          <a:xfrm>
            <a:off x="6011863" y="4365625"/>
            <a:ext cx="0" cy="86518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82" name="Line 59"/>
          <p:cNvSpPr>
            <a:spLocks noChangeShapeType="1"/>
          </p:cNvSpPr>
          <p:nvPr/>
        </p:nvSpPr>
        <p:spPr bwMode="auto">
          <a:xfrm>
            <a:off x="6011863" y="5229225"/>
            <a:ext cx="11525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6183" name="Arc 60"/>
          <p:cNvSpPr>
            <a:spLocks/>
          </p:cNvSpPr>
          <p:nvPr/>
        </p:nvSpPr>
        <p:spPr bwMode="auto">
          <a:xfrm flipV="1">
            <a:off x="6300788" y="4149725"/>
            <a:ext cx="561975" cy="720725"/>
          </a:xfrm>
          <a:custGeom>
            <a:avLst/>
            <a:gdLst>
              <a:gd name="T0" fmla="*/ 0 w 21044"/>
              <a:gd name="T1" fmla="*/ 0 h 21600"/>
              <a:gd name="T2" fmla="*/ 15007409 w 21044"/>
              <a:gd name="T3" fmla="*/ 18627473 h 21600"/>
              <a:gd name="T4" fmla="*/ 0 w 21044"/>
              <a:gd name="T5" fmla="*/ 24048357 h 21600"/>
              <a:gd name="T6" fmla="*/ 0 60000 65536"/>
              <a:gd name="T7" fmla="*/ 0 60000 65536"/>
              <a:gd name="T8" fmla="*/ 0 60000 65536"/>
              <a:gd name="T9" fmla="*/ 0 w 21044"/>
              <a:gd name="T10" fmla="*/ 0 h 21600"/>
              <a:gd name="T11" fmla="*/ 21044 w 21044"/>
              <a:gd name="T12" fmla="*/ 21600 h 21600"/>
            </a:gdLst>
            <a:ahLst/>
            <a:cxnLst>
              <a:cxn ang="T6">
                <a:pos x="T0" y="T1"/>
              </a:cxn>
              <a:cxn ang="T7">
                <a:pos x="T2" y="T3"/>
              </a:cxn>
              <a:cxn ang="T8">
                <a:pos x="T4" y="T5"/>
              </a:cxn>
            </a:cxnLst>
            <a:rect l="T9" t="T10" r="T11" b="T12"/>
            <a:pathLst>
              <a:path w="21044" h="21600" fill="none" extrusionOk="0">
                <a:moveTo>
                  <a:pt x="-1" y="0"/>
                </a:moveTo>
                <a:cubicBezTo>
                  <a:pt x="10053" y="0"/>
                  <a:pt x="18777" y="6936"/>
                  <a:pt x="21044" y="16730"/>
                </a:cubicBezTo>
              </a:path>
              <a:path w="21044" h="21600" stroke="0" extrusionOk="0">
                <a:moveTo>
                  <a:pt x="-1" y="0"/>
                </a:moveTo>
                <a:cubicBezTo>
                  <a:pt x="10053" y="0"/>
                  <a:pt x="18777" y="6936"/>
                  <a:pt x="21044" y="1673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6184" name="Rectangle 61"/>
          <p:cNvSpPr>
            <a:spLocks noChangeArrowheads="1"/>
          </p:cNvSpPr>
          <p:nvPr/>
        </p:nvSpPr>
        <p:spPr bwMode="auto">
          <a:xfrm>
            <a:off x="6948488" y="4292600"/>
            <a:ext cx="431800" cy="2873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AC</a:t>
            </a:r>
            <a:endParaRPr lang="ru-RU" altLang="en-US"/>
          </a:p>
        </p:txBody>
      </p:sp>
      <p:sp>
        <p:nvSpPr>
          <p:cNvPr id="176185" name="Rectangle 62"/>
          <p:cNvSpPr>
            <a:spLocks noChangeArrowheads="1"/>
          </p:cNvSpPr>
          <p:nvPr/>
        </p:nvSpPr>
        <p:spPr bwMode="auto">
          <a:xfrm>
            <a:off x="7308850" y="5084763"/>
            <a:ext cx="431800" cy="2873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76186" name="Rectangle 67"/>
          <p:cNvSpPr>
            <a:spLocks noChangeArrowheads="1"/>
          </p:cNvSpPr>
          <p:nvPr/>
        </p:nvSpPr>
        <p:spPr bwMode="auto">
          <a:xfrm>
            <a:off x="468313" y="620713"/>
            <a:ext cx="503237"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Нейтральный положительный отрицательный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990600"/>
          </a:xfrm>
        </p:spPr>
        <p:txBody>
          <a:bodyPr/>
          <a:lstStyle/>
          <a:p>
            <a:r>
              <a:rPr lang="ru-RU" dirty="0" smtClean="0"/>
              <a:t>Порядок работы</a:t>
            </a:r>
            <a:endParaRPr lang="en-US" dirty="0"/>
          </a:p>
        </p:txBody>
      </p:sp>
      <p:sp>
        <p:nvSpPr>
          <p:cNvPr id="3" name="Content Placeholder 2"/>
          <p:cNvSpPr>
            <a:spLocks noGrp="1"/>
          </p:cNvSpPr>
          <p:nvPr>
            <p:ph idx="1"/>
          </p:nvPr>
        </p:nvSpPr>
        <p:spPr>
          <a:xfrm>
            <a:off x="381000" y="1143000"/>
            <a:ext cx="8229600" cy="5029200"/>
          </a:xfrm>
        </p:spPr>
        <p:txBody>
          <a:bodyPr/>
          <a:lstStyle/>
          <a:p>
            <a:r>
              <a:rPr lang="ru-RU" sz="2800" dirty="0" smtClean="0"/>
              <a:t>Аудиторные занятия</a:t>
            </a:r>
          </a:p>
          <a:p>
            <a:r>
              <a:rPr lang="ru-RU" sz="2800" dirty="0" smtClean="0"/>
              <a:t>Выполнение расчетных заданий в аудитории</a:t>
            </a:r>
          </a:p>
          <a:p>
            <a:r>
              <a:rPr lang="ru-RU" sz="2800" dirty="0"/>
              <a:t> </a:t>
            </a:r>
            <a:r>
              <a:rPr lang="ru-RU" sz="2800" dirty="0" smtClean="0"/>
              <a:t>Выполнение дом. Задания</a:t>
            </a:r>
          </a:p>
          <a:p>
            <a:r>
              <a:rPr lang="ru-RU" sz="2800" dirty="0" smtClean="0"/>
              <a:t> Анализ мини-кейса ( в составе рабочей группы)</a:t>
            </a:r>
          </a:p>
          <a:p>
            <a:r>
              <a:rPr lang="ru-RU" sz="2800" dirty="0" smtClean="0"/>
              <a:t>Итоговое тестирование ( ограниченное время на представление результата)</a:t>
            </a:r>
          </a:p>
          <a:p>
            <a:endParaRPr lang="en-US" sz="2800" dirty="0"/>
          </a:p>
        </p:txBody>
      </p:sp>
      <p:sp>
        <p:nvSpPr>
          <p:cNvPr id="4" name="Slide Number Placeholder 3"/>
          <p:cNvSpPr>
            <a:spLocks noGrp="1"/>
          </p:cNvSpPr>
          <p:nvPr>
            <p:ph type="sldNum" sz="quarter" idx="12"/>
          </p:nvPr>
        </p:nvSpPr>
        <p:spPr/>
        <p:txBody>
          <a:bodyPr/>
          <a:lstStyle/>
          <a:p>
            <a:pPr>
              <a:defRPr/>
            </a:pPr>
            <a:fld id="{CE58CAC0-9753-4403-9BEF-DCD5EBA8B7CE}" type="slidenum">
              <a:rPr lang="ru-RU" smtClean="0">
                <a:solidFill>
                  <a:srgbClr val="000000"/>
                </a:solidFill>
              </a:rPr>
              <a:pPr>
                <a:defRPr/>
              </a:pPr>
              <a:t>13</a:t>
            </a:fld>
            <a:endParaRPr lang="ru-RU">
              <a:solidFill>
                <a:srgbClr val="000000"/>
              </a:solidFill>
            </a:endParaRPr>
          </a:p>
        </p:txBody>
      </p:sp>
    </p:spTree>
    <p:extLst>
      <p:ext uri="{BB962C8B-B14F-4D97-AF65-F5344CB8AC3E}">
        <p14:creationId xmlns:p14="http://schemas.microsoft.com/office/powerpoint/2010/main" val="393923807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B64776B-BAE1-47C2-AC37-152E4E876777}" type="slidenum">
              <a:rPr lang="ru-RU" altLang="en-US" smtClean="0"/>
              <a:pPr eaLnBrk="1" hangingPunct="1"/>
              <a:t>130</a:t>
            </a:fld>
            <a:endParaRPr lang="ru-RU" altLang="en-US" smtClean="0"/>
          </a:p>
        </p:txBody>
      </p:sp>
      <p:sp>
        <p:nvSpPr>
          <p:cNvPr id="177155" name="Rectangle 4"/>
          <p:cNvSpPr>
            <a:spLocks noGrp="1" noChangeArrowheads="1"/>
          </p:cNvSpPr>
          <p:nvPr>
            <p:ph type="title"/>
          </p:nvPr>
        </p:nvSpPr>
        <p:spPr>
          <a:xfrm>
            <a:off x="539750" y="0"/>
            <a:ext cx="7016750" cy="981075"/>
          </a:xfrm>
        </p:spPr>
        <p:txBody>
          <a:bodyPr/>
          <a:lstStyle/>
          <a:p>
            <a:pPr eaLnBrk="1" hangingPunct="1"/>
            <a:r>
              <a:rPr lang="ru-RU" altLang="en-US" sz="2000" b="1" smtClean="0"/>
              <a:t>Средние издержки в краткосрочном и долгосрочном периодах: увеличение масштабов производства </a:t>
            </a:r>
          </a:p>
        </p:txBody>
      </p:sp>
      <p:sp>
        <p:nvSpPr>
          <p:cNvPr id="177156" name="Line 5"/>
          <p:cNvSpPr>
            <a:spLocks noChangeShapeType="1"/>
          </p:cNvSpPr>
          <p:nvPr/>
        </p:nvSpPr>
        <p:spPr bwMode="auto">
          <a:xfrm flipV="1">
            <a:off x="1403350" y="1412875"/>
            <a:ext cx="0" cy="20875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57" name="Line 6"/>
          <p:cNvSpPr>
            <a:spLocks noChangeShapeType="1"/>
          </p:cNvSpPr>
          <p:nvPr/>
        </p:nvSpPr>
        <p:spPr bwMode="auto">
          <a:xfrm>
            <a:off x="1403350" y="3500438"/>
            <a:ext cx="23050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58" name="Line 7"/>
          <p:cNvSpPr>
            <a:spLocks noChangeShapeType="1"/>
          </p:cNvSpPr>
          <p:nvPr/>
        </p:nvSpPr>
        <p:spPr bwMode="auto">
          <a:xfrm>
            <a:off x="1403350" y="2205038"/>
            <a:ext cx="865188"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59" name="Arc 8"/>
          <p:cNvSpPr>
            <a:spLocks/>
          </p:cNvSpPr>
          <p:nvPr/>
        </p:nvSpPr>
        <p:spPr bwMode="auto">
          <a:xfrm flipH="1" flipV="1">
            <a:off x="1547813" y="1916113"/>
            <a:ext cx="1081087" cy="1295400"/>
          </a:xfrm>
          <a:custGeom>
            <a:avLst/>
            <a:gdLst>
              <a:gd name="T0" fmla="*/ 0 w 21600"/>
              <a:gd name="T1" fmla="*/ 0 h 21600"/>
              <a:gd name="T2" fmla="*/ 54108760 w 21600"/>
              <a:gd name="T3" fmla="*/ 77688019 h 21600"/>
              <a:gd name="T4" fmla="*/ 0 w 21600"/>
              <a:gd name="T5" fmla="*/ 7768801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7160" name="Arc 9"/>
          <p:cNvSpPr>
            <a:spLocks/>
          </p:cNvSpPr>
          <p:nvPr/>
        </p:nvSpPr>
        <p:spPr bwMode="auto">
          <a:xfrm flipH="1" flipV="1">
            <a:off x="2051050" y="1700213"/>
            <a:ext cx="1081088" cy="1295400"/>
          </a:xfrm>
          <a:custGeom>
            <a:avLst/>
            <a:gdLst>
              <a:gd name="T0" fmla="*/ 0 w 21600"/>
              <a:gd name="T1" fmla="*/ 0 h 21600"/>
              <a:gd name="T2" fmla="*/ 54108860 w 21600"/>
              <a:gd name="T3" fmla="*/ 77688019 h 21600"/>
              <a:gd name="T4" fmla="*/ 0 w 21600"/>
              <a:gd name="T5" fmla="*/ 7768801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7161" name="Line 10"/>
          <p:cNvSpPr>
            <a:spLocks noChangeShapeType="1"/>
          </p:cNvSpPr>
          <p:nvPr/>
        </p:nvSpPr>
        <p:spPr bwMode="auto">
          <a:xfrm>
            <a:off x="1476375" y="1412875"/>
            <a:ext cx="1511300" cy="2087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62" name="Oval 11"/>
          <p:cNvSpPr>
            <a:spLocks noChangeArrowheads="1"/>
          </p:cNvSpPr>
          <p:nvPr/>
        </p:nvSpPr>
        <p:spPr bwMode="auto">
          <a:xfrm>
            <a:off x="1763713" y="2708275"/>
            <a:ext cx="71437" cy="73025"/>
          </a:xfrm>
          <a:prstGeom prst="ellipse">
            <a:avLst/>
          </a:prstGeom>
          <a:solidFill>
            <a:schemeClr val="tx1"/>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7163" name="Oval 12"/>
          <p:cNvSpPr>
            <a:spLocks noChangeArrowheads="1"/>
          </p:cNvSpPr>
          <p:nvPr/>
        </p:nvSpPr>
        <p:spPr bwMode="auto">
          <a:xfrm>
            <a:off x="2268538" y="2420938"/>
            <a:ext cx="71437" cy="73025"/>
          </a:xfrm>
          <a:prstGeom prst="ellipse">
            <a:avLst/>
          </a:prstGeom>
          <a:solidFill>
            <a:schemeClr val="tx1"/>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7164" name="Line 13"/>
          <p:cNvSpPr>
            <a:spLocks noChangeShapeType="1"/>
          </p:cNvSpPr>
          <p:nvPr/>
        </p:nvSpPr>
        <p:spPr bwMode="auto">
          <a:xfrm>
            <a:off x="1763713" y="2708275"/>
            <a:ext cx="0" cy="792163"/>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65" name="Line 14"/>
          <p:cNvSpPr>
            <a:spLocks noChangeShapeType="1"/>
          </p:cNvSpPr>
          <p:nvPr/>
        </p:nvSpPr>
        <p:spPr bwMode="auto">
          <a:xfrm>
            <a:off x="2268538" y="2492375"/>
            <a:ext cx="0" cy="936625"/>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66" name="Line 15"/>
          <p:cNvSpPr>
            <a:spLocks noChangeShapeType="1"/>
          </p:cNvSpPr>
          <p:nvPr/>
        </p:nvSpPr>
        <p:spPr bwMode="auto">
          <a:xfrm>
            <a:off x="1403350" y="2781300"/>
            <a:ext cx="360363" cy="0"/>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67" name="Line 16"/>
          <p:cNvSpPr>
            <a:spLocks noChangeShapeType="1"/>
          </p:cNvSpPr>
          <p:nvPr/>
        </p:nvSpPr>
        <p:spPr bwMode="auto">
          <a:xfrm>
            <a:off x="1403350" y="2420938"/>
            <a:ext cx="865188" cy="0"/>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68" name="Line 17"/>
          <p:cNvSpPr>
            <a:spLocks noChangeShapeType="1"/>
          </p:cNvSpPr>
          <p:nvPr/>
        </p:nvSpPr>
        <p:spPr bwMode="auto">
          <a:xfrm>
            <a:off x="1403350" y="2781300"/>
            <a:ext cx="1296988"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69" name="Line 18"/>
          <p:cNvSpPr>
            <a:spLocks noChangeShapeType="1"/>
          </p:cNvSpPr>
          <p:nvPr/>
        </p:nvSpPr>
        <p:spPr bwMode="auto">
          <a:xfrm>
            <a:off x="1547813" y="1341438"/>
            <a:ext cx="1584325" cy="2159000"/>
          </a:xfrm>
          <a:prstGeom prst="line">
            <a:avLst/>
          </a:prstGeom>
          <a:noFill/>
          <a:ln w="28575">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70" name="Line 19"/>
          <p:cNvSpPr>
            <a:spLocks noChangeShapeType="1"/>
          </p:cNvSpPr>
          <p:nvPr/>
        </p:nvSpPr>
        <p:spPr bwMode="auto">
          <a:xfrm>
            <a:off x="2555875" y="2781300"/>
            <a:ext cx="0" cy="719138"/>
          </a:xfrm>
          <a:prstGeom prst="line">
            <a:avLst/>
          </a:prstGeom>
          <a:noFill/>
          <a:ln w="28575">
            <a:solidFill>
              <a:schemeClr val="tx2"/>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71" name="Rectangle 20"/>
          <p:cNvSpPr>
            <a:spLocks noChangeArrowheads="1"/>
          </p:cNvSpPr>
          <p:nvPr/>
        </p:nvSpPr>
        <p:spPr bwMode="auto">
          <a:xfrm>
            <a:off x="3203575" y="28527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Q2</a:t>
            </a:r>
            <a:endParaRPr lang="ru-RU" altLang="en-US"/>
          </a:p>
        </p:txBody>
      </p:sp>
      <p:sp>
        <p:nvSpPr>
          <p:cNvPr id="177172" name="Rectangle 21"/>
          <p:cNvSpPr>
            <a:spLocks noChangeArrowheads="1"/>
          </p:cNvSpPr>
          <p:nvPr/>
        </p:nvSpPr>
        <p:spPr bwMode="auto">
          <a:xfrm>
            <a:off x="2484438" y="30686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Q1</a:t>
            </a:r>
            <a:endParaRPr lang="ru-RU" altLang="en-US"/>
          </a:p>
        </p:txBody>
      </p:sp>
      <p:sp>
        <p:nvSpPr>
          <p:cNvPr id="177173" name="Rectangle 22"/>
          <p:cNvSpPr>
            <a:spLocks noChangeArrowheads="1"/>
          </p:cNvSpPr>
          <p:nvPr/>
        </p:nvSpPr>
        <p:spPr bwMode="auto">
          <a:xfrm>
            <a:off x="2339975" y="213360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B</a:t>
            </a:r>
            <a:endParaRPr lang="ru-RU" altLang="en-US"/>
          </a:p>
        </p:txBody>
      </p:sp>
      <p:sp>
        <p:nvSpPr>
          <p:cNvPr id="177174" name="Rectangle 23"/>
          <p:cNvSpPr>
            <a:spLocks noChangeArrowheads="1"/>
          </p:cNvSpPr>
          <p:nvPr/>
        </p:nvSpPr>
        <p:spPr bwMode="auto">
          <a:xfrm>
            <a:off x="1547813" y="234950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a:t>
            </a:r>
            <a:endParaRPr lang="ru-RU" altLang="en-US"/>
          </a:p>
        </p:txBody>
      </p:sp>
      <p:sp>
        <p:nvSpPr>
          <p:cNvPr id="177175" name="Rectangle 24"/>
          <p:cNvSpPr>
            <a:spLocks noChangeArrowheads="1"/>
          </p:cNvSpPr>
          <p:nvPr/>
        </p:nvSpPr>
        <p:spPr bwMode="auto">
          <a:xfrm>
            <a:off x="900113" y="126841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K</a:t>
            </a:r>
            <a:endParaRPr lang="ru-RU" altLang="en-US"/>
          </a:p>
        </p:txBody>
      </p:sp>
      <p:sp>
        <p:nvSpPr>
          <p:cNvPr id="177176" name="Rectangle 25"/>
          <p:cNvSpPr>
            <a:spLocks noChangeArrowheads="1"/>
          </p:cNvSpPr>
          <p:nvPr/>
        </p:nvSpPr>
        <p:spPr bwMode="auto">
          <a:xfrm>
            <a:off x="3635375" y="35004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177177" name="Oval 26"/>
          <p:cNvSpPr>
            <a:spLocks noChangeArrowheads="1"/>
          </p:cNvSpPr>
          <p:nvPr/>
        </p:nvSpPr>
        <p:spPr bwMode="auto">
          <a:xfrm>
            <a:off x="2555875" y="2781300"/>
            <a:ext cx="71438" cy="71438"/>
          </a:xfrm>
          <a:prstGeom prst="ellipse">
            <a:avLst/>
          </a:prstGeom>
          <a:solidFill>
            <a:schemeClr val="tx2"/>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7178" name="Rectangle 27"/>
          <p:cNvSpPr>
            <a:spLocks noChangeArrowheads="1"/>
          </p:cNvSpPr>
          <p:nvPr/>
        </p:nvSpPr>
        <p:spPr bwMode="auto">
          <a:xfrm>
            <a:off x="2700338" y="249237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solidFill>
                  <a:schemeClr val="tx2"/>
                </a:solidFill>
              </a:rPr>
              <a:t>A’</a:t>
            </a:r>
            <a:endParaRPr lang="ru-RU" altLang="en-US" b="1">
              <a:solidFill>
                <a:schemeClr val="tx2"/>
              </a:solidFill>
            </a:endParaRPr>
          </a:p>
        </p:txBody>
      </p:sp>
      <p:sp>
        <p:nvSpPr>
          <p:cNvPr id="177179" name="Line 28"/>
          <p:cNvSpPr>
            <a:spLocks noChangeShapeType="1"/>
          </p:cNvSpPr>
          <p:nvPr/>
        </p:nvSpPr>
        <p:spPr bwMode="auto">
          <a:xfrm flipV="1">
            <a:off x="1403350" y="3860800"/>
            <a:ext cx="0" cy="14398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80" name="Line 29"/>
          <p:cNvSpPr>
            <a:spLocks noChangeShapeType="1"/>
          </p:cNvSpPr>
          <p:nvPr/>
        </p:nvSpPr>
        <p:spPr bwMode="auto">
          <a:xfrm>
            <a:off x="1403350" y="5300663"/>
            <a:ext cx="21605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81" name="Line 30"/>
          <p:cNvSpPr>
            <a:spLocks noChangeShapeType="1"/>
          </p:cNvSpPr>
          <p:nvPr/>
        </p:nvSpPr>
        <p:spPr bwMode="auto">
          <a:xfrm>
            <a:off x="1763713" y="3500438"/>
            <a:ext cx="0" cy="18002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82" name="Line 31"/>
          <p:cNvSpPr>
            <a:spLocks noChangeShapeType="1"/>
          </p:cNvSpPr>
          <p:nvPr/>
        </p:nvSpPr>
        <p:spPr bwMode="auto">
          <a:xfrm>
            <a:off x="2555875" y="3500438"/>
            <a:ext cx="0" cy="18002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83" name="Arc 32"/>
          <p:cNvSpPr>
            <a:spLocks/>
          </p:cNvSpPr>
          <p:nvPr/>
        </p:nvSpPr>
        <p:spPr bwMode="auto">
          <a:xfrm flipH="1" flipV="1">
            <a:off x="1476375" y="4437063"/>
            <a:ext cx="287338" cy="288925"/>
          </a:xfrm>
          <a:custGeom>
            <a:avLst/>
            <a:gdLst>
              <a:gd name="T0" fmla="*/ 0 w 21600"/>
              <a:gd name="T1" fmla="*/ 0 h 21600"/>
              <a:gd name="T2" fmla="*/ 3822367 w 21600"/>
              <a:gd name="T3" fmla="*/ 3864707 h 21600"/>
              <a:gd name="T4" fmla="*/ 0 w 21600"/>
              <a:gd name="T5" fmla="*/ 386470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7184" name="Arc 33"/>
          <p:cNvSpPr>
            <a:spLocks/>
          </p:cNvSpPr>
          <p:nvPr/>
        </p:nvSpPr>
        <p:spPr bwMode="auto">
          <a:xfrm rot="-3098390" flipH="1" flipV="1">
            <a:off x="1641475" y="4262438"/>
            <a:ext cx="938213" cy="319087"/>
          </a:xfrm>
          <a:custGeom>
            <a:avLst/>
            <a:gdLst>
              <a:gd name="T0" fmla="*/ 0 w 24280"/>
              <a:gd name="T1" fmla="*/ 29934 h 23835"/>
              <a:gd name="T2" fmla="*/ 36080664 w 24280"/>
              <a:gd name="T3" fmla="*/ 4271723 h 23835"/>
              <a:gd name="T4" fmla="*/ 4001664 w 24280"/>
              <a:gd name="T5" fmla="*/ 3871161 h 23835"/>
              <a:gd name="T6" fmla="*/ 0 60000 65536"/>
              <a:gd name="T7" fmla="*/ 0 60000 65536"/>
              <a:gd name="T8" fmla="*/ 0 60000 65536"/>
              <a:gd name="T9" fmla="*/ 0 w 24280"/>
              <a:gd name="T10" fmla="*/ 0 h 23835"/>
              <a:gd name="T11" fmla="*/ 24280 w 24280"/>
              <a:gd name="T12" fmla="*/ 23835 h 23835"/>
            </a:gdLst>
            <a:ahLst/>
            <a:cxnLst>
              <a:cxn ang="T6">
                <a:pos x="T0" y="T1"/>
              </a:cxn>
              <a:cxn ang="T7">
                <a:pos x="T2" y="T3"/>
              </a:cxn>
              <a:cxn ang="T8">
                <a:pos x="T4" y="T5"/>
              </a:cxn>
            </a:cxnLst>
            <a:rect l="T9" t="T10" r="T11" b="T12"/>
            <a:pathLst>
              <a:path w="24280" h="23835" fill="none" extrusionOk="0">
                <a:moveTo>
                  <a:pt x="-1" y="166"/>
                </a:moveTo>
                <a:cubicBezTo>
                  <a:pt x="888" y="55"/>
                  <a:pt x="1784" y="-1"/>
                  <a:pt x="2680" y="0"/>
                </a:cubicBezTo>
                <a:cubicBezTo>
                  <a:pt x="14609" y="0"/>
                  <a:pt x="24280" y="9670"/>
                  <a:pt x="24280" y="21600"/>
                </a:cubicBezTo>
                <a:cubicBezTo>
                  <a:pt x="24280" y="22346"/>
                  <a:pt x="24241" y="23092"/>
                  <a:pt x="24164" y="23835"/>
                </a:cubicBezTo>
              </a:path>
              <a:path w="24280" h="23835" stroke="0" extrusionOk="0">
                <a:moveTo>
                  <a:pt x="-1" y="166"/>
                </a:moveTo>
                <a:cubicBezTo>
                  <a:pt x="888" y="55"/>
                  <a:pt x="1784" y="-1"/>
                  <a:pt x="2680" y="0"/>
                </a:cubicBezTo>
                <a:cubicBezTo>
                  <a:pt x="14609" y="0"/>
                  <a:pt x="24280" y="9670"/>
                  <a:pt x="24280" y="21600"/>
                </a:cubicBezTo>
                <a:cubicBezTo>
                  <a:pt x="24280" y="22346"/>
                  <a:pt x="24241" y="23092"/>
                  <a:pt x="24164" y="23835"/>
                </a:cubicBezTo>
                <a:lnTo>
                  <a:pt x="268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7185" name="Arc 34"/>
          <p:cNvSpPr>
            <a:spLocks/>
          </p:cNvSpPr>
          <p:nvPr/>
        </p:nvSpPr>
        <p:spPr bwMode="auto">
          <a:xfrm rot="10800000">
            <a:off x="2124075" y="4292600"/>
            <a:ext cx="431800" cy="431800"/>
          </a:xfrm>
          <a:custGeom>
            <a:avLst/>
            <a:gdLst>
              <a:gd name="T0" fmla="*/ 0 w 21600"/>
              <a:gd name="T1" fmla="*/ 0 h 21600"/>
              <a:gd name="T2" fmla="*/ 8632001 w 21600"/>
              <a:gd name="T3" fmla="*/ 8632001 h 21600"/>
              <a:gd name="T4" fmla="*/ 0 w 21600"/>
              <a:gd name="T5" fmla="*/ 863200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7186" name="Arc 35"/>
          <p:cNvSpPr>
            <a:spLocks/>
          </p:cNvSpPr>
          <p:nvPr/>
        </p:nvSpPr>
        <p:spPr bwMode="auto">
          <a:xfrm rot="-3098390" flipH="1" flipV="1">
            <a:off x="2302669" y="4258469"/>
            <a:ext cx="938213" cy="288925"/>
          </a:xfrm>
          <a:custGeom>
            <a:avLst/>
            <a:gdLst>
              <a:gd name="T0" fmla="*/ 0 w 24280"/>
              <a:gd name="T1" fmla="*/ 29882 h 21600"/>
              <a:gd name="T2" fmla="*/ 36253854 w 24280"/>
              <a:gd name="T3" fmla="*/ 3864707 h 21600"/>
              <a:gd name="T4" fmla="*/ 4001664 w 24280"/>
              <a:gd name="T5" fmla="*/ 3864707 h 21600"/>
              <a:gd name="T6" fmla="*/ 0 60000 65536"/>
              <a:gd name="T7" fmla="*/ 0 60000 65536"/>
              <a:gd name="T8" fmla="*/ 0 60000 65536"/>
              <a:gd name="T9" fmla="*/ 0 w 24280"/>
              <a:gd name="T10" fmla="*/ 0 h 21600"/>
              <a:gd name="T11" fmla="*/ 24280 w 24280"/>
              <a:gd name="T12" fmla="*/ 21600 h 21600"/>
            </a:gdLst>
            <a:ahLst/>
            <a:cxnLst>
              <a:cxn ang="T6">
                <a:pos x="T0" y="T1"/>
              </a:cxn>
              <a:cxn ang="T7">
                <a:pos x="T2" y="T3"/>
              </a:cxn>
              <a:cxn ang="T8">
                <a:pos x="T4" y="T5"/>
              </a:cxn>
            </a:cxnLst>
            <a:rect l="T9" t="T10" r="T11" b="T12"/>
            <a:pathLst>
              <a:path w="24280" h="21600" fill="none" extrusionOk="0">
                <a:moveTo>
                  <a:pt x="-1" y="166"/>
                </a:moveTo>
                <a:cubicBezTo>
                  <a:pt x="888" y="55"/>
                  <a:pt x="1784" y="-1"/>
                  <a:pt x="2680" y="0"/>
                </a:cubicBezTo>
                <a:cubicBezTo>
                  <a:pt x="14609" y="0"/>
                  <a:pt x="24280" y="9670"/>
                  <a:pt x="24280" y="21600"/>
                </a:cubicBezTo>
              </a:path>
              <a:path w="24280" h="21600" stroke="0" extrusionOk="0">
                <a:moveTo>
                  <a:pt x="-1" y="166"/>
                </a:moveTo>
                <a:cubicBezTo>
                  <a:pt x="888" y="55"/>
                  <a:pt x="1784" y="-1"/>
                  <a:pt x="2680" y="0"/>
                </a:cubicBezTo>
                <a:cubicBezTo>
                  <a:pt x="14609" y="0"/>
                  <a:pt x="24280" y="9670"/>
                  <a:pt x="24280" y="21600"/>
                </a:cubicBezTo>
                <a:lnTo>
                  <a:pt x="268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7187" name="Oval 36"/>
          <p:cNvSpPr>
            <a:spLocks noChangeArrowheads="1"/>
          </p:cNvSpPr>
          <p:nvPr/>
        </p:nvSpPr>
        <p:spPr bwMode="auto">
          <a:xfrm>
            <a:off x="2124075" y="4437063"/>
            <a:ext cx="71438" cy="71437"/>
          </a:xfrm>
          <a:prstGeom prst="ellipse">
            <a:avLst/>
          </a:prstGeom>
          <a:solidFill>
            <a:schemeClr val="tx2"/>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7188" name="Rectangle 37"/>
          <p:cNvSpPr>
            <a:spLocks noChangeArrowheads="1"/>
          </p:cNvSpPr>
          <p:nvPr/>
        </p:nvSpPr>
        <p:spPr bwMode="auto">
          <a:xfrm>
            <a:off x="1908175" y="39338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solidFill>
                  <a:schemeClr val="tx2"/>
                </a:solidFill>
              </a:rPr>
              <a:t>A’</a:t>
            </a:r>
            <a:endParaRPr lang="ru-RU" altLang="en-US" b="1">
              <a:solidFill>
                <a:schemeClr val="tx2"/>
              </a:solidFill>
            </a:endParaRPr>
          </a:p>
        </p:txBody>
      </p:sp>
      <p:sp>
        <p:nvSpPr>
          <p:cNvPr id="177189" name="Rectangle 38"/>
          <p:cNvSpPr>
            <a:spLocks noChangeArrowheads="1"/>
          </p:cNvSpPr>
          <p:nvPr/>
        </p:nvSpPr>
        <p:spPr bwMode="auto">
          <a:xfrm>
            <a:off x="1403350" y="47974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a:t>
            </a:r>
            <a:endParaRPr lang="ru-RU" altLang="en-US"/>
          </a:p>
        </p:txBody>
      </p:sp>
      <p:sp>
        <p:nvSpPr>
          <p:cNvPr id="177190" name="Oval 39"/>
          <p:cNvSpPr>
            <a:spLocks noChangeArrowheads="1"/>
          </p:cNvSpPr>
          <p:nvPr/>
        </p:nvSpPr>
        <p:spPr bwMode="auto">
          <a:xfrm>
            <a:off x="1692275" y="4652963"/>
            <a:ext cx="71438" cy="144462"/>
          </a:xfrm>
          <a:prstGeom prst="ellipse">
            <a:avLst/>
          </a:prstGeom>
          <a:solidFill>
            <a:schemeClr val="tx1"/>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7191" name="Oval 40"/>
          <p:cNvSpPr>
            <a:spLocks noChangeArrowheads="1"/>
          </p:cNvSpPr>
          <p:nvPr/>
        </p:nvSpPr>
        <p:spPr bwMode="auto">
          <a:xfrm>
            <a:off x="2484438" y="4652963"/>
            <a:ext cx="71437" cy="144462"/>
          </a:xfrm>
          <a:prstGeom prst="ellipse">
            <a:avLst/>
          </a:prstGeom>
          <a:solidFill>
            <a:schemeClr val="tx1"/>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77192" name="Rectangle 41"/>
          <p:cNvSpPr>
            <a:spLocks noChangeArrowheads="1"/>
          </p:cNvSpPr>
          <p:nvPr/>
        </p:nvSpPr>
        <p:spPr bwMode="auto">
          <a:xfrm>
            <a:off x="2627313" y="45815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B</a:t>
            </a:r>
            <a:endParaRPr lang="ru-RU" altLang="en-US"/>
          </a:p>
        </p:txBody>
      </p:sp>
      <p:sp>
        <p:nvSpPr>
          <p:cNvPr id="177193" name="Rectangle 42"/>
          <p:cNvSpPr>
            <a:spLocks noChangeArrowheads="1"/>
          </p:cNvSpPr>
          <p:nvPr/>
        </p:nvSpPr>
        <p:spPr bwMode="auto">
          <a:xfrm>
            <a:off x="2555875" y="544512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Q2</a:t>
            </a:r>
            <a:endParaRPr lang="ru-RU" altLang="en-US"/>
          </a:p>
        </p:txBody>
      </p:sp>
      <p:sp>
        <p:nvSpPr>
          <p:cNvPr id="177194" name="Rectangle 43"/>
          <p:cNvSpPr>
            <a:spLocks noChangeArrowheads="1"/>
          </p:cNvSpPr>
          <p:nvPr/>
        </p:nvSpPr>
        <p:spPr bwMode="auto">
          <a:xfrm>
            <a:off x="1547813" y="537368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r>
              <a:rPr lang="ru-RU" altLang="en-US"/>
              <a:t>1</a:t>
            </a:r>
          </a:p>
        </p:txBody>
      </p:sp>
      <p:sp>
        <p:nvSpPr>
          <p:cNvPr id="177195" name="Rectangle 44"/>
          <p:cNvSpPr>
            <a:spLocks noChangeArrowheads="1"/>
          </p:cNvSpPr>
          <p:nvPr/>
        </p:nvSpPr>
        <p:spPr bwMode="auto">
          <a:xfrm>
            <a:off x="900113" y="37163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АС</a:t>
            </a:r>
          </a:p>
        </p:txBody>
      </p:sp>
      <p:sp>
        <p:nvSpPr>
          <p:cNvPr id="177196" name="Rectangle 45"/>
          <p:cNvSpPr>
            <a:spLocks noChangeArrowheads="1"/>
          </p:cNvSpPr>
          <p:nvPr/>
        </p:nvSpPr>
        <p:spPr bwMode="auto">
          <a:xfrm>
            <a:off x="3563938" y="515778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77197" name="Line 46"/>
          <p:cNvSpPr>
            <a:spLocks noChangeShapeType="1"/>
          </p:cNvSpPr>
          <p:nvPr/>
        </p:nvSpPr>
        <p:spPr bwMode="auto">
          <a:xfrm>
            <a:off x="1403350" y="4724400"/>
            <a:ext cx="2889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98" name="Line 47"/>
          <p:cNvSpPr>
            <a:spLocks noChangeShapeType="1"/>
          </p:cNvSpPr>
          <p:nvPr/>
        </p:nvSpPr>
        <p:spPr bwMode="auto">
          <a:xfrm>
            <a:off x="1403350" y="4437063"/>
            <a:ext cx="720725" cy="0"/>
          </a:xfrm>
          <a:prstGeom prst="line">
            <a:avLst/>
          </a:prstGeom>
          <a:noFill/>
          <a:ln w="12700">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77199" name="Rectangle 48"/>
          <p:cNvSpPr>
            <a:spLocks noChangeArrowheads="1"/>
          </p:cNvSpPr>
          <p:nvPr/>
        </p:nvSpPr>
        <p:spPr bwMode="auto">
          <a:xfrm>
            <a:off x="2987675" y="3789363"/>
            <a:ext cx="5048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sz="1600"/>
              <a:t>S</a:t>
            </a:r>
            <a:r>
              <a:rPr lang="ru-RU" altLang="en-US" sz="1600"/>
              <a:t>АС</a:t>
            </a:r>
            <a:r>
              <a:rPr lang="en-US" altLang="en-US" sz="1600"/>
              <a:t>2</a:t>
            </a:r>
            <a:endParaRPr lang="ru-RU" altLang="en-US" sz="1600"/>
          </a:p>
        </p:txBody>
      </p:sp>
      <p:sp>
        <p:nvSpPr>
          <p:cNvPr id="177200" name="Rectangle 49"/>
          <p:cNvSpPr>
            <a:spLocks noChangeArrowheads="1"/>
          </p:cNvSpPr>
          <p:nvPr/>
        </p:nvSpPr>
        <p:spPr bwMode="auto">
          <a:xfrm>
            <a:off x="2339975" y="3860800"/>
            <a:ext cx="503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sz="1600"/>
              <a:t>S</a:t>
            </a:r>
            <a:r>
              <a:rPr lang="ru-RU" altLang="en-US" sz="1600"/>
              <a:t>АС</a:t>
            </a:r>
            <a:r>
              <a:rPr lang="en-US" altLang="en-US" sz="1600"/>
              <a:t>1</a:t>
            </a:r>
            <a:endParaRPr lang="ru-RU" altLang="en-US" sz="1600"/>
          </a:p>
        </p:txBody>
      </p:sp>
      <p:sp>
        <p:nvSpPr>
          <p:cNvPr id="177201" name="Arc 50"/>
          <p:cNvSpPr>
            <a:spLocks/>
          </p:cNvSpPr>
          <p:nvPr/>
        </p:nvSpPr>
        <p:spPr bwMode="auto">
          <a:xfrm rot="10419588">
            <a:off x="1327150" y="4146550"/>
            <a:ext cx="1719263" cy="681038"/>
          </a:xfrm>
          <a:custGeom>
            <a:avLst/>
            <a:gdLst>
              <a:gd name="T0" fmla="*/ 71418572 w 20980"/>
              <a:gd name="T1" fmla="*/ 0 h 18800"/>
              <a:gd name="T2" fmla="*/ 140889658 w 20980"/>
              <a:gd name="T3" fmla="*/ 17928395 h 18800"/>
              <a:gd name="T4" fmla="*/ 0 w 20980"/>
              <a:gd name="T5" fmla="*/ 24670890 h 18800"/>
              <a:gd name="T6" fmla="*/ 0 60000 65536"/>
              <a:gd name="T7" fmla="*/ 0 60000 65536"/>
              <a:gd name="T8" fmla="*/ 0 60000 65536"/>
              <a:gd name="T9" fmla="*/ 0 w 20980"/>
              <a:gd name="T10" fmla="*/ 0 h 18800"/>
              <a:gd name="T11" fmla="*/ 20980 w 20980"/>
              <a:gd name="T12" fmla="*/ 18800 h 18800"/>
            </a:gdLst>
            <a:ahLst/>
            <a:cxnLst>
              <a:cxn ang="T6">
                <a:pos x="T0" y="T1"/>
              </a:cxn>
              <a:cxn ang="T7">
                <a:pos x="T2" y="T3"/>
              </a:cxn>
              <a:cxn ang="T8">
                <a:pos x="T4" y="T5"/>
              </a:cxn>
            </a:cxnLst>
            <a:rect l="T9" t="T10" r="T11" b="T12"/>
            <a:pathLst>
              <a:path w="20980" h="18800" fill="none" extrusionOk="0">
                <a:moveTo>
                  <a:pt x="10635" y="-1"/>
                </a:moveTo>
                <a:cubicBezTo>
                  <a:pt x="15819" y="2932"/>
                  <a:pt x="19563" y="7876"/>
                  <a:pt x="20980" y="13661"/>
                </a:cubicBezTo>
              </a:path>
              <a:path w="20980" h="18800" stroke="0" extrusionOk="0">
                <a:moveTo>
                  <a:pt x="10635" y="-1"/>
                </a:moveTo>
                <a:cubicBezTo>
                  <a:pt x="15819" y="2932"/>
                  <a:pt x="19563" y="7876"/>
                  <a:pt x="20980" y="13661"/>
                </a:cubicBezTo>
                <a:lnTo>
                  <a:pt x="0" y="188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7202" name="Arc 51"/>
          <p:cNvSpPr>
            <a:spLocks/>
          </p:cNvSpPr>
          <p:nvPr/>
        </p:nvSpPr>
        <p:spPr bwMode="auto">
          <a:xfrm rot="6736513">
            <a:off x="1873250" y="3683000"/>
            <a:ext cx="1770063" cy="881063"/>
          </a:xfrm>
          <a:custGeom>
            <a:avLst/>
            <a:gdLst>
              <a:gd name="T0" fmla="*/ 56845573 w 21600"/>
              <a:gd name="T1" fmla="*/ 0 h 20391"/>
              <a:gd name="T2" fmla="*/ 145011662 w 21600"/>
              <a:gd name="T3" fmla="*/ 38069341 h 20391"/>
              <a:gd name="T4" fmla="*/ 0 w 21600"/>
              <a:gd name="T5" fmla="*/ 37100392 h 20391"/>
              <a:gd name="T6" fmla="*/ 0 60000 65536"/>
              <a:gd name="T7" fmla="*/ 0 60000 65536"/>
              <a:gd name="T8" fmla="*/ 0 60000 65536"/>
              <a:gd name="T9" fmla="*/ 0 w 21600"/>
              <a:gd name="T10" fmla="*/ 0 h 20391"/>
              <a:gd name="T11" fmla="*/ 21600 w 21600"/>
              <a:gd name="T12" fmla="*/ 20391 h 20391"/>
            </a:gdLst>
            <a:ahLst/>
            <a:cxnLst>
              <a:cxn ang="T6">
                <a:pos x="T0" y="T1"/>
              </a:cxn>
              <a:cxn ang="T7">
                <a:pos x="T2" y="T3"/>
              </a:cxn>
              <a:cxn ang="T8">
                <a:pos x="T4" y="T5"/>
              </a:cxn>
            </a:cxnLst>
            <a:rect l="T9" t="T10" r="T11" b="T12"/>
            <a:pathLst>
              <a:path w="21600" h="20391" fill="none" extrusionOk="0">
                <a:moveTo>
                  <a:pt x="8465" y="-1"/>
                </a:moveTo>
                <a:cubicBezTo>
                  <a:pt x="16430" y="3392"/>
                  <a:pt x="21600" y="11214"/>
                  <a:pt x="21600" y="19872"/>
                </a:cubicBezTo>
                <a:cubicBezTo>
                  <a:pt x="21600" y="20045"/>
                  <a:pt x="21597" y="20218"/>
                  <a:pt x="21593" y="20390"/>
                </a:cubicBezTo>
              </a:path>
              <a:path w="21600" h="20391" stroke="0" extrusionOk="0">
                <a:moveTo>
                  <a:pt x="8465" y="-1"/>
                </a:moveTo>
                <a:cubicBezTo>
                  <a:pt x="16430" y="3392"/>
                  <a:pt x="21600" y="11214"/>
                  <a:pt x="21600" y="19872"/>
                </a:cubicBezTo>
                <a:cubicBezTo>
                  <a:pt x="21600" y="20045"/>
                  <a:pt x="21597" y="20218"/>
                  <a:pt x="21593" y="20390"/>
                </a:cubicBezTo>
                <a:lnTo>
                  <a:pt x="0" y="19872"/>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77203" name="Rectangle 52"/>
          <p:cNvSpPr>
            <a:spLocks noChangeArrowheads="1"/>
          </p:cNvSpPr>
          <p:nvPr/>
        </p:nvSpPr>
        <p:spPr bwMode="auto">
          <a:xfrm>
            <a:off x="3132138" y="4292600"/>
            <a:ext cx="504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sz="1600" b="1">
                <a:solidFill>
                  <a:srgbClr val="0000FF"/>
                </a:solidFill>
              </a:rPr>
              <a:t>L</a:t>
            </a:r>
            <a:r>
              <a:rPr lang="ru-RU" altLang="en-US" sz="1600" b="1">
                <a:solidFill>
                  <a:srgbClr val="0000FF"/>
                </a:solidFill>
              </a:rPr>
              <a:t>АС</a:t>
            </a:r>
          </a:p>
        </p:txBody>
      </p:sp>
      <p:sp>
        <p:nvSpPr>
          <p:cNvPr id="177204" name="Rectangle 53"/>
          <p:cNvSpPr>
            <a:spLocks noChangeArrowheads="1"/>
          </p:cNvSpPr>
          <p:nvPr/>
        </p:nvSpPr>
        <p:spPr bwMode="auto">
          <a:xfrm>
            <a:off x="4067175" y="1052513"/>
            <a:ext cx="4681538" cy="48974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a:t>А – исходное равновесие при объеме выпуска </a:t>
            </a:r>
            <a:r>
              <a:rPr lang="en-US" altLang="en-US" sz="1600"/>
              <a:t>Q1</a:t>
            </a:r>
            <a:endParaRPr lang="ru-RU" altLang="en-US" sz="1600"/>
          </a:p>
          <a:p>
            <a:pPr eaLnBrk="1" hangingPunct="1"/>
            <a:r>
              <a:rPr lang="ru-RU" altLang="en-US" sz="1600"/>
              <a:t>В – точка оптимума при увеличенном объеме выпуска</a:t>
            </a:r>
            <a:r>
              <a:rPr lang="en-US" altLang="en-US" sz="1600"/>
              <a:t> Q2</a:t>
            </a:r>
            <a:r>
              <a:rPr lang="ru-RU" altLang="en-US" sz="1600"/>
              <a:t>: используется больше и К и </a:t>
            </a:r>
            <a:r>
              <a:rPr lang="en-US" altLang="en-US" sz="1600"/>
              <a:t>L</a:t>
            </a:r>
          </a:p>
          <a:p>
            <a:pPr eaLnBrk="1" hangingPunct="1"/>
            <a:r>
              <a:rPr lang="ru-RU" altLang="en-US" sz="1600"/>
              <a:t>НО! В краткосрочном периоде невозможно изменить объемы К, но можно производить больше за счет более интенсивного использования переменного ресурса </a:t>
            </a:r>
            <a:r>
              <a:rPr lang="en-US" altLang="en-US" sz="1600"/>
              <a:t>L   </a:t>
            </a:r>
            <a:r>
              <a:rPr lang="ru-RU" altLang="en-US" sz="1600"/>
              <a:t>средние издержки вырастут (</a:t>
            </a:r>
            <a:r>
              <a:rPr lang="ru-RU" altLang="en-US" sz="1600">
                <a:solidFill>
                  <a:schemeClr val="tx2"/>
                </a:solidFill>
              </a:rPr>
              <a:t>т.А</a:t>
            </a:r>
            <a:r>
              <a:rPr lang="en-US" altLang="en-US" sz="1600">
                <a:solidFill>
                  <a:schemeClr val="tx2"/>
                </a:solidFill>
              </a:rPr>
              <a:t>’</a:t>
            </a:r>
            <a:r>
              <a:rPr lang="en-US" altLang="en-US" sz="1600"/>
              <a:t>) </a:t>
            </a:r>
          </a:p>
          <a:p>
            <a:pPr eaLnBrk="1" hangingPunct="1"/>
            <a:r>
              <a:rPr lang="ru-RU" altLang="en-US" sz="1600"/>
              <a:t>Кривая долгосрочных средних издержек </a:t>
            </a:r>
            <a:r>
              <a:rPr lang="en-US" altLang="en-US" b="1">
                <a:solidFill>
                  <a:srgbClr val="0000FF"/>
                </a:solidFill>
              </a:rPr>
              <a:t>L</a:t>
            </a:r>
            <a:r>
              <a:rPr lang="ru-RU" altLang="en-US" b="1">
                <a:solidFill>
                  <a:srgbClr val="0000FF"/>
                </a:solidFill>
              </a:rPr>
              <a:t>АС</a:t>
            </a:r>
            <a:r>
              <a:rPr lang="ru-RU" altLang="en-US" sz="1600"/>
              <a:t> соединяет точки оптимумов производителя при изменении объемов выпуска в долгосрочном периоде. Каждый из этих оптимумов принадлежит кривой краткосрочных средних издержек (</a:t>
            </a:r>
            <a:r>
              <a:rPr lang="en-US" altLang="en-US" sz="1600"/>
              <a:t>SAC)</a:t>
            </a:r>
            <a:r>
              <a:rPr lang="ru-RU" altLang="en-US" sz="1600"/>
              <a:t>, соответствующей определенному объему выпуска. </a:t>
            </a:r>
            <a:r>
              <a:rPr lang="en-US" altLang="en-US" sz="1600"/>
              <a:t>  </a:t>
            </a:r>
            <a:endParaRPr lang="ru-RU" altLang="en-US" sz="1600"/>
          </a:p>
        </p:txBody>
      </p:sp>
      <p:sp>
        <p:nvSpPr>
          <p:cNvPr id="177205" name="Rectangle 54"/>
          <p:cNvSpPr>
            <a:spLocks noChangeArrowheads="1"/>
          </p:cNvSpPr>
          <p:nvPr/>
        </p:nvSpPr>
        <p:spPr bwMode="auto">
          <a:xfrm>
            <a:off x="900113" y="256540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solidFill>
                  <a:schemeClr val="tx2"/>
                </a:solidFill>
              </a:rPr>
              <a:t>K</a:t>
            </a:r>
            <a:endParaRPr lang="ru-RU" altLang="en-US" b="1">
              <a:solidFill>
                <a:schemeClr val="tx2"/>
              </a:solidFill>
            </a:endParaRPr>
          </a:p>
        </p:txBody>
      </p:sp>
      <p:sp>
        <p:nvSpPr>
          <p:cNvPr id="177206" name="Line 55"/>
          <p:cNvSpPr>
            <a:spLocks noChangeShapeType="1"/>
          </p:cNvSpPr>
          <p:nvPr/>
        </p:nvSpPr>
        <p:spPr bwMode="auto">
          <a:xfrm>
            <a:off x="971550" y="2565400"/>
            <a:ext cx="144463" cy="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34E5F11-8366-4426-AC1D-4A119B7338A6}" type="slidenum">
              <a:rPr lang="ru-RU" altLang="en-US" smtClean="0"/>
              <a:pPr eaLnBrk="1" hangingPunct="1"/>
              <a:t>131</a:t>
            </a:fld>
            <a:endParaRPr lang="ru-RU" altLang="en-US" smtClean="0"/>
          </a:p>
        </p:txBody>
      </p:sp>
      <p:sp>
        <p:nvSpPr>
          <p:cNvPr id="179203" name="Rectangle 2"/>
          <p:cNvSpPr>
            <a:spLocks noGrp="1" noChangeArrowheads="1"/>
          </p:cNvSpPr>
          <p:nvPr>
            <p:ph type="title"/>
          </p:nvPr>
        </p:nvSpPr>
        <p:spPr>
          <a:xfrm>
            <a:off x="685800" y="152400"/>
            <a:ext cx="6870700" cy="1476375"/>
          </a:xfrm>
        </p:spPr>
        <p:txBody>
          <a:bodyPr/>
          <a:lstStyle/>
          <a:p>
            <a:pPr eaLnBrk="1" hangingPunct="1"/>
            <a:r>
              <a:rPr lang="ru-RU" altLang="en-US" sz="3200" b="1" smtClean="0"/>
              <a:t>Долгосрочные средние издержки, эффект масштаба и структура отрасли</a:t>
            </a:r>
          </a:p>
        </p:txBody>
      </p:sp>
      <p:sp>
        <p:nvSpPr>
          <p:cNvPr id="179204" name="Rectangle 3"/>
          <p:cNvSpPr>
            <a:spLocks noGrp="1" noChangeArrowheads="1"/>
          </p:cNvSpPr>
          <p:nvPr>
            <p:ph type="body" idx="1"/>
          </p:nvPr>
        </p:nvSpPr>
        <p:spPr/>
        <p:txBody>
          <a:bodyPr/>
          <a:lstStyle/>
          <a:p>
            <a:pPr eaLnBrk="1" hangingPunct="1">
              <a:buFontTx/>
              <a:buNone/>
            </a:pPr>
            <a:r>
              <a:rPr lang="en-US" altLang="en-US" smtClean="0"/>
              <a:t>ATC        </a:t>
            </a:r>
            <a:r>
              <a:rPr lang="en-US" altLang="en-US" sz="2400" smtClean="0"/>
              <a:t>SATC  </a:t>
            </a:r>
            <a:r>
              <a:rPr lang="en-US" altLang="en-US" smtClean="0"/>
              <a:t>                          </a:t>
            </a:r>
            <a:r>
              <a:rPr lang="en-US" altLang="en-US" sz="2400" smtClean="0"/>
              <a:t>LATC</a:t>
            </a:r>
          </a:p>
          <a:p>
            <a:pPr eaLnBrk="1" hangingPunct="1">
              <a:buFontTx/>
              <a:buNone/>
            </a:pP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r>
              <a:rPr lang="en-US" altLang="en-US" sz="2400" smtClean="0"/>
              <a:t>								Q</a:t>
            </a:r>
            <a:endParaRPr lang="ru-RU" altLang="en-US" sz="2400" smtClean="0"/>
          </a:p>
        </p:txBody>
      </p:sp>
      <p:sp>
        <p:nvSpPr>
          <p:cNvPr id="179205" name="Line 4"/>
          <p:cNvSpPr>
            <a:spLocks noChangeShapeType="1"/>
          </p:cNvSpPr>
          <p:nvPr/>
        </p:nvSpPr>
        <p:spPr bwMode="auto">
          <a:xfrm>
            <a:off x="1619250" y="1989138"/>
            <a:ext cx="0" cy="31686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9206" name="Line 5"/>
          <p:cNvSpPr>
            <a:spLocks noChangeShapeType="1"/>
          </p:cNvSpPr>
          <p:nvPr/>
        </p:nvSpPr>
        <p:spPr bwMode="auto">
          <a:xfrm>
            <a:off x="1619250" y="5157788"/>
            <a:ext cx="6048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9207" name="Arc 6"/>
          <p:cNvSpPr>
            <a:spLocks/>
          </p:cNvSpPr>
          <p:nvPr/>
        </p:nvSpPr>
        <p:spPr bwMode="auto">
          <a:xfrm flipH="1" flipV="1">
            <a:off x="1908175" y="2420938"/>
            <a:ext cx="1511300" cy="1512887"/>
          </a:xfrm>
          <a:custGeom>
            <a:avLst/>
            <a:gdLst>
              <a:gd name="T0" fmla="*/ 0 w 21600"/>
              <a:gd name="T1" fmla="*/ 0 h 21600"/>
              <a:gd name="T2" fmla="*/ 105742019 w 21600"/>
              <a:gd name="T3" fmla="*/ 105964213 h 21600"/>
              <a:gd name="T4" fmla="*/ 0 w 21600"/>
              <a:gd name="T5" fmla="*/ 1059642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08" name="Line 7"/>
          <p:cNvSpPr>
            <a:spLocks noChangeShapeType="1"/>
          </p:cNvSpPr>
          <p:nvPr/>
        </p:nvSpPr>
        <p:spPr bwMode="auto">
          <a:xfrm>
            <a:off x="3419475" y="3933825"/>
            <a:ext cx="2592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09" name="Arc 8"/>
          <p:cNvSpPr>
            <a:spLocks/>
          </p:cNvSpPr>
          <p:nvPr/>
        </p:nvSpPr>
        <p:spPr bwMode="auto">
          <a:xfrm flipV="1">
            <a:off x="6011863" y="2133600"/>
            <a:ext cx="1584325" cy="1800225"/>
          </a:xfrm>
          <a:custGeom>
            <a:avLst/>
            <a:gdLst>
              <a:gd name="T0" fmla="*/ 0 w 21600"/>
              <a:gd name="T1" fmla="*/ 0 h 21600"/>
              <a:gd name="T2" fmla="*/ 116207666 w 21600"/>
              <a:gd name="T3" fmla="*/ 150037490 h 21600"/>
              <a:gd name="T4" fmla="*/ 0 w 21600"/>
              <a:gd name="T5" fmla="*/ 15003749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10" name="Arc 9"/>
          <p:cNvSpPr>
            <a:spLocks/>
          </p:cNvSpPr>
          <p:nvPr/>
        </p:nvSpPr>
        <p:spPr bwMode="auto">
          <a:xfrm flipH="1" flipV="1">
            <a:off x="1908175" y="2060575"/>
            <a:ext cx="360363" cy="936625"/>
          </a:xfrm>
          <a:custGeom>
            <a:avLst/>
            <a:gdLst>
              <a:gd name="T0" fmla="*/ 0 w 21600"/>
              <a:gd name="T1" fmla="*/ 0 h 21600"/>
              <a:gd name="T2" fmla="*/ 6012106 w 21600"/>
              <a:gd name="T3" fmla="*/ 40614181 h 21600"/>
              <a:gd name="T4" fmla="*/ 0 w 21600"/>
              <a:gd name="T5" fmla="*/ 406141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11" name="Arc 10"/>
          <p:cNvSpPr>
            <a:spLocks/>
          </p:cNvSpPr>
          <p:nvPr/>
        </p:nvSpPr>
        <p:spPr bwMode="auto">
          <a:xfrm flipV="1">
            <a:off x="2268538" y="1989138"/>
            <a:ext cx="503237" cy="1008062"/>
          </a:xfrm>
          <a:custGeom>
            <a:avLst/>
            <a:gdLst>
              <a:gd name="T0" fmla="*/ 0 w 21600"/>
              <a:gd name="T1" fmla="*/ 0 h 21600"/>
              <a:gd name="T2" fmla="*/ 11724419 w 21600"/>
              <a:gd name="T3" fmla="*/ 47045781 h 21600"/>
              <a:gd name="T4" fmla="*/ 0 w 21600"/>
              <a:gd name="T5" fmla="*/ 470457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12" name="Arc 11"/>
          <p:cNvSpPr>
            <a:spLocks/>
          </p:cNvSpPr>
          <p:nvPr/>
        </p:nvSpPr>
        <p:spPr bwMode="auto">
          <a:xfrm flipH="1" flipV="1">
            <a:off x="2195513" y="2636838"/>
            <a:ext cx="360362" cy="936625"/>
          </a:xfrm>
          <a:custGeom>
            <a:avLst/>
            <a:gdLst>
              <a:gd name="T0" fmla="*/ 0 w 21600"/>
              <a:gd name="T1" fmla="*/ 0 h 21600"/>
              <a:gd name="T2" fmla="*/ 6012073 w 21600"/>
              <a:gd name="T3" fmla="*/ 40614181 h 21600"/>
              <a:gd name="T4" fmla="*/ 0 w 21600"/>
              <a:gd name="T5" fmla="*/ 406141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13" name="Arc 12"/>
          <p:cNvSpPr>
            <a:spLocks/>
          </p:cNvSpPr>
          <p:nvPr/>
        </p:nvSpPr>
        <p:spPr bwMode="auto">
          <a:xfrm flipH="1" flipV="1">
            <a:off x="2627313" y="2924175"/>
            <a:ext cx="360362" cy="936625"/>
          </a:xfrm>
          <a:custGeom>
            <a:avLst/>
            <a:gdLst>
              <a:gd name="T0" fmla="*/ 0 w 21600"/>
              <a:gd name="T1" fmla="*/ 0 h 21600"/>
              <a:gd name="T2" fmla="*/ 6012073 w 21600"/>
              <a:gd name="T3" fmla="*/ 40614181 h 21600"/>
              <a:gd name="T4" fmla="*/ 0 w 21600"/>
              <a:gd name="T5" fmla="*/ 406141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14" name="Arc 14"/>
          <p:cNvSpPr>
            <a:spLocks/>
          </p:cNvSpPr>
          <p:nvPr/>
        </p:nvSpPr>
        <p:spPr bwMode="auto">
          <a:xfrm flipH="1" flipV="1">
            <a:off x="3203575" y="2997200"/>
            <a:ext cx="360363" cy="936625"/>
          </a:xfrm>
          <a:custGeom>
            <a:avLst/>
            <a:gdLst>
              <a:gd name="T0" fmla="*/ 0 w 21600"/>
              <a:gd name="T1" fmla="*/ 0 h 21600"/>
              <a:gd name="T2" fmla="*/ 6012106 w 21600"/>
              <a:gd name="T3" fmla="*/ 40614181 h 21600"/>
              <a:gd name="T4" fmla="*/ 0 w 21600"/>
              <a:gd name="T5" fmla="*/ 406141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15" name="Arc 15"/>
          <p:cNvSpPr>
            <a:spLocks/>
          </p:cNvSpPr>
          <p:nvPr/>
        </p:nvSpPr>
        <p:spPr bwMode="auto">
          <a:xfrm flipH="1" flipV="1">
            <a:off x="3563938" y="2997200"/>
            <a:ext cx="360362" cy="936625"/>
          </a:xfrm>
          <a:custGeom>
            <a:avLst/>
            <a:gdLst>
              <a:gd name="T0" fmla="*/ 0 w 21600"/>
              <a:gd name="T1" fmla="*/ 0 h 21600"/>
              <a:gd name="T2" fmla="*/ 6012073 w 21600"/>
              <a:gd name="T3" fmla="*/ 40614181 h 21600"/>
              <a:gd name="T4" fmla="*/ 0 w 21600"/>
              <a:gd name="T5" fmla="*/ 406141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16" name="Arc 17"/>
          <p:cNvSpPr>
            <a:spLocks/>
          </p:cNvSpPr>
          <p:nvPr/>
        </p:nvSpPr>
        <p:spPr bwMode="auto">
          <a:xfrm flipV="1">
            <a:off x="2555875" y="2565400"/>
            <a:ext cx="503238" cy="1008063"/>
          </a:xfrm>
          <a:custGeom>
            <a:avLst/>
            <a:gdLst>
              <a:gd name="T0" fmla="*/ 0 w 21600"/>
              <a:gd name="T1" fmla="*/ 0 h 21600"/>
              <a:gd name="T2" fmla="*/ 11724466 w 21600"/>
              <a:gd name="T3" fmla="*/ 47045875 h 21600"/>
              <a:gd name="T4" fmla="*/ 0 w 21600"/>
              <a:gd name="T5" fmla="*/ 470458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17" name="Arc 18"/>
          <p:cNvSpPr>
            <a:spLocks/>
          </p:cNvSpPr>
          <p:nvPr/>
        </p:nvSpPr>
        <p:spPr bwMode="auto">
          <a:xfrm flipV="1">
            <a:off x="2916238" y="2852738"/>
            <a:ext cx="503237" cy="1008062"/>
          </a:xfrm>
          <a:custGeom>
            <a:avLst/>
            <a:gdLst>
              <a:gd name="T0" fmla="*/ 0 w 21600"/>
              <a:gd name="T1" fmla="*/ 0 h 21600"/>
              <a:gd name="T2" fmla="*/ 11724419 w 21600"/>
              <a:gd name="T3" fmla="*/ 47045781 h 21600"/>
              <a:gd name="T4" fmla="*/ 0 w 21600"/>
              <a:gd name="T5" fmla="*/ 470457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18" name="Arc 19"/>
          <p:cNvSpPr>
            <a:spLocks/>
          </p:cNvSpPr>
          <p:nvPr/>
        </p:nvSpPr>
        <p:spPr bwMode="auto">
          <a:xfrm flipV="1">
            <a:off x="3563938" y="2924175"/>
            <a:ext cx="503237" cy="1008063"/>
          </a:xfrm>
          <a:custGeom>
            <a:avLst/>
            <a:gdLst>
              <a:gd name="T0" fmla="*/ 0 w 21600"/>
              <a:gd name="T1" fmla="*/ 0 h 21600"/>
              <a:gd name="T2" fmla="*/ 11724419 w 21600"/>
              <a:gd name="T3" fmla="*/ 47045875 h 21600"/>
              <a:gd name="T4" fmla="*/ 0 w 21600"/>
              <a:gd name="T5" fmla="*/ 470458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19" name="Arc 20"/>
          <p:cNvSpPr>
            <a:spLocks/>
          </p:cNvSpPr>
          <p:nvPr/>
        </p:nvSpPr>
        <p:spPr bwMode="auto">
          <a:xfrm flipV="1">
            <a:off x="3924300" y="2924175"/>
            <a:ext cx="503238" cy="1008063"/>
          </a:xfrm>
          <a:custGeom>
            <a:avLst/>
            <a:gdLst>
              <a:gd name="T0" fmla="*/ 0 w 21600"/>
              <a:gd name="T1" fmla="*/ 0 h 21600"/>
              <a:gd name="T2" fmla="*/ 11724466 w 21600"/>
              <a:gd name="T3" fmla="*/ 47045875 h 21600"/>
              <a:gd name="T4" fmla="*/ 0 w 21600"/>
              <a:gd name="T5" fmla="*/ 470458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220" name="Line 21"/>
          <p:cNvSpPr>
            <a:spLocks noChangeShapeType="1"/>
          </p:cNvSpPr>
          <p:nvPr/>
        </p:nvSpPr>
        <p:spPr bwMode="auto">
          <a:xfrm>
            <a:off x="3203575" y="3933825"/>
            <a:ext cx="0" cy="12954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9221" name="Line 22"/>
          <p:cNvSpPr>
            <a:spLocks noChangeShapeType="1"/>
          </p:cNvSpPr>
          <p:nvPr/>
        </p:nvSpPr>
        <p:spPr bwMode="auto">
          <a:xfrm>
            <a:off x="6227763" y="3933825"/>
            <a:ext cx="0" cy="122396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9222" name="AutoShape 32"/>
          <p:cNvSpPr>
            <a:spLocks noChangeArrowheads="1"/>
          </p:cNvSpPr>
          <p:nvPr/>
        </p:nvSpPr>
        <p:spPr bwMode="auto">
          <a:xfrm>
            <a:off x="1547813" y="3789363"/>
            <a:ext cx="1584325" cy="1152525"/>
          </a:xfrm>
          <a:prstGeom prst="irregularSeal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200" b="1"/>
              <a:t>положительный</a:t>
            </a:r>
          </a:p>
        </p:txBody>
      </p:sp>
      <p:sp>
        <p:nvSpPr>
          <p:cNvPr id="179223" name="AutoShape 33"/>
          <p:cNvSpPr>
            <a:spLocks noChangeArrowheads="1"/>
          </p:cNvSpPr>
          <p:nvPr/>
        </p:nvSpPr>
        <p:spPr bwMode="auto">
          <a:xfrm>
            <a:off x="3563938" y="3933825"/>
            <a:ext cx="1728787" cy="1150938"/>
          </a:xfrm>
          <a:prstGeom prst="irregularSeal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a:t>нейтральный</a:t>
            </a:r>
          </a:p>
        </p:txBody>
      </p:sp>
      <p:sp>
        <p:nvSpPr>
          <p:cNvPr id="179224" name="AutoShape 34"/>
          <p:cNvSpPr>
            <a:spLocks noChangeArrowheads="1"/>
          </p:cNvSpPr>
          <p:nvPr/>
        </p:nvSpPr>
        <p:spPr bwMode="auto">
          <a:xfrm>
            <a:off x="6300788" y="3644900"/>
            <a:ext cx="1943100" cy="1368425"/>
          </a:xfrm>
          <a:prstGeom prst="irregularSeal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a:t>отрицательный</a:t>
            </a:r>
          </a:p>
        </p:txBody>
      </p:sp>
      <p:pic>
        <p:nvPicPr>
          <p:cNvPr id="179225" name="Picture 35" descr="MCj025008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813" y="5197475"/>
            <a:ext cx="1728787"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26" name="Picture 36" descr="MCj034405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563" y="5532438"/>
            <a:ext cx="13255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27" name="Picture 37" descr="MCj028110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0" y="4651375"/>
            <a:ext cx="13858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F89FADE-9EC6-4E41-B1FD-28A75CB0DEE2}" type="slidenum">
              <a:rPr lang="ru-RU" altLang="en-US" smtClean="0"/>
              <a:pPr eaLnBrk="1" hangingPunct="1"/>
              <a:t>132</a:t>
            </a:fld>
            <a:endParaRPr lang="ru-RU" altLang="en-US" smtClean="0"/>
          </a:p>
        </p:txBody>
      </p:sp>
      <p:sp>
        <p:nvSpPr>
          <p:cNvPr id="180227" name="Rectangle 2"/>
          <p:cNvSpPr>
            <a:spLocks noGrp="1" noChangeArrowheads="1"/>
          </p:cNvSpPr>
          <p:nvPr>
            <p:ph type="title"/>
          </p:nvPr>
        </p:nvSpPr>
        <p:spPr>
          <a:xfrm>
            <a:off x="685800" y="152400"/>
            <a:ext cx="6870700" cy="1044575"/>
          </a:xfrm>
        </p:spPr>
        <p:txBody>
          <a:bodyPr/>
          <a:lstStyle/>
          <a:p>
            <a:pPr eaLnBrk="1" hangingPunct="1"/>
            <a:r>
              <a:rPr lang="ru-RU" altLang="en-US" b="1" smtClean="0"/>
              <a:t>Доходы фирмы</a:t>
            </a:r>
          </a:p>
        </p:txBody>
      </p:sp>
      <p:sp>
        <p:nvSpPr>
          <p:cNvPr id="180228" name="Rectangle 4"/>
          <p:cNvSpPr>
            <a:spLocks noGrp="1" noChangeArrowheads="1"/>
          </p:cNvSpPr>
          <p:nvPr>
            <p:ph type="body" sz="half" idx="1"/>
          </p:nvPr>
        </p:nvSpPr>
        <p:spPr>
          <a:xfrm>
            <a:off x="685800" y="1268413"/>
            <a:ext cx="3771900" cy="4608512"/>
          </a:xfrm>
        </p:spPr>
        <p:txBody>
          <a:bodyPr/>
          <a:lstStyle/>
          <a:p>
            <a:pPr eaLnBrk="1" hangingPunct="1">
              <a:lnSpc>
                <a:spcPct val="90000"/>
              </a:lnSpc>
            </a:pPr>
            <a:r>
              <a:rPr lang="ru-RU" altLang="en-US" smtClean="0"/>
              <a:t>Валовый (общий)доход в денежном выражении</a:t>
            </a:r>
          </a:p>
          <a:p>
            <a:pPr algn="ctr" eaLnBrk="1" hangingPunct="1">
              <a:lnSpc>
                <a:spcPct val="90000"/>
              </a:lnSpc>
              <a:buFontTx/>
              <a:buNone/>
            </a:pPr>
            <a:r>
              <a:rPr lang="en-US" altLang="en-US" b="1" smtClean="0"/>
              <a:t>TR = P * Q</a:t>
            </a:r>
          </a:p>
          <a:p>
            <a:pPr eaLnBrk="1" hangingPunct="1">
              <a:lnSpc>
                <a:spcPct val="90000"/>
              </a:lnSpc>
            </a:pPr>
            <a:r>
              <a:rPr lang="ru-RU" altLang="en-US" smtClean="0"/>
              <a:t>Средний доход</a:t>
            </a:r>
          </a:p>
          <a:p>
            <a:pPr algn="ctr" eaLnBrk="1" hangingPunct="1">
              <a:lnSpc>
                <a:spcPct val="90000"/>
              </a:lnSpc>
              <a:buFontTx/>
              <a:buNone/>
            </a:pPr>
            <a:r>
              <a:rPr lang="en-US" altLang="en-US" b="1" smtClean="0"/>
              <a:t>AR = TR/Q = P</a:t>
            </a:r>
          </a:p>
          <a:p>
            <a:pPr eaLnBrk="1" hangingPunct="1">
              <a:lnSpc>
                <a:spcPct val="90000"/>
              </a:lnSpc>
            </a:pPr>
            <a:r>
              <a:rPr lang="ru-RU" altLang="en-US" smtClean="0"/>
              <a:t>Предельный доход</a:t>
            </a:r>
          </a:p>
          <a:p>
            <a:pPr algn="ctr" eaLnBrk="1" hangingPunct="1">
              <a:lnSpc>
                <a:spcPct val="90000"/>
              </a:lnSpc>
              <a:buFontTx/>
              <a:buNone/>
            </a:pPr>
            <a:r>
              <a:rPr lang="en-US" altLang="en-US" b="1" smtClean="0"/>
              <a:t>MR = ∆TR/ ∆Q</a:t>
            </a:r>
          </a:p>
        </p:txBody>
      </p:sp>
      <p:sp>
        <p:nvSpPr>
          <p:cNvPr id="180229" name="Rectangle 5"/>
          <p:cNvSpPr>
            <a:spLocks noGrp="1" noChangeArrowheads="1"/>
          </p:cNvSpPr>
          <p:nvPr>
            <p:ph type="body" sz="half" idx="2"/>
          </p:nvPr>
        </p:nvSpPr>
        <p:spPr>
          <a:xfrm>
            <a:off x="4610100" y="1341438"/>
            <a:ext cx="3771900" cy="4319587"/>
          </a:xfrm>
        </p:spPr>
        <p:txBody>
          <a:bodyPr/>
          <a:lstStyle/>
          <a:p>
            <a:pPr eaLnBrk="1" hangingPunct="1">
              <a:lnSpc>
                <a:spcPct val="90000"/>
              </a:lnSpc>
            </a:pPr>
            <a:r>
              <a:rPr lang="en-US" altLang="en-US" b="1" smtClean="0"/>
              <a:t>AR= MR=P</a:t>
            </a:r>
            <a:r>
              <a:rPr lang="ru-RU" altLang="en-US" smtClean="0"/>
              <a:t>, если цена является внешним фактором и не влияет на объемы продаж;</a:t>
            </a:r>
          </a:p>
          <a:p>
            <a:pPr eaLnBrk="1" hangingPunct="1">
              <a:lnSpc>
                <a:spcPct val="90000"/>
              </a:lnSpc>
            </a:pPr>
            <a:r>
              <a:rPr lang="en-US" altLang="en-US" b="1" smtClean="0"/>
              <a:t>AR=P </a:t>
            </a:r>
            <a:r>
              <a:rPr lang="ru-RU" altLang="en-US" sz="3200" b="1" smtClean="0"/>
              <a:t> › </a:t>
            </a:r>
            <a:r>
              <a:rPr lang="en-US" altLang="en-US" b="1" smtClean="0"/>
              <a:t>MR</a:t>
            </a:r>
            <a:r>
              <a:rPr lang="ru-RU" altLang="en-US" smtClean="0"/>
              <a:t>, если цена изменяется с объемом продаж;</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9E914D4-1CDB-469A-A751-203A08F06702}" type="slidenum">
              <a:rPr lang="ru-RU" altLang="en-US" smtClean="0"/>
              <a:pPr eaLnBrk="1" hangingPunct="1"/>
              <a:t>133</a:t>
            </a:fld>
            <a:endParaRPr lang="ru-RU" altLang="en-US" smtClean="0"/>
          </a:p>
        </p:txBody>
      </p:sp>
      <p:sp>
        <p:nvSpPr>
          <p:cNvPr id="181251" name="Rectangle 2"/>
          <p:cNvSpPr>
            <a:spLocks noGrp="1" noChangeArrowheads="1"/>
          </p:cNvSpPr>
          <p:nvPr>
            <p:ph type="title"/>
          </p:nvPr>
        </p:nvSpPr>
        <p:spPr>
          <a:xfrm>
            <a:off x="685800" y="152400"/>
            <a:ext cx="7126288" cy="1116013"/>
          </a:xfrm>
        </p:spPr>
        <p:txBody>
          <a:bodyPr/>
          <a:lstStyle/>
          <a:p>
            <a:pPr eaLnBrk="1" hangingPunct="1"/>
            <a:r>
              <a:rPr lang="ru-RU" altLang="en-US" sz="3200" b="1" smtClean="0"/>
              <a:t>Точка безубыточного объема производства</a:t>
            </a:r>
          </a:p>
        </p:txBody>
      </p:sp>
      <p:sp>
        <p:nvSpPr>
          <p:cNvPr id="181252" name="Rectangle 3"/>
          <p:cNvSpPr>
            <a:spLocks noGrp="1" noChangeArrowheads="1"/>
          </p:cNvSpPr>
          <p:nvPr>
            <p:ph type="body" sz="half" idx="1"/>
          </p:nvPr>
        </p:nvSpPr>
        <p:spPr>
          <a:xfrm>
            <a:off x="684213" y="1916113"/>
            <a:ext cx="3771900" cy="3786187"/>
          </a:xfrm>
        </p:spPr>
        <p:txBody>
          <a:bodyPr/>
          <a:lstStyle/>
          <a:p>
            <a:pPr eaLnBrk="1" hangingPunct="1">
              <a:buFontTx/>
              <a:buNone/>
            </a:pPr>
            <a:r>
              <a:rPr lang="ru-RU" altLang="en-US" sz="2400" smtClean="0"/>
              <a:t>   Точка безубыточного объема производства: </a:t>
            </a:r>
          </a:p>
          <a:p>
            <a:pPr eaLnBrk="1" hangingPunct="1">
              <a:buFontTx/>
              <a:buNone/>
            </a:pPr>
            <a:r>
              <a:rPr lang="ru-RU" altLang="en-US" sz="2400" smtClean="0"/>
              <a:t>   </a:t>
            </a:r>
            <a:r>
              <a:rPr lang="en-US" altLang="en-US" sz="2400" smtClean="0"/>
              <a:t>TR</a:t>
            </a:r>
            <a:r>
              <a:rPr lang="ru-RU" altLang="en-US" sz="2400" smtClean="0"/>
              <a:t>=</a:t>
            </a:r>
            <a:r>
              <a:rPr lang="en-US" altLang="en-US" sz="2400" smtClean="0"/>
              <a:t>TC</a:t>
            </a:r>
            <a:r>
              <a:rPr lang="ru-RU" altLang="en-US" sz="2400" smtClean="0"/>
              <a:t> </a:t>
            </a:r>
            <a:r>
              <a:rPr lang="en-US" altLang="en-US" sz="2400" smtClean="0"/>
              <a:t> </a:t>
            </a:r>
            <a:r>
              <a:rPr lang="ru-RU" altLang="en-US" sz="2400" smtClean="0"/>
              <a:t>или</a:t>
            </a:r>
            <a:r>
              <a:rPr lang="en-US" altLang="en-US" sz="2400" smtClean="0"/>
              <a:t>  PQ =</a:t>
            </a:r>
            <a:r>
              <a:rPr lang="ru-RU" altLang="en-US" sz="2400" smtClean="0"/>
              <a:t> </a:t>
            </a:r>
            <a:r>
              <a:rPr lang="en-US" altLang="en-US" sz="2400" smtClean="0"/>
              <a:t>VC + FC</a:t>
            </a:r>
            <a:r>
              <a:rPr lang="ru-RU" altLang="en-US" sz="2400" smtClean="0"/>
              <a:t> разделим обе части на</a:t>
            </a:r>
            <a:r>
              <a:rPr lang="en-US" altLang="en-US" sz="2400" smtClean="0"/>
              <a:t> Q:</a:t>
            </a:r>
          </a:p>
          <a:p>
            <a:pPr algn="ctr" eaLnBrk="1" hangingPunct="1">
              <a:buFontTx/>
              <a:buNone/>
            </a:pPr>
            <a:r>
              <a:rPr lang="en-US" altLang="en-US" sz="2400" smtClean="0"/>
              <a:t>PQ/Q = VC/Q + FC/Q</a:t>
            </a:r>
            <a:r>
              <a:rPr lang="ru-RU" altLang="en-US" sz="2400" smtClean="0"/>
              <a:t>  </a:t>
            </a:r>
          </a:p>
          <a:p>
            <a:pPr algn="ctr" eaLnBrk="1" hangingPunct="1">
              <a:buFontTx/>
              <a:buNone/>
            </a:pPr>
            <a:r>
              <a:rPr lang="ru-RU" altLang="en-US" sz="2400" smtClean="0"/>
              <a:t>откуда</a:t>
            </a:r>
            <a:endParaRPr lang="en-US" altLang="en-US" sz="2400" smtClean="0"/>
          </a:p>
          <a:p>
            <a:pPr algn="ctr" eaLnBrk="1" hangingPunct="1">
              <a:buFontTx/>
              <a:buNone/>
            </a:pPr>
            <a:r>
              <a:rPr lang="en-US" altLang="en-US" sz="2400" b="1" smtClean="0"/>
              <a:t>Q = FC / (P – AVC)</a:t>
            </a:r>
            <a:r>
              <a:rPr lang="en-US" altLang="en-US" sz="2400" smtClean="0"/>
              <a:t> </a:t>
            </a:r>
            <a:endParaRPr lang="ru-RU" altLang="en-US" sz="2400" smtClean="0"/>
          </a:p>
        </p:txBody>
      </p:sp>
      <p:sp>
        <p:nvSpPr>
          <p:cNvPr id="181253" name="Rectangle 4"/>
          <p:cNvSpPr>
            <a:spLocks noGrp="1" noChangeArrowheads="1"/>
          </p:cNvSpPr>
          <p:nvPr>
            <p:ph type="body" sz="half" idx="2"/>
          </p:nvPr>
        </p:nvSpPr>
        <p:spPr/>
        <p:txBody>
          <a:bodyPr/>
          <a:lstStyle/>
          <a:p>
            <a:pPr eaLnBrk="1" hangingPunct="1">
              <a:buFontTx/>
              <a:buNone/>
            </a:pPr>
            <a:r>
              <a:rPr lang="en-US" altLang="en-US" smtClean="0"/>
              <a:t>TR,TC                   TR</a:t>
            </a:r>
          </a:p>
          <a:p>
            <a:pPr eaLnBrk="1" hangingPunct="1">
              <a:buFontTx/>
              <a:buNone/>
            </a:pPr>
            <a:endParaRPr lang="en-US" altLang="en-US" smtClean="0"/>
          </a:p>
          <a:p>
            <a:pPr eaLnBrk="1" hangingPunct="1">
              <a:buFontTx/>
              <a:buNone/>
            </a:pPr>
            <a:r>
              <a:rPr lang="en-US" altLang="en-US" smtClean="0"/>
              <a:t>                             TC</a:t>
            </a:r>
          </a:p>
          <a:p>
            <a:pPr eaLnBrk="1" hangingPunct="1">
              <a:buFontTx/>
              <a:buNone/>
            </a:pPr>
            <a:endParaRPr lang="en-US" altLang="en-US" smtClean="0"/>
          </a:p>
          <a:p>
            <a:pPr eaLnBrk="1" hangingPunct="1">
              <a:buFontTx/>
              <a:buNone/>
            </a:pPr>
            <a:r>
              <a:rPr lang="en-US" altLang="en-US" smtClean="0"/>
              <a:t>100</a:t>
            </a:r>
          </a:p>
          <a:p>
            <a:pPr eaLnBrk="1" hangingPunct="1">
              <a:buFontTx/>
              <a:buNone/>
            </a:pPr>
            <a:endParaRPr lang="en-US" altLang="en-US" smtClean="0"/>
          </a:p>
          <a:p>
            <a:pPr eaLnBrk="1" hangingPunct="1">
              <a:buFontTx/>
              <a:buNone/>
            </a:pPr>
            <a:r>
              <a:rPr lang="en-US" altLang="en-US" smtClean="0"/>
              <a:t>			4	Q</a:t>
            </a:r>
            <a:endParaRPr lang="ru-RU" altLang="en-US" smtClean="0"/>
          </a:p>
        </p:txBody>
      </p:sp>
      <p:sp>
        <p:nvSpPr>
          <p:cNvPr id="181254" name="Line 5"/>
          <p:cNvSpPr>
            <a:spLocks noChangeShapeType="1"/>
          </p:cNvSpPr>
          <p:nvPr/>
        </p:nvSpPr>
        <p:spPr bwMode="auto">
          <a:xfrm>
            <a:off x="5219700" y="2420938"/>
            <a:ext cx="0" cy="25209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81255" name="Line 6"/>
          <p:cNvSpPr>
            <a:spLocks noChangeShapeType="1"/>
          </p:cNvSpPr>
          <p:nvPr/>
        </p:nvSpPr>
        <p:spPr bwMode="auto">
          <a:xfrm>
            <a:off x="5219700" y="4941888"/>
            <a:ext cx="2665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1256" name="Line 7"/>
          <p:cNvSpPr>
            <a:spLocks noChangeShapeType="1"/>
          </p:cNvSpPr>
          <p:nvPr/>
        </p:nvSpPr>
        <p:spPr bwMode="auto">
          <a:xfrm>
            <a:off x="5219700" y="4292600"/>
            <a:ext cx="252095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257" name="Line 8"/>
          <p:cNvSpPr>
            <a:spLocks noChangeShapeType="1"/>
          </p:cNvSpPr>
          <p:nvPr/>
        </p:nvSpPr>
        <p:spPr bwMode="auto">
          <a:xfrm flipV="1">
            <a:off x="5219700" y="2636838"/>
            <a:ext cx="2952750" cy="165576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258" name="Line 9"/>
          <p:cNvSpPr>
            <a:spLocks noChangeShapeType="1"/>
          </p:cNvSpPr>
          <p:nvPr/>
        </p:nvSpPr>
        <p:spPr bwMode="auto">
          <a:xfrm flipV="1">
            <a:off x="5219700" y="2276475"/>
            <a:ext cx="2736850" cy="26654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259" name="Line 10"/>
          <p:cNvSpPr>
            <a:spLocks noChangeShapeType="1"/>
          </p:cNvSpPr>
          <p:nvPr/>
        </p:nvSpPr>
        <p:spPr bwMode="auto">
          <a:xfrm>
            <a:off x="6659563" y="2205038"/>
            <a:ext cx="0" cy="273685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Заголовок 1"/>
          <p:cNvSpPr>
            <a:spLocks noGrp="1"/>
          </p:cNvSpPr>
          <p:nvPr>
            <p:ph type="title"/>
          </p:nvPr>
        </p:nvSpPr>
        <p:spPr>
          <a:xfrm>
            <a:off x="500063" y="152400"/>
            <a:ext cx="7786687" cy="847725"/>
          </a:xfrm>
        </p:spPr>
        <p:txBody>
          <a:bodyPr/>
          <a:lstStyle/>
          <a:p>
            <a:pPr eaLnBrk="1" hangingPunct="1"/>
            <a:r>
              <a:rPr lang="ru-RU" altLang="en-US" sz="3600" smtClean="0"/>
              <a:t>По данным таблицы слайда 161:</a:t>
            </a:r>
          </a:p>
        </p:txBody>
      </p:sp>
      <p:sp>
        <p:nvSpPr>
          <p:cNvPr id="182275"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0B6829A-D256-416B-993A-76D5D53D79AD}" type="slidenum">
              <a:rPr lang="ru-RU" altLang="en-US" smtClean="0"/>
              <a:pPr eaLnBrk="1" hangingPunct="1"/>
              <a:t>134</a:t>
            </a:fld>
            <a:endParaRPr lang="ru-RU" altLang="en-US" smtClean="0"/>
          </a:p>
        </p:txBody>
      </p:sp>
      <p:graphicFrame>
        <p:nvGraphicFramePr>
          <p:cNvPr id="4" name="Диаграмма 3"/>
          <p:cNvGraphicFramePr/>
          <p:nvPr/>
        </p:nvGraphicFramePr>
        <p:xfrm>
          <a:off x="428596" y="1214422"/>
          <a:ext cx="7715304" cy="47863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FE8256D-6B3A-4000-99B1-98B19797AEA8}" type="slidenum">
              <a:rPr lang="ru-RU" altLang="en-US" smtClean="0"/>
              <a:pPr eaLnBrk="1" hangingPunct="1"/>
              <a:t>135</a:t>
            </a:fld>
            <a:endParaRPr lang="ru-RU" altLang="en-US" smtClean="0"/>
          </a:p>
        </p:txBody>
      </p:sp>
      <p:sp>
        <p:nvSpPr>
          <p:cNvPr id="183299" name="Rectangle 2"/>
          <p:cNvSpPr>
            <a:spLocks noGrp="1" noChangeArrowheads="1"/>
          </p:cNvSpPr>
          <p:nvPr>
            <p:ph type="title"/>
          </p:nvPr>
        </p:nvSpPr>
        <p:spPr>
          <a:xfrm>
            <a:off x="685800" y="152400"/>
            <a:ext cx="6870700" cy="973138"/>
          </a:xfrm>
        </p:spPr>
        <p:txBody>
          <a:bodyPr/>
          <a:lstStyle/>
          <a:p>
            <a:pPr eaLnBrk="1" hangingPunct="1"/>
            <a:r>
              <a:rPr lang="ru-RU" altLang="en-US" b="1" smtClean="0"/>
              <a:t>Доходы фирмы</a:t>
            </a:r>
          </a:p>
        </p:txBody>
      </p:sp>
      <p:sp>
        <p:nvSpPr>
          <p:cNvPr id="183300" name="Rectangle 4"/>
          <p:cNvSpPr>
            <a:spLocks noGrp="1" noChangeArrowheads="1"/>
          </p:cNvSpPr>
          <p:nvPr>
            <p:ph type="body" sz="half" idx="1"/>
          </p:nvPr>
        </p:nvSpPr>
        <p:spPr>
          <a:xfrm>
            <a:off x="685800" y="1268413"/>
            <a:ext cx="3771900" cy="4217987"/>
          </a:xfrm>
        </p:spPr>
        <p:txBody>
          <a:bodyPr/>
          <a:lstStyle/>
          <a:p>
            <a:pPr eaLnBrk="1" hangingPunct="1">
              <a:buFontTx/>
              <a:buNone/>
            </a:pPr>
            <a:r>
              <a:rPr lang="ru-RU" altLang="en-US" sz="1800" smtClean="0"/>
              <a:t>Цена – внешний фактор: любое количество продукции может быть продано по одной и той же цене</a:t>
            </a:r>
          </a:p>
        </p:txBody>
      </p:sp>
      <p:sp>
        <p:nvSpPr>
          <p:cNvPr id="183301" name="Rectangle 5"/>
          <p:cNvSpPr>
            <a:spLocks noGrp="1" noChangeArrowheads="1"/>
          </p:cNvSpPr>
          <p:nvPr>
            <p:ph type="body" sz="half" idx="2"/>
          </p:nvPr>
        </p:nvSpPr>
        <p:spPr>
          <a:xfrm>
            <a:off x="4610100" y="1341438"/>
            <a:ext cx="3771900" cy="4144962"/>
          </a:xfrm>
        </p:spPr>
        <p:txBody>
          <a:bodyPr/>
          <a:lstStyle/>
          <a:p>
            <a:pPr eaLnBrk="1" hangingPunct="1">
              <a:buFontTx/>
              <a:buNone/>
            </a:pPr>
            <a:r>
              <a:rPr lang="ru-RU" altLang="en-US" sz="1800" smtClean="0"/>
              <a:t>Фирма может изменять цену и посредством этого влиять на объем продаж</a:t>
            </a:r>
          </a:p>
        </p:txBody>
      </p:sp>
      <p:sp>
        <p:nvSpPr>
          <p:cNvPr id="183302" name="Line 6"/>
          <p:cNvSpPr>
            <a:spLocks noChangeShapeType="1"/>
          </p:cNvSpPr>
          <p:nvPr/>
        </p:nvSpPr>
        <p:spPr bwMode="auto">
          <a:xfrm>
            <a:off x="1042988" y="2708275"/>
            <a:ext cx="0" cy="237648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83303" name="Line 7"/>
          <p:cNvSpPr>
            <a:spLocks noChangeShapeType="1"/>
          </p:cNvSpPr>
          <p:nvPr/>
        </p:nvSpPr>
        <p:spPr bwMode="auto">
          <a:xfrm>
            <a:off x="1042988" y="5084763"/>
            <a:ext cx="23764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83304" name="Line 8"/>
          <p:cNvSpPr>
            <a:spLocks noChangeShapeType="1"/>
          </p:cNvSpPr>
          <p:nvPr/>
        </p:nvSpPr>
        <p:spPr bwMode="auto">
          <a:xfrm>
            <a:off x="1042988" y="3789363"/>
            <a:ext cx="20891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83305" name="Rectangle 9"/>
          <p:cNvSpPr>
            <a:spLocks noChangeArrowheads="1"/>
          </p:cNvSpPr>
          <p:nvPr/>
        </p:nvSpPr>
        <p:spPr bwMode="auto">
          <a:xfrm>
            <a:off x="2124075" y="3284538"/>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AR=MR=P=D</a:t>
            </a:r>
            <a:endParaRPr lang="ru-RU" altLang="en-US"/>
          </a:p>
        </p:txBody>
      </p:sp>
      <p:sp>
        <p:nvSpPr>
          <p:cNvPr id="183306" name="Rectangle 10"/>
          <p:cNvSpPr>
            <a:spLocks noChangeArrowheads="1"/>
          </p:cNvSpPr>
          <p:nvPr/>
        </p:nvSpPr>
        <p:spPr bwMode="auto">
          <a:xfrm>
            <a:off x="3492500" y="5013325"/>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83307" name="Rectangle 11"/>
          <p:cNvSpPr>
            <a:spLocks noChangeArrowheads="1"/>
          </p:cNvSpPr>
          <p:nvPr/>
        </p:nvSpPr>
        <p:spPr bwMode="auto">
          <a:xfrm>
            <a:off x="1116013" y="2636838"/>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 AC</a:t>
            </a:r>
            <a:endParaRPr lang="ru-RU" altLang="en-US"/>
          </a:p>
        </p:txBody>
      </p:sp>
      <p:sp>
        <p:nvSpPr>
          <p:cNvPr id="183308" name="Line 12"/>
          <p:cNvSpPr>
            <a:spLocks noChangeShapeType="1"/>
          </p:cNvSpPr>
          <p:nvPr/>
        </p:nvSpPr>
        <p:spPr bwMode="auto">
          <a:xfrm>
            <a:off x="4932363" y="2492375"/>
            <a:ext cx="0" cy="25209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83309" name="Line 13"/>
          <p:cNvSpPr>
            <a:spLocks noChangeShapeType="1"/>
          </p:cNvSpPr>
          <p:nvPr/>
        </p:nvSpPr>
        <p:spPr bwMode="auto">
          <a:xfrm>
            <a:off x="4932363" y="5013325"/>
            <a:ext cx="2376487" cy="714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83310" name="Line 14"/>
          <p:cNvSpPr>
            <a:spLocks noChangeShapeType="1"/>
          </p:cNvSpPr>
          <p:nvPr/>
        </p:nvSpPr>
        <p:spPr bwMode="auto">
          <a:xfrm>
            <a:off x="4932363" y="2708275"/>
            <a:ext cx="2016125" cy="2376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83311" name="Line 15"/>
          <p:cNvSpPr>
            <a:spLocks noChangeShapeType="1"/>
          </p:cNvSpPr>
          <p:nvPr/>
        </p:nvSpPr>
        <p:spPr bwMode="auto">
          <a:xfrm>
            <a:off x="4932363" y="2781300"/>
            <a:ext cx="863600" cy="223202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83312" name="Rectangle 16"/>
          <p:cNvSpPr>
            <a:spLocks noChangeArrowheads="1"/>
          </p:cNvSpPr>
          <p:nvPr/>
        </p:nvSpPr>
        <p:spPr bwMode="auto">
          <a:xfrm>
            <a:off x="5076825" y="2349500"/>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 AC</a:t>
            </a:r>
            <a:endParaRPr lang="ru-RU" altLang="en-US"/>
          </a:p>
        </p:txBody>
      </p:sp>
      <p:sp>
        <p:nvSpPr>
          <p:cNvPr id="183313" name="Rectangle 17"/>
          <p:cNvSpPr>
            <a:spLocks noChangeArrowheads="1"/>
          </p:cNvSpPr>
          <p:nvPr/>
        </p:nvSpPr>
        <p:spPr bwMode="auto">
          <a:xfrm>
            <a:off x="7019925" y="5157788"/>
            <a:ext cx="865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83314" name="Rectangle 18"/>
          <p:cNvSpPr>
            <a:spLocks noChangeArrowheads="1"/>
          </p:cNvSpPr>
          <p:nvPr/>
        </p:nvSpPr>
        <p:spPr bwMode="auto">
          <a:xfrm>
            <a:off x="6804025" y="4437063"/>
            <a:ext cx="865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AR=P=D</a:t>
            </a:r>
            <a:endParaRPr lang="ru-RU" altLang="en-US"/>
          </a:p>
        </p:txBody>
      </p:sp>
      <p:sp>
        <p:nvSpPr>
          <p:cNvPr id="183315" name="Rectangle 19"/>
          <p:cNvSpPr>
            <a:spLocks noChangeArrowheads="1"/>
          </p:cNvSpPr>
          <p:nvPr/>
        </p:nvSpPr>
        <p:spPr bwMode="auto">
          <a:xfrm>
            <a:off x="5508625" y="5084763"/>
            <a:ext cx="865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endParaRPr lang="ru-RU" altLang="en-US"/>
          </a:p>
        </p:txBody>
      </p:sp>
      <p:sp>
        <p:nvSpPr>
          <p:cNvPr id="183316" name="Rectangle 20"/>
          <p:cNvSpPr>
            <a:spLocks noChangeArrowheads="1"/>
          </p:cNvSpPr>
          <p:nvPr/>
        </p:nvSpPr>
        <p:spPr bwMode="auto">
          <a:xfrm>
            <a:off x="6443663" y="2276475"/>
            <a:ext cx="649287" cy="5032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183317" name="Rectangle 21"/>
          <p:cNvSpPr>
            <a:spLocks noChangeArrowheads="1"/>
          </p:cNvSpPr>
          <p:nvPr/>
        </p:nvSpPr>
        <p:spPr bwMode="auto">
          <a:xfrm>
            <a:off x="6443663" y="2781300"/>
            <a:ext cx="649287" cy="5032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5</a:t>
            </a:r>
            <a:endParaRPr lang="ru-RU" altLang="en-US"/>
          </a:p>
        </p:txBody>
      </p:sp>
      <p:sp>
        <p:nvSpPr>
          <p:cNvPr id="183318" name="Rectangle 22"/>
          <p:cNvSpPr>
            <a:spLocks noChangeArrowheads="1"/>
          </p:cNvSpPr>
          <p:nvPr/>
        </p:nvSpPr>
        <p:spPr bwMode="auto">
          <a:xfrm>
            <a:off x="6443663" y="3284538"/>
            <a:ext cx="649287" cy="5032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a:t>
            </a:r>
            <a:endParaRPr lang="ru-RU" altLang="en-US"/>
          </a:p>
        </p:txBody>
      </p:sp>
      <p:sp>
        <p:nvSpPr>
          <p:cNvPr id="183319" name="Rectangle 23"/>
          <p:cNvSpPr>
            <a:spLocks noChangeArrowheads="1"/>
          </p:cNvSpPr>
          <p:nvPr/>
        </p:nvSpPr>
        <p:spPr bwMode="auto">
          <a:xfrm>
            <a:off x="6443663" y="3789363"/>
            <a:ext cx="649287" cy="5032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3</a:t>
            </a:r>
            <a:endParaRPr lang="ru-RU" altLang="en-US"/>
          </a:p>
        </p:txBody>
      </p:sp>
      <p:sp>
        <p:nvSpPr>
          <p:cNvPr id="183320" name="Rectangle 24"/>
          <p:cNvSpPr>
            <a:spLocks noChangeArrowheads="1"/>
          </p:cNvSpPr>
          <p:nvPr/>
        </p:nvSpPr>
        <p:spPr bwMode="auto">
          <a:xfrm>
            <a:off x="7092950" y="2781300"/>
            <a:ext cx="649288" cy="5032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a:t>
            </a:r>
            <a:endParaRPr lang="ru-RU" altLang="en-US"/>
          </a:p>
        </p:txBody>
      </p:sp>
      <p:sp>
        <p:nvSpPr>
          <p:cNvPr id="183321" name="Rectangle 25"/>
          <p:cNvSpPr>
            <a:spLocks noChangeArrowheads="1"/>
          </p:cNvSpPr>
          <p:nvPr/>
        </p:nvSpPr>
        <p:spPr bwMode="auto">
          <a:xfrm>
            <a:off x="7092950" y="2276475"/>
            <a:ext cx="649288" cy="5032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83322" name="Rectangle 26"/>
          <p:cNvSpPr>
            <a:spLocks noChangeArrowheads="1"/>
          </p:cNvSpPr>
          <p:nvPr/>
        </p:nvSpPr>
        <p:spPr bwMode="auto">
          <a:xfrm>
            <a:off x="7092950" y="3284538"/>
            <a:ext cx="649288" cy="5032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a:t>
            </a:r>
            <a:endParaRPr lang="ru-RU" altLang="en-US"/>
          </a:p>
        </p:txBody>
      </p:sp>
      <p:sp>
        <p:nvSpPr>
          <p:cNvPr id="183323" name="Rectangle 27"/>
          <p:cNvSpPr>
            <a:spLocks noChangeArrowheads="1"/>
          </p:cNvSpPr>
          <p:nvPr/>
        </p:nvSpPr>
        <p:spPr bwMode="auto">
          <a:xfrm>
            <a:off x="7092950" y="3789363"/>
            <a:ext cx="649288" cy="5032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3</a:t>
            </a:r>
            <a:endParaRPr lang="ru-RU" altLang="en-US"/>
          </a:p>
        </p:txBody>
      </p:sp>
      <p:sp>
        <p:nvSpPr>
          <p:cNvPr id="183324" name="Rectangle 28"/>
          <p:cNvSpPr>
            <a:spLocks noChangeArrowheads="1"/>
          </p:cNvSpPr>
          <p:nvPr/>
        </p:nvSpPr>
        <p:spPr bwMode="auto">
          <a:xfrm>
            <a:off x="7740650" y="2276475"/>
            <a:ext cx="649288" cy="5032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TR</a:t>
            </a:r>
            <a:endParaRPr lang="ru-RU" altLang="en-US"/>
          </a:p>
        </p:txBody>
      </p:sp>
      <p:sp>
        <p:nvSpPr>
          <p:cNvPr id="183325" name="Rectangle 29"/>
          <p:cNvSpPr>
            <a:spLocks noChangeArrowheads="1"/>
          </p:cNvSpPr>
          <p:nvPr/>
        </p:nvSpPr>
        <p:spPr bwMode="auto">
          <a:xfrm>
            <a:off x="7740650" y="3284538"/>
            <a:ext cx="649288" cy="5032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8</a:t>
            </a:r>
            <a:endParaRPr lang="ru-RU" altLang="en-US"/>
          </a:p>
        </p:txBody>
      </p:sp>
      <p:sp>
        <p:nvSpPr>
          <p:cNvPr id="183326" name="Rectangle 30"/>
          <p:cNvSpPr>
            <a:spLocks noChangeArrowheads="1"/>
          </p:cNvSpPr>
          <p:nvPr/>
        </p:nvSpPr>
        <p:spPr bwMode="auto">
          <a:xfrm>
            <a:off x="7740650" y="2781300"/>
            <a:ext cx="649288" cy="5032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5</a:t>
            </a:r>
            <a:endParaRPr lang="ru-RU" altLang="en-US"/>
          </a:p>
        </p:txBody>
      </p:sp>
      <p:sp>
        <p:nvSpPr>
          <p:cNvPr id="183327" name="Rectangle 31"/>
          <p:cNvSpPr>
            <a:spLocks noChangeArrowheads="1"/>
          </p:cNvSpPr>
          <p:nvPr/>
        </p:nvSpPr>
        <p:spPr bwMode="auto">
          <a:xfrm>
            <a:off x="7740650" y="3789363"/>
            <a:ext cx="649288" cy="5032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9</a:t>
            </a:r>
            <a:endParaRPr lang="ru-RU" altLang="en-US"/>
          </a:p>
        </p:txBody>
      </p:sp>
      <p:sp>
        <p:nvSpPr>
          <p:cNvPr id="183328" name="Rectangle 32"/>
          <p:cNvSpPr>
            <a:spLocks noChangeArrowheads="1"/>
          </p:cNvSpPr>
          <p:nvPr/>
        </p:nvSpPr>
        <p:spPr bwMode="auto">
          <a:xfrm>
            <a:off x="8388350" y="2276475"/>
            <a:ext cx="577850" cy="5032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endParaRPr lang="ru-RU" altLang="en-US"/>
          </a:p>
        </p:txBody>
      </p:sp>
      <p:sp>
        <p:nvSpPr>
          <p:cNvPr id="183329" name="Rectangle 33"/>
          <p:cNvSpPr>
            <a:spLocks noChangeArrowheads="1"/>
          </p:cNvSpPr>
          <p:nvPr/>
        </p:nvSpPr>
        <p:spPr bwMode="auto">
          <a:xfrm>
            <a:off x="8388350" y="2781300"/>
            <a:ext cx="577850" cy="5032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5</a:t>
            </a:r>
            <a:endParaRPr lang="ru-RU" altLang="en-US"/>
          </a:p>
        </p:txBody>
      </p:sp>
      <p:sp>
        <p:nvSpPr>
          <p:cNvPr id="183330" name="Rectangle 34"/>
          <p:cNvSpPr>
            <a:spLocks noChangeArrowheads="1"/>
          </p:cNvSpPr>
          <p:nvPr/>
        </p:nvSpPr>
        <p:spPr bwMode="auto">
          <a:xfrm>
            <a:off x="8388350" y="3284538"/>
            <a:ext cx="577850" cy="5032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3</a:t>
            </a:r>
            <a:endParaRPr lang="ru-RU" altLang="en-US"/>
          </a:p>
        </p:txBody>
      </p:sp>
      <p:sp>
        <p:nvSpPr>
          <p:cNvPr id="183331" name="Rectangle 35"/>
          <p:cNvSpPr>
            <a:spLocks noChangeArrowheads="1"/>
          </p:cNvSpPr>
          <p:nvPr/>
        </p:nvSpPr>
        <p:spPr bwMode="auto">
          <a:xfrm>
            <a:off x="8388350" y="3789363"/>
            <a:ext cx="577850" cy="50323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a:t>
            </a:r>
            <a:endParaRPr lang="ru-RU" altLang="en-US"/>
          </a:p>
        </p:txBody>
      </p:sp>
      <p:sp>
        <p:nvSpPr>
          <p:cNvPr id="183332" name="Rectangle 36"/>
          <p:cNvSpPr>
            <a:spLocks noChangeArrowheads="1"/>
          </p:cNvSpPr>
          <p:nvPr/>
        </p:nvSpPr>
        <p:spPr bwMode="auto">
          <a:xfrm>
            <a:off x="4932363" y="5589588"/>
            <a:ext cx="2808287" cy="9366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Pd = 6 – Qd</a:t>
            </a:r>
          </a:p>
          <a:p>
            <a:pPr eaLnBrk="1" hangingPunct="1"/>
            <a:r>
              <a:rPr lang="en-US" altLang="en-US"/>
              <a:t>TR= P*Q = 6Q-Q</a:t>
            </a:r>
            <a:r>
              <a:rPr lang="en-US" altLang="en-US" baseline="30000"/>
              <a:t>2</a:t>
            </a:r>
          </a:p>
          <a:p>
            <a:pPr eaLnBrk="1" hangingPunct="1"/>
            <a:r>
              <a:rPr lang="en-US" altLang="en-US"/>
              <a:t>MR = TR′ = 6 - 2Q</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61DFFE58-A41C-40DB-9558-721F87322D44}" type="slidenum">
              <a:rPr lang="ru-RU">
                <a:solidFill>
                  <a:srgbClr val="000000"/>
                </a:solidFill>
              </a:rPr>
              <a:pPr/>
              <a:t>136</a:t>
            </a:fld>
            <a:endParaRPr lang="ru-RU">
              <a:solidFill>
                <a:srgbClr val="000000"/>
              </a:solidFill>
            </a:endParaRPr>
          </a:p>
        </p:txBody>
      </p:sp>
      <p:sp>
        <p:nvSpPr>
          <p:cNvPr id="462850" name="Rectangle 2"/>
          <p:cNvSpPr>
            <a:spLocks noGrp="1" noChangeArrowheads="1"/>
          </p:cNvSpPr>
          <p:nvPr>
            <p:ph type="title"/>
          </p:nvPr>
        </p:nvSpPr>
        <p:spPr>
          <a:xfrm>
            <a:off x="685800" y="152400"/>
            <a:ext cx="6870700" cy="1189038"/>
          </a:xfrm>
        </p:spPr>
        <p:txBody>
          <a:bodyPr/>
          <a:lstStyle/>
          <a:p>
            <a:r>
              <a:rPr lang="ru-RU" sz="3600" b="1"/>
              <a:t>Применение инструментов теории производства</a:t>
            </a:r>
          </a:p>
        </p:txBody>
      </p:sp>
      <p:sp>
        <p:nvSpPr>
          <p:cNvPr id="462851" name="Rectangle 3"/>
          <p:cNvSpPr>
            <a:spLocks noGrp="1" noChangeArrowheads="1"/>
          </p:cNvSpPr>
          <p:nvPr>
            <p:ph type="body" idx="1"/>
          </p:nvPr>
        </p:nvSpPr>
        <p:spPr>
          <a:xfrm>
            <a:off x="755650" y="1412875"/>
            <a:ext cx="7696200" cy="4767263"/>
          </a:xfrm>
        </p:spPr>
        <p:txBody>
          <a:bodyPr/>
          <a:lstStyle/>
          <a:p>
            <a:r>
              <a:rPr lang="ru-RU"/>
              <a:t>Метод «затраты-эффективность» </a:t>
            </a:r>
            <a:r>
              <a:rPr lang="en-US"/>
              <a:t>(cost – benefit analysis)</a:t>
            </a:r>
            <a:r>
              <a:rPr lang="ru-RU"/>
              <a:t> </a:t>
            </a:r>
            <a:r>
              <a:rPr lang="ru-RU" sz="2800"/>
              <a:t>См. числовой пример в приложении</a:t>
            </a:r>
          </a:p>
        </p:txBody>
      </p:sp>
      <p:sp>
        <p:nvSpPr>
          <p:cNvPr id="462852" name="Line 4"/>
          <p:cNvSpPr>
            <a:spLocks noChangeShapeType="1"/>
          </p:cNvSpPr>
          <p:nvPr/>
        </p:nvSpPr>
        <p:spPr bwMode="auto">
          <a:xfrm flipV="1">
            <a:off x="2627313" y="3429000"/>
            <a:ext cx="0" cy="23764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62853" name="Line 5"/>
          <p:cNvSpPr>
            <a:spLocks noChangeShapeType="1"/>
          </p:cNvSpPr>
          <p:nvPr/>
        </p:nvSpPr>
        <p:spPr bwMode="auto">
          <a:xfrm>
            <a:off x="2627313" y="5805488"/>
            <a:ext cx="35290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62854" name="Rectangle 6"/>
          <p:cNvSpPr>
            <a:spLocks noChangeArrowheads="1"/>
          </p:cNvSpPr>
          <p:nvPr/>
        </p:nvSpPr>
        <p:spPr bwMode="auto">
          <a:xfrm>
            <a:off x="2700338" y="3213100"/>
            <a:ext cx="2808287"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ru-RU">
                <a:solidFill>
                  <a:srgbClr val="000000"/>
                </a:solidFill>
              </a:rPr>
              <a:t>Суммарный эффект</a:t>
            </a:r>
          </a:p>
        </p:txBody>
      </p:sp>
      <p:sp>
        <p:nvSpPr>
          <p:cNvPr id="462855" name="Rectangle 7"/>
          <p:cNvSpPr>
            <a:spLocks noChangeArrowheads="1"/>
          </p:cNvSpPr>
          <p:nvPr/>
        </p:nvSpPr>
        <p:spPr bwMode="auto">
          <a:xfrm>
            <a:off x="6011863" y="5516563"/>
            <a:ext cx="28082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ru-RU">
                <a:solidFill>
                  <a:srgbClr val="000000"/>
                </a:solidFill>
              </a:rPr>
              <a:t>Суммарные затраты</a:t>
            </a:r>
          </a:p>
        </p:txBody>
      </p:sp>
      <p:sp>
        <p:nvSpPr>
          <p:cNvPr id="462856" name="Arc 8"/>
          <p:cNvSpPr>
            <a:spLocks/>
          </p:cNvSpPr>
          <p:nvPr/>
        </p:nvSpPr>
        <p:spPr bwMode="auto">
          <a:xfrm rot="10554327" flipV="1">
            <a:off x="2627313" y="4221163"/>
            <a:ext cx="3240087" cy="15128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62857" name="Line 9"/>
          <p:cNvSpPr>
            <a:spLocks noChangeShapeType="1"/>
          </p:cNvSpPr>
          <p:nvPr/>
        </p:nvSpPr>
        <p:spPr bwMode="auto">
          <a:xfrm>
            <a:off x="2627313" y="4652963"/>
            <a:ext cx="3097212"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62858" name="Rectangle 10"/>
          <p:cNvSpPr>
            <a:spLocks noChangeArrowheads="1"/>
          </p:cNvSpPr>
          <p:nvPr/>
        </p:nvSpPr>
        <p:spPr bwMode="auto">
          <a:xfrm>
            <a:off x="5724525" y="4437063"/>
            <a:ext cx="28082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ru-RU">
                <a:solidFill>
                  <a:srgbClr val="000000"/>
                </a:solidFill>
              </a:rPr>
              <a:t>Целевая установка</a:t>
            </a:r>
          </a:p>
        </p:txBody>
      </p:sp>
      <p:sp>
        <p:nvSpPr>
          <p:cNvPr id="462859" name="Line 11"/>
          <p:cNvSpPr>
            <a:spLocks noChangeShapeType="1"/>
          </p:cNvSpPr>
          <p:nvPr/>
        </p:nvSpPr>
        <p:spPr bwMode="auto">
          <a:xfrm flipV="1">
            <a:off x="5508625" y="4221163"/>
            <a:ext cx="0" cy="431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62860" name="Line 12"/>
          <p:cNvSpPr>
            <a:spLocks noChangeShapeType="1"/>
          </p:cNvSpPr>
          <p:nvPr/>
        </p:nvSpPr>
        <p:spPr bwMode="auto">
          <a:xfrm>
            <a:off x="5508625" y="4652963"/>
            <a:ext cx="0" cy="3603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62861" name="Line 13"/>
          <p:cNvSpPr>
            <a:spLocks noChangeShapeType="1"/>
          </p:cNvSpPr>
          <p:nvPr/>
        </p:nvSpPr>
        <p:spPr bwMode="auto">
          <a:xfrm>
            <a:off x="2627313" y="4221163"/>
            <a:ext cx="3168650" cy="0"/>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62862" name="Line 14"/>
          <p:cNvSpPr>
            <a:spLocks noChangeShapeType="1"/>
          </p:cNvSpPr>
          <p:nvPr/>
        </p:nvSpPr>
        <p:spPr bwMode="auto">
          <a:xfrm>
            <a:off x="2627313" y="5084763"/>
            <a:ext cx="3024187"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62863" name="AutoShape 15"/>
          <p:cNvSpPr>
            <a:spLocks noChangeArrowheads="1"/>
          </p:cNvSpPr>
          <p:nvPr/>
        </p:nvSpPr>
        <p:spPr bwMode="auto">
          <a:xfrm>
            <a:off x="2987675" y="5013325"/>
            <a:ext cx="215900" cy="144463"/>
          </a:xfrm>
          <a:prstGeom prst="sun">
            <a:avLst>
              <a:gd name="adj" fmla="val 25000"/>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62864" name="AutoShape 16"/>
          <p:cNvSpPr>
            <a:spLocks noChangeArrowheads="1"/>
          </p:cNvSpPr>
          <p:nvPr/>
        </p:nvSpPr>
        <p:spPr bwMode="auto">
          <a:xfrm>
            <a:off x="4859338" y="4149725"/>
            <a:ext cx="215900" cy="144463"/>
          </a:xfrm>
          <a:prstGeom prst="sun">
            <a:avLst>
              <a:gd name="adj" fmla="val 25000"/>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62865" name="AutoShape 17"/>
          <p:cNvSpPr>
            <a:spLocks noChangeArrowheads="1"/>
          </p:cNvSpPr>
          <p:nvPr/>
        </p:nvSpPr>
        <p:spPr bwMode="auto">
          <a:xfrm>
            <a:off x="3635375" y="4581525"/>
            <a:ext cx="215900" cy="144463"/>
          </a:xfrm>
          <a:prstGeom prst="sun">
            <a:avLst>
              <a:gd name="adj" fmla="val 25000"/>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17438636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86155BC-4C92-4B0E-93C4-1B22E2324FC8}" type="slidenum">
              <a:rPr lang="ru-RU" altLang="en-US" smtClean="0"/>
              <a:pPr eaLnBrk="1" hangingPunct="1"/>
              <a:t>137</a:t>
            </a:fld>
            <a:endParaRPr lang="ru-RU" altLang="en-US" smtClean="0"/>
          </a:p>
        </p:txBody>
      </p:sp>
      <p:sp>
        <p:nvSpPr>
          <p:cNvPr id="184323" name="Rectangle 147"/>
          <p:cNvSpPr>
            <a:spLocks noGrp="1" noChangeArrowheads="1"/>
          </p:cNvSpPr>
          <p:nvPr>
            <p:ph type="title"/>
          </p:nvPr>
        </p:nvSpPr>
        <p:spPr>
          <a:xfrm>
            <a:off x="685800" y="152400"/>
            <a:ext cx="6870700" cy="1116013"/>
          </a:xfrm>
        </p:spPr>
        <p:txBody>
          <a:bodyPr/>
          <a:lstStyle/>
          <a:p>
            <a:pPr eaLnBrk="1" hangingPunct="1"/>
            <a:r>
              <a:rPr lang="ru-RU" altLang="en-US" sz="3200" b="1" smtClean="0"/>
              <a:t>ОСНОВНЫЕ ТИПЫ РЫНОЧНЫХ СТРУКТУР</a:t>
            </a:r>
          </a:p>
        </p:txBody>
      </p:sp>
      <p:graphicFrame>
        <p:nvGraphicFramePr>
          <p:cNvPr id="145560" name="Group 152"/>
          <p:cNvGraphicFramePr>
            <a:graphicFrameLocks noGrp="1"/>
          </p:cNvGraphicFramePr>
          <p:nvPr>
            <p:ph idx="1"/>
          </p:nvPr>
        </p:nvGraphicFramePr>
        <p:xfrm>
          <a:off x="685800" y="1828800"/>
          <a:ext cx="7696200" cy="3759200"/>
        </p:xfrm>
        <a:graphic>
          <a:graphicData uri="http://schemas.openxmlformats.org/drawingml/2006/table">
            <a:tbl>
              <a:tblPr/>
              <a:tblGrid>
                <a:gridCol w="528638"/>
                <a:gridCol w="477837"/>
                <a:gridCol w="2540000"/>
                <a:gridCol w="2168525"/>
                <a:gridCol w="1981200"/>
              </a:tblGrid>
              <a:tr h="274366">
                <a:tc gridSpan="5">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К О Л И Ч Е С Т В О            П О К У П А Т Е Л Е Й</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18248">
                <a:tc row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К О Л И Ч Е С Т В О         </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 П Р О Д А В Ц О В (ПРОИЗВОДИТЕЛЕЙ)</a:t>
                      </a:r>
                      <a:endParaRPr kumimoji="0" lang="ru-RU" sz="1800" b="0" i="0" u="none" strike="noStrike" cap="none" normalizeH="0" baseline="0" smtClean="0">
                        <a:ln>
                          <a:noFill/>
                        </a:ln>
                        <a:solidFill>
                          <a:schemeClr val="tx1"/>
                        </a:solidFill>
                        <a:effectLst/>
                        <a:latin typeface="Arial" charset="0"/>
                      </a:endParaRPr>
                    </a:p>
                  </a:txBody>
                  <a:tcPr marL="90000" marR="90000" marT="46808" marB="46808"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Comic Sans MS" pitchFamily="66"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МНОГО</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НЕСКОЛЬКО</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ОДИН</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3099">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МНОГО</a:t>
                      </a:r>
                      <a:endParaRPr kumimoji="0" lang="ru-RU" sz="1800" b="0" i="0" u="none" strike="noStrike" cap="none" normalizeH="0" baseline="0" smtClean="0">
                        <a:ln>
                          <a:noFill/>
                        </a:ln>
                        <a:solidFill>
                          <a:schemeClr val="tx1"/>
                        </a:solidFill>
                        <a:effectLst/>
                        <a:latin typeface="Arial" charset="0"/>
                      </a:endParaRPr>
                    </a:p>
                  </a:txBody>
                  <a:tcPr marL="90000" marR="90000" marT="46808" marB="46808"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ЧИСТАЯ (СОВЕРШЕННАЯ) КОНКУРЕНЦИЯ</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МОНОПОЛИСТИЧЕСКАЯ КОНКУРЕНЦИЯ</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ОЛИГОПСОНИЯ</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МОНОПСОНИЯ</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1161">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НЕСКОЛЬКО</a:t>
                      </a:r>
                      <a:endParaRPr kumimoji="0" lang="ru-RU" sz="1800" b="0" i="0" u="none" strike="noStrike" cap="none" normalizeH="0" baseline="0" smtClean="0">
                        <a:ln>
                          <a:noFill/>
                        </a:ln>
                        <a:solidFill>
                          <a:schemeClr val="tx1"/>
                        </a:solidFill>
                        <a:effectLst/>
                        <a:latin typeface="Arial" charset="0"/>
                      </a:endParaRPr>
                    </a:p>
                  </a:txBody>
                  <a:tcPr marL="90000" marR="90000" marT="46808" marB="46808"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ОЛИ ГОПОЛИЯ</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 два производителя – дуополия)</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ДВУСТОРОННЯЯ ОЛИГОПОЛИЯ</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ОЛИГОПОЛИЯ, ОГРАНИЧЕННАЯ МОНОПСОНИЕЙ</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2326">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ОДИН</a:t>
                      </a:r>
                      <a:endParaRPr kumimoji="0" lang="ru-RU" sz="1800" b="0" i="0" u="none" strike="noStrike" cap="none" normalizeH="0" baseline="0" smtClean="0">
                        <a:ln>
                          <a:noFill/>
                        </a:ln>
                        <a:solidFill>
                          <a:schemeClr val="tx1"/>
                        </a:solidFill>
                        <a:effectLst/>
                        <a:latin typeface="Arial" charset="0"/>
                      </a:endParaRPr>
                    </a:p>
                  </a:txBody>
                  <a:tcPr marL="90000" marR="90000" marT="46808" marB="46808" vert="ea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МОНОПОЛИЯ</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МОНОПОЛИЯ, ОГРАНИЧЕННАЯ ОЛИГОПСОНИЕЙ</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ДВУСТОРОННЯЯ МОНОПОЛИЯ</a:t>
                      </a:r>
                      <a:endParaRPr kumimoji="0" lang="ru-RU" sz="1800" b="0" i="0" u="none" strike="noStrike" cap="none" normalizeH="0" baseline="0" smtClean="0">
                        <a:ln>
                          <a:noFill/>
                        </a:ln>
                        <a:solidFill>
                          <a:schemeClr val="tx1"/>
                        </a:solidFill>
                        <a:effectLst/>
                        <a:latin typeface="Arial"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A1123A9-E061-4BA0-BD04-7F5085A4DD8C}" type="slidenum">
              <a:rPr lang="ru-RU" altLang="en-US" smtClean="0"/>
              <a:pPr eaLnBrk="1" hangingPunct="1"/>
              <a:t>138</a:t>
            </a:fld>
            <a:endParaRPr lang="ru-RU" altLang="en-US" smtClean="0"/>
          </a:p>
        </p:txBody>
      </p:sp>
      <p:sp>
        <p:nvSpPr>
          <p:cNvPr id="185347" name="Rectangle 2"/>
          <p:cNvSpPr>
            <a:spLocks noGrp="1" noChangeArrowheads="1"/>
          </p:cNvSpPr>
          <p:nvPr>
            <p:ph type="title"/>
          </p:nvPr>
        </p:nvSpPr>
        <p:spPr>
          <a:xfrm>
            <a:off x="685800" y="152400"/>
            <a:ext cx="7342188" cy="2268538"/>
          </a:xfrm>
        </p:spPr>
        <p:txBody>
          <a:bodyPr/>
          <a:lstStyle/>
          <a:p>
            <a:pPr eaLnBrk="1" hangingPunct="1"/>
            <a:r>
              <a:rPr lang="ru-RU" altLang="en-US" sz="3200" b="1" smtClean="0"/>
              <a:t>Под структурой рынка понимают совокупность элементов, определяющих функционирование рынка</a:t>
            </a:r>
          </a:p>
        </p:txBody>
      </p:sp>
      <p:sp>
        <p:nvSpPr>
          <p:cNvPr id="185348" name="Rectangle 3"/>
          <p:cNvSpPr>
            <a:spLocks noGrp="1" noChangeArrowheads="1"/>
          </p:cNvSpPr>
          <p:nvPr>
            <p:ph type="body" idx="1"/>
          </p:nvPr>
        </p:nvSpPr>
        <p:spPr>
          <a:xfrm>
            <a:off x="685800" y="2781300"/>
            <a:ext cx="7918450" cy="3455988"/>
          </a:xfrm>
        </p:spPr>
        <p:txBody>
          <a:bodyPr/>
          <a:lstStyle/>
          <a:p>
            <a:pPr eaLnBrk="1" hangingPunct="1"/>
            <a:r>
              <a:rPr lang="ru-RU" altLang="en-US" smtClean="0"/>
              <a:t>Концентрация (возможен ли сговор);</a:t>
            </a:r>
          </a:p>
          <a:p>
            <a:pPr eaLnBrk="1" hangingPunct="1"/>
            <a:r>
              <a:rPr lang="ru-RU" altLang="en-US" smtClean="0"/>
              <a:t>Масштаб ( особенно масштаб по отношению к отрасли);</a:t>
            </a:r>
          </a:p>
          <a:p>
            <a:pPr eaLnBrk="1" hangingPunct="1"/>
            <a:r>
              <a:rPr lang="ru-RU" altLang="en-US" smtClean="0"/>
              <a:t>Дифференциация продукта.</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A44B6B81-47E1-484E-B047-D5885D630E81}" type="slidenum">
              <a:rPr lang="ru-RU">
                <a:solidFill>
                  <a:srgbClr val="000000"/>
                </a:solidFill>
              </a:rPr>
              <a:pPr/>
              <a:t>139</a:t>
            </a:fld>
            <a:endParaRPr lang="ru-RU">
              <a:solidFill>
                <a:srgbClr val="000000"/>
              </a:solidFill>
            </a:endParaRPr>
          </a:p>
        </p:txBody>
      </p:sp>
      <p:sp>
        <p:nvSpPr>
          <p:cNvPr id="448514" name="Rectangle 2"/>
          <p:cNvSpPr>
            <a:spLocks noGrp="1" noChangeArrowheads="1"/>
          </p:cNvSpPr>
          <p:nvPr>
            <p:ph type="title"/>
          </p:nvPr>
        </p:nvSpPr>
        <p:spPr>
          <a:xfrm>
            <a:off x="685800" y="152400"/>
            <a:ext cx="6870700" cy="900113"/>
          </a:xfrm>
        </p:spPr>
        <p:txBody>
          <a:bodyPr/>
          <a:lstStyle/>
          <a:p>
            <a:r>
              <a:rPr lang="ru-RU" b="1"/>
              <a:t>Модель Портера</a:t>
            </a:r>
          </a:p>
        </p:txBody>
      </p:sp>
      <p:sp>
        <p:nvSpPr>
          <p:cNvPr id="448516" name="Rectangle 4"/>
          <p:cNvSpPr>
            <a:spLocks noGrp="1" noChangeArrowheads="1"/>
          </p:cNvSpPr>
          <p:nvPr>
            <p:ph type="body" sz="half" idx="1"/>
          </p:nvPr>
        </p:nvSpPr>
        <p:spPr>
          <a:xfrm>
            <a:off x="755650" y="1196975"/>
            <a:ext cx="3771900" cy="4289425"/>
          </a:xfrm>
        </p:spPr>
        <p:txBody>
          <a:bodyPr/>
          <a:lstStyle/>
          <a:p>
            <a:pPr>
              <a:lnSpc>
                <a:spcPct val="80000"/>
              </a:lnSpc>
            </a:pPr>
            <a:r>
              <a:rPr lang="ru-RU" sz="2000"/>
              <a:t>Отраслевая(сегментная)</a:t>
            </a:r>
          </a:p>
          <a:p>
            <a:pPr>
              <a:lnSpc>
                <a:spcPct val="80000"/>
              </a:lnSpc>
              <a:buFontTx/>
              <a:buNone/>
            </a:pPr>
            <a:r>
              <a:rPr lang="ru-RU" sz="2000"/>
              <a:t>Структура</a:t>
            </a:r>
          </a:p>
          <a:p>
            <a:pPr>
              <a:lnSpc>
                <a:spcPct val="80000"/>
              </a:lnSpc>
              <a:buFontTx/>
              <a:buNone/>
            </a:pPr>
            <a:r>
              <a:rPr lang="ru-RU" sz="2000"/>
              <a:t>определяется </a:t>
            </a:r>
          </a:p>
          <a:p>
            <a:pPr>
              <a:lnSpc>
                <a:spcPct val="80000"/>
              </a:lnSpc>
              <a:buFontTx/>
              <a:buNone/>
            </a:pPr>
            <a:r>
              <a:rPr lang="ru-RU" sz="2000"/>
              <a:t>5 силами</a:t>
            </a:r>
          </a:p>
          <a:p>
            <a:pPr>
              <a:lnSpc>
                <a:spcPct val="80000"/>
              </a:lnSpc>
              <a:buFontTx/>
              <a:buNone/>
            </a:pPr>
            <a:endParaRPr lang="ru-RU" sz="2000"/>
          </a:p>
          <a:p>
            <a:pPr>
              <a:lnSpc>
                <a:spcPct val="80000"/>
              </a:lnSpc>
            </a:pPr>
            <a:r>
              <a:rPr lang="ru-RU" sz="2000"/>
              <a:t>Конкурентные</a:t>
            </a:r>
          </a:p>
          <a:p>
            <a:pPr>
              <a:lnSpc>
                <a:spcPct val="80000"/>
              </a:lnSpc>
              <a:buFontTx/>
              <a:buNone/>
            </a:pPr>
            <a:r>
              <a:rPr lang="ru-RU" sz="2000"/>
              <a:t>позиции могут</a:t>
            </a:r>
          </a:p>
          <a:p>
            <a:pPr>
              <a:lnSpc>
                <a:spcPct val="80000"/>
              </a:lnSpc>
              <a:buFontTx/>
              <a:buNone/>
            </a:pPr>
            <a:r>
              <a:rPr lang="ru-RU" sz="2000"/>
              <a:t>рассматриваться с</a:t>
            </a:r>
          </a:p>
          <a:p>
            <a:pPr>
              <a:lnSpc>
                <a:spcPct val="80000"/>
              </a:lnSpc>
              <a:buFontTx/>
              <a:buNone/>
            </a:pPr>
            <a:r>
              <a:rPr lang="ru-RU" sz="2000"/>
              <a:t>точки зрения:</a:t>
            </a:r>
          </a:p>
          <a:p>
            <a:pPr>
              <a:lnSpc>
                <a:spcPct val="80000"/>
              </a:lnSpc>
              <a:buFontTx/>
              <a:buNone/>
            </a:pPr>
            <a:endParaRPr lang="ru-RU" sz="2000"/>
          </a:p>
          <a:p>
            <a:pPr>
              <a:lnSpc>
                <a:spcPct val="80000"/>
              </a:lnSpc>
            </a:pPr>
            <a:r>
              <a:rPr lang="ru-RU" sz="2000"/>
              <a:t>Отсюда 3 базовые</a:t>
            </a:r>
          </a:p>
          <a:p>
            <a:pPr>
              <a:lnSpc>
                <a:spcPct val="80000"/>
              </a:lnSpc>
              <a:buFontTx/>
              <a:buNone/>
            </a:pPr>
            <a:r>
              <a:rPr lang="ru-RU" sz="2000"/>
              <a:t>стратегии</a:t>
            </a:r>
          </a:p>
        </p:txBody>
      </p:sp>
      <p:sp>
        <p:nvSpPr>
          <p:cNvPr id="448517" name="Rectangle 5"/>
          <p:cNvSpPr>
            <a:spLocks noGrp="1" noChangeArrowheads="1"/>
          </p:cNvSpPr>
          <p:nvPr>
            <p:ph type="body" sz="half" idx="2"/>
          </p:nvPr>
        </p:nvSpPr>
        <p:spPr>
          <a:xfrm>
            <a:off x="4427538" y="1196975"/>
            <a:ext cx="4248150" cy="5040313"/>
          </a:xfrm>
        </p:spPr>
        <p:txBody>
          <a:bodyPr/>
          <a:lstStyle/>
          <a:p>
            <a:pPr>
              <a:lnSpc>
                <a:spcPct val="80000"/>
              </a:lnSpc>
            </a:pPr>
            <a:r>
              <a:rPr lang="ru-RU" sz="1800"/>
              <a:t>Поставщики(организованность)</a:t>
            </a:r>
          </a:p>
          <a:p>
            <a:pPr>
              <a:lnSpc>
                <a:spcPct val="80000"/>
              </a:lnSpc>
            </a:pPr>
            <a:r>
              <a:rPr lang="ru-RU" sz="1800"/>
              <a:t>Производители( конкуренция между действующими фирмами)</a:t>
            </a:r>
          </a:p>
          <a:p>
            <a:pPr>
              <a:lnSpc>
                <a:spcPct val="80000"/>
              </a:lnSpc>
            </a:pPr>
            <a:r>
              <a:rPr lang="ru-RU" sz="1800"/>
              <a:t>Потенциальные производители( мобильность)</a:t>
            </a:r>
          </a:p>
          <a:p>
            <a:pPr>
              <a:lnSpc>
                <a:spcPct val="80000"/>
              </a:lnSpc>
            </a:pPr>
            <a:r>
              <a:rPr lang="ru-RU" sz="1800"/>
              <a:t>Покупатели(организованность) </a:t>
            </a:r>
          </a:p>
          <a:p>
            <a:pPr>
              <a:lnSpc>
                <a:spcPct val="80000"/>
              </a:lnSpc>
            </a:pPr>
            <a:r>
              <a:rPr lang="ru-RU" sz="1800"/>
              <a:t>Товары(субституты)</a:t>
            </a:r>
          </a:p>
          <a:p>
            <a:pPr>
              <a:lnSpc>
                <a:spcPct val="80000"/>
              </a:lnSpc>
              <a:buFontTx/>
              <a:buNone/>
            </a:pPr>
            <a:endParaRPr lang="ru-RU" sz="1800"/>
          </a:p>
          <a:p>
            <a:pPr>
              <a:lnSpc>
                <a:spcPct val="80000"/>
              </a:lnSpc>
            </a:pPr>
            <a:r>
              <a:rPr lang="ru-RU" sz="1800"/>
              <a:t>Затрат</a:t>
            </a:r>
          </a:p>
          <a:p>
            <a:pPr>
              <a:lnSpc>
                <a:spcPct val="80000"/>
              </a:lnSpc>
            </a:pPr>
            <a:r>
              <a:rPr lang="ru-RU" sz="1800"/>
              <a:t>Дифференциации</a:t>
            </a:r>
          </a:p>
          <a:p>
            <a:pPr>
              <a:lnSpc>
                <a:spcPct val="80000"/>
              </a:lnSpc>
            </a:pPr>
            <a:r>
              <a:rPr lang="ru-RU" sz="1800"/>
              <a:t>Масштаба</a:t>
            </a:r>
          </a:p>
          <a:p>
            <a:pPr>
              <a:lnSpc>
                <a:spcPct val="80000"/>
              </a:lnSpc>
            </a:pPr>
            <a:endParaRPr lang="ru-RU" sz="1800"/>
          </a:p>
          <a:p>
            <a:pPr>
              <a:lnSpc>
                <a:spcPct val="80000"/>
              </a:lnSpc>
            </a:pPr>
            <a:r>
              <a:rPr lang="ru-RU" sz="1800"/>
              <a:t>Абс.лидерство в издержках</a:t>
            </a:r>
          </a:p>
          <a:p>
            <a:pPr>
              <a:lnSpc>
                <a:spcPct val="80000"/>
              </a:lnSpc>
            </a:pPr>
            <a:r>
              <a:rPr lang="ru-RU" sz="1800"/>
              <a:t>Дифференциации</a:t>
            </a:r>
          </a:p>
          <a:p>
            <a:pPr>
              <a:lnSpc>
                <a:spcPct val="80000"/>
              </a:lnSpc>
            </a:pPr>
            <a:r>
              <a:rPr lang="ru-RU" sz="1800"/>
              <a:t>Фокусирование( на группе потребителей)</a:t>
            </a:r>
          </a:p>
        </p:txBody>
      </p:sp>
      <p:sp>
        <p:nvSpPr>
          <p:cNvPr id="448518" name="AutoShape 6"/>
          <p:cNvSpPr>
            <a:spLocks noChangeArrowheads="1"/>
          </p:cNvSpPr>
          <p:nvPr/>
        </p:nvSpPr>
        <p:spPr bwMode="auto">
          <a:xfrm>
            <a:off x="3203575" y="3141663"/>
            <a:ext cx="976313" cy="485775"/>
          </a:xfrm>
          <a:prstGeom prst="rightArrow">
            <a:avLst>
              <a:gd name="adj1" fmla="val 50000"/>
              <a:gd name="adj2" fmla="val 50245"/>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48519" name="AutoShape 7"/>
          <p:cNvSpPr>
            <a:spLocks noChangeArrowheads="1"/>
          </p:cNvSpPr>
          <p:nvPr/>
        </p:nvSpPr>
        <p:spPr bwMode="auto">
          <a:xfrm>
            <a:off x="3276600" y="1700213"/>
            <a:ext cx="976313" cy="485775"/>
          </a:xfrm>
          <a:prstGeom prst="rightArrow">
            <a:avLst>
              <a:gd name="adj1" fmla="val 50000"/>
              <a:gd name="adj2" fmla="val 50245"/>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448520" name="AutoShape 8"/>
          <p:cNvSpPr>
            <a:spLocks noChangeArrowheads="1"/>
          </p:cNvSpPr>
          <p:nvPr/>
        </p:nvSpPr>
        <p:spPr bwMode="auto">
          <a:xfrm>
            <a:off x="3203575" y="4652963"/>
            <a:ext cx="976313" cy="485775"/>
          </a:xfrm>
          <a:prstGeom prst="rightArrow">
            <a:avLst>
              <a:gd name="adj1" fmla="val 50000"/>
              <a:gd name="adj2" fmla="val 50245"/>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733871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38BA452-EB25-48A2-89B2-AD8E123CD416}" type="slidenum">
              <a:rPr lang="ru-RU" altLang="en-US" smtClean="0"/>
              <a:pPr eaLnBrk="1" hangingPunct="1"/>
              <a:t>14</a:t>
            </a:fld>
            <a:endParaRPr lang="ru-RU" altLang="en-US" smtClean="0"/>
          </a:p>
        </p:txBody>
      </p:sp>
      <p:sp>
        <p:nvSpPr>
          <p:cNvPr id="22531" name="Rectangle 2"/>
          <p:cNvSpPr>
            <a:spLocks noGrp="1" noChangeArrowheads="1"/>
          </p:cNvSpPr>
          <p:nvPr>
            <p:ph type="title"/>
          </p:nvPr>
        </p:nvSpPr>
        <p:spPr/>
        <p:txBody>
          <a:bodyPr/>
          <a:lstStyle/>
          <a:p>
            <a:pPr eaLnBrk="1" hangingPunct="1"/>
            <a:r>
              <a:rPr lang="ru-RU" altLang="en-US" sz="3600" b="1" smtClean="0"/>
              <a:t>Модели</a:t>
            </a:r>
          </a:p>
        </p:txBody>
      </p:sp>
      <p:sp>
        <p:nvSpPr>
          <p:cNvPr id="22532" name="Rectangle 3"/>
          <p:cNvSpPr>
            <a:spLocks noGrp="1" noChangeArrowheads="1"/>
          </p:cNvSpPr>
          <p:nvPr>
            <p:ph type="body" idx="1"/>
          </p:nvPr>
        </p:nvSpPr>
        <p:spPr/>
        <p:txBody>
          <a:bodyPr/>
          <a:lstStyle/>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p:txBody>
      </p:sp>
      <p:sp>
        <p:nvSpPr>
          <p:cNvPr id="22533" name="Rectangle 4"/>
          <p:cNvSpPr>
            <a:spLocks noChangeArrowheads="1"/>
          </p:cNvSpPr>
          <p:nvPr/>
        </p:nvSpPr>
        <p:spPr bwMode="auto">
          <a:xfrm>
            <a:off x="684213" y="2636838"/>
            <a:ext cx="2233612" cy="14398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вербальные</a:t>
            </a:r>
          </a:p>
        </p:txBody>
      </p:sp>
      <p:sp>
        <p:nvSpPr>
          <p:cNvPr id="22534" name="Rectangle 5"/>
          <p:cNvSpPr>
            <a:spLocks noChangeArrowheads="1"/>
          </p:cNvSpPr>
          <p:nvPr/>
        </p:nvSpPr>
        <p:spPr bwMode="auto">
          <a:xfrm>
            <a:off x="3203575" y="2636838"/>
            <a:ext cx="2233613" cy="14398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графические</a:t>
            </a:r>
          </a:p>
        </p:txBody>
      </p:sp>
      <p:sp>
        <p:nvSpPr>
          <p:cNvPr id="22535" name="Rectangle 6"/>
          <p:cNvSpPr>
            <a:spLocks noChangeArrowheads="1"/>
          </p:cNvSpPr>
          <p:nvPr/>
        </p:nvSpPr>
        <p:spPr bwMode="auto">
          <a:xfrm>
            <a:off x="5724525" y="2636838"/>
            <a:ext cx="2735263" cy="14398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Символические    (аналитические; частный случай – математические)</a:t>
            </a:r>
          </a:p>
        </p:txBody>
      </p:sp>
      <p:sp>
        <p:nvSpPr>
          <p:cNvPr id="22536" name="Line 7"/>
          <p:cNvSpPr>
            <a:spLocks noChangeShapeType="1"/>
          </p:cNvSpPr>
          <p:nvPr/>
        </p:nvSpPr>
        <p:spPr bwMode="auto">
          <a:xfrm flipH="1">
            <a:off x="1835150" y="1844675"/>
            <a:ext cx="1584325" cy="7921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7" name="Line 8"/>
          <p:cNvSpPr>
            <a:spLocks noChangeShapeType="1"/>
          </p:cNvSpPr>
          <p:nvPr/>
        </p:nvSpPr>
        <p:spPr bwMode="auto">
          <a:xfrm>
            <a:off x="4211638" y="1916113"/>
            <a:ext cx="0" cy="7207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8" name="Line 9"/>
          <p:cNvSpPr>
            <a:spLocks noChangeShapeType="1"/>
          </p:cNvSpPr>
          <p:nvPr/>
        </p:nvSpPr>
        <p:spPr bwMode="auto">
          <a:xfrm>
            <a:off x="5508625" y="1773238"/>
            <a:ext cx="1439863" cy="7921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22539" name="Picture 10" descr="MCj041554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4365625"/>
            <a:ext cx="25923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1" descr="MCj029847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4206875"/>
            <a:ext cx="23050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2" descr="MPj041180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4149725"/>
            <a:ext cx="23764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Rectangle 2"/>
          <p:cNvSpPr>
            <a:spLocks noChangeArrowheads="1"/>
          </p:cNvSpPr>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4400">
                <a:solidFill>
                  <a:schemeClr val="tx1"/>
                </a:solidFill>
                <a:latin typeface="Comic Sans MS" pitchFamily="66" charset="0"/>
              </a:defRPr>
            </a:lvl1pPr>
            <a:lvl2pPr eaLnBrk="0" hangingPunct="0">
              <a:defRPr sz="4400">
                <a:solidFill>
                  <a:schemeClr val="tx1"/>
                </a:solidFill>
                <a:latin typeface="Comic Sans MS" pitchFamily="66" charset="0"/>
              </a:defRPr>
            </a:lvl2pPr>
            <a:lvl3pPr eaLnBrk="0" hangingPunct="0">
              <a:defRPr sz="4400">
                <a:solidFill>
                  <a:schemeClr val="tx1"/>
                </a:solidFill>
                <a:latin typeface="Comic Sans MS" pitchFamily="66" charset="0"/>
              </a:defRPr>
            </a:lvl3pPr>
            <a:lvl4pPr eaLnBrk="0" hangingPunct="0">
              <a:defRPr sz="4400">
                <a:solidFill>
                  <a:schemeClr val="tx1"/>
                </a:solidFill>
                <a:latin typeface="Comic Sans MS" pitchFamily="66" charset="0"/>
              </a:defRPr>
            </a:lvl4pPr>
            <a:lvl5pPr eaLnBrk="0" hangingPunct="0">
              <a:defRPr sz="4400">
                <a:solidFill>
                  <a:schemeClr val="tx1"/>
                </a:solidFill>
                <a:latin typeface="Comic Sans MS" pitchFamily="66" charset="0"/>
              </a:defRPr>
            </a:lvl5pPr>
            <a:lvl6pPr marL="457200" algn="ctr" eaLnBrk="0" fontAlgn="base" hangingPunct="0">
              <a:spcBef>
                <a:spcPct val="0"/>
              </a:spcBef>
              <a:spcAft>
                <a:spcPct val="0"/>
              </a:spcAft>
              <a:defRPr sz="4400">
                <a:solidFill>
                  <a:schemeClr val="tx1"/>
                </a:solidFill>
                <a:latin typeface="Comic Sans MS" pitchFamily="66" charset="0"/>
              </a:defRPr>
            </a:lvl6pPr>
            <a:lvl7pPr marL="914400" algn="ctr" eaLnBrk="0" fontAlgn="base" hangingPunct="0">
              <a:spcBef>
                <a:spcPct val="0"/>
              </a:spcBef>
              <a:spcAft>
                <a:spcPct val="0"/>
              </a:spcAft>
              <a:defRPr sz="4400">
                <a:solidFill>
                  <a:schemeClr val="tx1"/>
                </a:solidFill>
                <a:latin typeface="Comic Sans MS" pitchFamily="66" charset="0"/>
              </a:defRPr>
            </a:lvl7pPr>
            <a:lvl8pPr marL="1371600" algn="ctr" eaLnBrk="0" fontAlgn="base" hangingPunct="0">
              <a:spcBef>
                <a:spcPct val="0"/>
              </a:spcBef>
              <a:spcAft>
                <a:spcPct val="0"/>
              </a:spcAft>
              <a:defRPr sz="4400">
                <a:solidFill>
                  <a:schemeClr val="tx1"/>
                </a:solidFill>
                <a:latin typeface="Comic Sans MS" pitchFamily="66" charset="0"/>
              </a:defRPr>
            </a:lvl8pPr>
            <a:lvl9pPr marL="1828800" algn="ctr" eaLnBrk="0" fontAlgn="base" hangingPunct="0">
              <a:spcBef>
                <a:spcPct val="0"/>
              </a:spcBef>
              <a:spcAft>
                <a:spcPct val="0"/>
              </a:spcAft>
              <a:defRPr sz="4400">
                <a:solidFill>
                  <a:schemeClr val="tx1"/>
                </a:solidFill>
                <a:latin typeface="Comic Sans MS" pitchFamily="66" charset="0"/>
              </a:defRPr>
            </a:lvl9pPr>
          </a:lstStyle>
          <a:p>
            <a:pPr eaLnBrk="1" hangingPunct="1"/>
            <a:r>
              <a:rPr lang="ru-RU" altLang="en-US" sz="2400" b="1"/>
              <a:t>Методология </a:t>
            </a:r>
            <a:r>
              <a:rPr lang="ru-RU" altLang="en-US" sz="2400" b="1">
                <a:latin typeface="Arial" charset="0"/>
              </a:rPr>
              <a:t>экономической теории</a:t>
            </a:r>
            <a:r>
              <a:rPr lang="ru-RU" altLang="en-US" sz="2400" b="1"/>
              <a:t> – моделирование экономических явлений</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845B9E-E765-465A-8B68-669E601BB1B1}" type="slidenum">
              <a:rPr lang="ru-RU">
                <a:solidFill>
                  <a:srgbClr val="000000"/>
                </a:solidFill>
              </a:rPr>
              <a:pPr/>
              <a:t>140</a:t>
            </a:fld>
            <a:endParaRPr lang="ru-RU">
              <a:solidFill>
                <a:srgbClr val="000000"/>
              </a:solidFill>
            </a:endParaRPr>
          </a:p>
        </p:txBody>
      </p:sp>
      <p:sp>
        <p:nvSpPr>
          <p:cNvPr id="163842" name="Rectangle 2"/>
          <p:cNvSpPr>
            <a:spLocks noGrp="1" noChangeArrowheads="1"/>
          </p:cNvSpPr>
          <p:nvPr>
            <p:ph type="title"/>
          </p:nvPr>
        </p:nvSpPr>
        <p:spPr/>
        <p:txBody>
          <a:bodyPr/>
          <a:lstStyle/>
          <a:p>
            <a:r>
              <a:rPr lang="ru-RU"/>
              <a:t>Показатели концентрации</a:t>
            </a:r>
          </a:p>
        </p:txBody>
      </p:sp>
      <p:sp>
        <p:nvSpPr>
          <p:cNvPr id="163843" name="Rectangle 3"/>
          <p:cNvSpPr>
            <a:spLocks noGrp="1" noChangeArrowheads="1"/>
          </p:cNvSpPr>
          <p:nvPr>
            <p:ph type="body" idx="1"/>
          </p:nvPr>
        </p:nvSpPr>
        <p:spPr/>
        <p:txBody>
          <a:bodyPr/>
          <a:lstStyle/>
          <a:p>
            <a:r>
              <a:rPr lang="ru-RU" sz="2400"/>
              <a:t>Индекс концентрации </a:t>
            </a:r>
            <a:r>
              <a:rPr lang="en-US" sz="2400"/>
              <a:t>CR</a:t>
            </a:r>
            <a:r>
              <a:rPr lang="en-US" sz="2400" baseline="-25000"/>
              <a:t>n </a:t>
            </a:r>
            <a:r>
              <a:rPr lang="en-US" sz="2400"/>
              <a:t>– </a:t>
            </a:r>
            <a:r>
              <a:rPr lang="ru-RU" sz="2400"/>
              <a:t>доля выпуска, приходящаяся на крупнейшие </a:t>
            </a:r>
            <a:r>
              <a:rPr lang="en-US" sz="2400"/>
              <a:t>n</a:t>
            </a:r>
            <a:r>
              <a:rPr lang="ru-RU" sz="2400"/>
              <a:t> фирм в отрасли( чем ближе значение показателя к 1, тем выше степень концентрации) </a:t>
            </a:r>
          </a:p>
          <a:p>
            <a:r>
              <a:rPr lang="ru-RU" sz="2400"/>
              <a:t>Индекс Херфиндаля-Хиршмана </a:t>
            </a:r>
            <a:r>
              <a:rPr lang="en-US" sz="2400"/>
              <a:t>HHI</a:t>
            </a:r>
            <a:r>
              <a:rPr lang="ru-RU" sz="2400"/>
              <a:t> – сумма квадратов рыночных долей компаний рассматриваемой отрасли ( значения индекса лежат в диапазоне от 0 до 10 000)</a:t>
            </a:r>
          </a:p>
        </p:txBody>
      </p:sp>
      <p:sp>
        <p:nvSpPr>
          <p:cNvPr id="2" name="Oval 1"/>
          <p:cNvSpPr/>
          <p:nvPr/>
        </p:nvSpPr>
        <p:spPr bwMode="auto">
          <a:xfrm>
            <a:off x="2667000" y="5105400"/>
            <a:ext cx="4572000" cy="1752600"/>
          </a:xfrm>
          <a:prstGeom prst="ellips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Comic Sans MS" pitchFamily="66" charset="0"/>
              </a:rPr>
              <a:t>Показатель относительной рыночной используется в матрице БКГ</a:t>
            </a:r>
            <a:endParaRPr kumimoji="0" lang="en-US" sz="1800" b="1" i="1"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428356529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6845B9E-E765-465A-8B68-669E601BB1B1}" type="slidenum">
              <a:rPr lang="ru-RU">
                <a:solidFill>
                  <a:srgbClr val="000000"/>
                </a:solidFill>
              </a:rPr>
              <a:pPr/>
              <a:t>141</a:t>
            </a:fld>
            <a:endParaRPr lang="ru-RU">
              <a:solidFill>
                <a:srgbClr val="000000"/>
              </a:solidFill>
            </a:endParaRPr>
          </a:p>
        </p:txBody>
      </p:sp>
      <p:sp>
        <p:nvSpPr>
          <p:cNvPr id="163842" name="Rectangle 2"/>
          <p:cNvSpPr>
            <a:spLocks noGrp="1" noChangeArrowheads="1"/>
          </p:cNvSpPr>
          <p:nvPr>
            <p:ph type="title"/>
          </p:nvPr>
        </p:nvSpPr>
        <p:spPr/>
        <p:txBody>
          <a:bodyPr/>
          <a:lstStyle/>
          <a:p>
            <a:r>
              <a:rPr lang="ru-RU" dirty="0"/>
              <a:t>Показатели концентрации</a:t>
            </a:r>
          </a:p>
        </p:txBody>
      </p:sp>
      <p:sp>
        <p:nvSpPr>
          <p:cNvPr id="163843" name="Rectangle 3"/>
          <p:cNvSpPr>
            <a:spLocks noGrp="1" noChangeArrowheads="1"/>
          </p:cNvSpPr>
          <p:nvPr>
            <p:ph type="body" idx="1"/>
          </p:nvPr>
        </p:nvSpPr>
        <p:spPr/>
        <p:txBody>
          <a:bodyPr/>
          <a:lstStyle/>
          <a:p>
            <a:r>
              <a:rPr lang="ru-RU" sz="2400"/>
              <a:t>Индекс концентрации </a:t>
            </a:r>
            <a:r>
              <a:rPr lang="en-US" sz="2400"/>
              <a:t>CR</a:t>
            </a:r>
            <a:r>
              <a:rPr lang="en-US" sz="2400" baseline="-25000"/>
              <a:t>n </a:t>
            </a:r>
            <a:r>
              <a:rPr lang="en-US" sz="2400"/>
              <a:t>– </a:t>
            </a:r>
            <a:r>
              <a:rPr lang="ru-RU" sz="2400"/>
              <a:t>доля выпуска, приходящаяся на крупнейшие </a:t>
            </a:r>
            <a:r>
              <a:rPr lang="en-US" sz="2400"/>
              <a:t>n</a:t>
            </a:r>
            <a:r>
              <a:rPr lang="ru-RU" sz="2400"/>
              <a:t> фирм в отрасли( чем ближе значение показателя к 1, тем выше степень концентрации) </a:t>
            </a:r>
          </a:p>
          <a:p>
            <a:r>
              <a:rPr lang="ru-RU" sz="2400"/>
              <a:t>Индекс Херфиндаля-Хиршмана </a:t>
            </a:r>
            <a:r>
              <a:rPr lang="en-US" sz="2400"/>
              <a:t>HHI</a:t>
            </a:r>
            <a:r>
              <a:rPr lang="ru-RU" sz="2400"/>
              <a:t> – сумма квадратов рыночных долей компаний рассматриваемой отрасли ( значения индекса лежат в диапазоне от 0 до 10 000)</a:t>
            </a:r>
          </a:p>
        </p:txBody>
      </p:sp>
      <p:sp>
        <p:nvSpPr>
          <p:cNvPr id="2" name="Oval 1"/>
          <p:cNvSpPr/>
          <p:nvPr/>
        </p:nvSpPr>
        <p:spPr bwMode="auto">
          <a:xfrm>
            <a:off x="2667000" y="5105400"/>
            <a:ext cx="4572000" cy="1752600"/>
          </a:xfrm>
          <a:prstGeom prst="ellips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chemeClr val="tx1"/>
                </a:solidFill>
                <a:effectLst/>
                <a:latin typeface="Comic Sans MS" pitchFamily="66" charset="0"/>
              </a:rPr>
              <a:t>Показатель относительной рыночной доли используется в матрице БКГ</a:t>
            </a:r>
            <a:endParaRPr kumimoji="0" lang="en-US" sz="1800" b="1" i="1" u="none" strike="noStrike" cap="none" normalizeH="0" baseline="0" dirty="0" smtClean="0">
              <a:ln>
                <a:noFill/>
              </a:ln>
              <a:solidFill>
                <a:schemeClr val="tx1"/>
              </a:solidFill>
              <a:effectLst/>
              <a:latin typeface="Comic Sans MS" pitchFamily="66" charset="0"/>
            </a:endParaRPr>
          </a:p>
        </p:txBody>
      </p:sp>
      <p:pic>
        <p:nvPicPr>
          <p:cNvPr id="526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4941168"/>
            <a:ext cx="2060897" cy="132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78037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A30F5A8-600B-41E3-857D-4417FE46CAA4}" type="slidenum">
              <a:rPr lang="ru-RU" altLang="en-US" smtClean="0"/>
              <a:pPr eaLnBrk="1" hangingPunct="1"/>
              <a:t>142</a:t>
            </a:fld>
            <a:endParaRPr lang="ru-RU" altLang="en-US" smtClean="0"/>
          </a:p>
        </p:txBody>
      </p:sp>
      <p:sp>
        <p:nvSpPr>
          <p:cNvPr id="187395" name="Rectangle 4"/>
          <p:cNvSpPr>
            <a:spLocks noGrp="1" noChangeArrowheads="1"/>
          </p:cNvSpPr>
          <p:nvPr>
            <p:ph type="title"/>
          </p:nvPr>
        </p:nvSpPr>
        <p:spPr>
          <a:xfrm>
            <a:off x="685800" y="152400"/>
            <a:ext cx="6870700" cy="900113"/>
          </a:xfrm>
        </p:spPr>
        <p:txBody>
          <a:bodyPr/>
          <a:lstStyle/>
          <a:p>
            <a:pPr eaLnBrk="1" hangingPunct="1"/>
            <a:r>
              <a:rPr lang="ru-RU" altLang="en-US" sz="4000" b="1" smtClean="0"/>
              <a:t>Пример</a:t>
            </a:r>
          </a:p>
        </p:txBody>
      </p:sp>
      <p:sp>
        <p:nvSpPr>
          <p:cNvPr id="187396" name="Rectangle 3"/>
          <p:cNvSpPr>
            <a:spLocks noGrp="1" noChangeArrowheads="1"/>
          </p:cNvSpPr>
          <p:nvPr>
            <p:ph type="body" idx="1"/>
          </p:nvPr>
        </p:nvSpPr>
        <p:spPr>
          <a:xfrm>
            <a:off x="685800" y="1125538"/>
            <a:ext cx="7696200" cy="5040312"/>
          </a:xfrm>
        </p:spPr>
        <p:txBody>
          <a:bodyPr/>
          <a:lstStyle/>
          <a:p>
            <a:pPr eaLnBrk="1" hangingPunct="1">
              <a:lnSpc>
                <a:spcPct val="90000"/>
              </a:lnSpc>
            </a:pPr>
            <a:r>
              <a:rPr lang="ru-RU" altLang="en-US" sz="2400" smtClean="0"/>
              <a:t>Считается, что если рынок полностью монополизирован, значение </a:t>
            </a:r>
            <a:r>
              <a:rPr lang="en-US" altLang="en-US" sz="2400" smtClean="0"/>
              <a:t>HHI</a:t>
            </a:r>
            <a:r>
              <a:rPr lang="ru-RU" altLang="en-US" sz="2400" smtClean="0"/>
              <a:t> составит 100</a:t>
            </a:r>
            <a:r>
              <a:rPr lang="ru-RU" altLang="en-US" sz="2400" baseline="30000" smtClean="0"/>
              <a:t>2</a:t>
            </a:r>
            <a:r>
              <a:rPr lang="ru-RU" altLang="en-US" sz="2400" smtClean="0"/>
              <a:t>=10 000</a:t>
            </a:r>
          </a:p>
          <a:p>
            <a:pPr eaLnBrk="1" hangingPunct="1">
              <a:lnSpc>
                <a:spcPct val="90000"/>
              </a:lnSpc>
            </a:pPr>
            <a:r>
              <a:rPr lang="ru-RU" altLang="en-US" sz="2400" smtClean="0"/>
              <a:t>Если на рынке доминирует одно предприятие с долей в 90.1%, а доля всех остальных (например, 99) предприятий составляет лишь 0.1%, то индекс составит 8119. В этом случае, вероятнее всего, речь идет о частичной монополии.</a:t>
            </a:r>
          </a:p>
          <a:p>
            <a:pPr eaLnBrk="1" hangingPunct="1">
              <a:lnSpc>
                <a:spcPct val="90000"/>
              </a:lnSpc>
            </a:pPr>
            <a:r>
              <a:rPr lang="ru-RU" altLang="en-US" sz="2400" smtClean="0"/>
              <a:t>Если рыночные доли всех 100 предприятий равны и каждая составляет 1%, то значение индекса составит 100 *1</a:t>
            </a:r>
            <a:r>
              <a:rPr lang="ru-RU" altLang="en-US" sz="2400" baseline="30000" smtClean="0"/>
              <a:t>2</a:t>
            </a:r>
            <a:r>
              <a:rPr lang="ru-RU" altLang="en-US" sz="2400" smtClean="0"/>
              <a:t>=100. Такой рынок тяготеет к совершенной конкуренции.</a:t>
            </a:r>
          </a:p>
          <a:p>
            <a:pPr algn="ctr" eaLnBrk="1" hangingPunct="1">
              <a:lnSpc>
                <a:spcPct val="90000"/>
              </a:lnSpc>
            </a:pPr>
            <a:endParaRPr lang="ru-RU" altLang="en-US" sz="2400" i="1" smtClean="0"/>
          </a:p>
        </p:txBody>
      </p:sp>
      <p:pic>
        <p:nvPicPr>
          <p:cNvPr id="187397" name="Picture 5" descr="MCj023720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26942">
            <a:off x="6596063" y="5013325"/>
            <a:ext cx="22002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EC846D8-6319-4E65-8111-5119DAEF6E16}" type="slidenum">
              <a:rPr lang="ru-RU" altLang="en-US" smtClean="0"/>
              <a:pPr eaLnBrk="1" hangingPunct="1"/>
              <a:t>143</a:t>
            </a:fld>
            <a:endParaRPr lang="ru-RU" altLang="en-US" smtClean="0"/>
          </a:p>
        </p:txBody>
      </p:sp>
      <p:sp>
        <p:nvSpPr>
          <p:cNvPr id="188419" name="Rectangle 2"/>
          <p:cNvSpPr>
            <a:spLocks noGrp="1" noChangeArrowheads="1"/>
          </p:cNvSpPr>
          <p:nvPr>
            <p:ph type="title"/>
          </p:nvPr>
        </p:nvSpPr>
        <p:spPr>
          <a:xfrm>
            <a:off x="685800" y="152400"/>
            <a:ext cx="6870700" cy="1331913"/>
          </a:xfrm>
        </p:spPr>
        <p:txBody>
          <a:bodyPr/>
          <a:lstStyle/>
          <a:p>
            <a:pPr eaLnBrk="1" hangingPunct="1"/>
            <a:r>
              <a:rPr lang="en-US" altLang="en-US" sz="3600" b="1" smtClean="0"/>
              <a:t>HHI </a:t>
            </a:r>
            <a:r>
              <a:rPr lang="ru-RU" altLang="en-US" sz="3600" b="1" smtClean="0"/>
              <a:t>как ориентир антитрестовской политики</a:t>
            </a:r>
          </a:p>
        </p:txBody>
      </p:sp>
      <p:sp>
        <p:nvSpPr>
          <p:cNvPr id="188420" name="Rectangle 3"/>
          <p:cNvSpPr>
            <a:spLocks noGrp="1" noChangeArrowheads="1"/>
          </p:cNvSpPr>
          <p:nvPr>
            <p:ph type="body" sz="half" idx="1"/>
          </p:nvPr>
        </p:nvSpPr>
        <p:spPr>
          <a:xfrm>
            <a:off x="685800" y="1828800"/>
            <a:ext cx="3022600" cy="3657600"/>
          </a:xfrm>
        </p:spPr>
        <p:txBody>
          <a:bodyPr/>
          <a:lstStyle/>
          <a:p>
            <a:pPr eaLnBrk="1" hangingPunct="1">
              <a:lnSpc>
                <a:spcPct val="80000"/>
              </a:lnSpc>
            </a:pPr>
            <a:r>
              <a:rPr lang="ru-RU" altLang="en-US" sz="2000" smtClean="0"/>
              <a:t>В США с 1982 года </a:t>
            </a:r>
            <a:r>
              <a:rPr lang="en-US" altLang="en-US" sz="2000" smtClean="0"/>
              <a:t>HHI</a:t>
            </a:r>
            <a:r>
              <a:rPr lang="ru-RU" altLang="en-US" sz="2000" smtClean="0"/>
              <a:t> стал основным ориентиром при оценке допустимости слияний. На основе него сформировали три широких класса:</a:t>
            </a:r>
          </a:p>
          <a:p>
            <a:pPr eaLnBrk="1" hangingPunct="1">
              <a:lnSpc>
                <a:spcPct val="80000"/>
              </a:lnSpc>
              <a:buFontTx/>
              <a:buNone/>
            </a:pPr>
            <a:endParaRPr lang="ru-RU" altLang="en-US" sz="2000" smtClean="0"/>
          </a:p>
          <a:p>
            <a:pPr eaLnBrk="1" hangingPunct="1">
              <a:lnSpc>
                <a:spcPct val="80000"/>
              </a:lnSpc>
            </a:pPr>
            <a:endParaRPr lang="ru-RU" altLang="en-US" sz="2000" smtClean="0"/>
          </a:p>
        </p:txBody>
      </p:sp>
      <p:sp>
        <p:nvSpPr>
          <p:cNvPr id="188421" name="Rectangle 4"/>
          <p:cNvSpPr>
            <a:spLocks noGrp="1" noChangeArrowheads="1"/>
          </p:cNvSpPr>
          <p:nvPr>
            <p:ph type="body" sz="half" idx="2"/>
          </p:nvPr>
        </p:nvSpPr>
        <p:spPr>
          <a:xfrm>
            <a:off x="4140200" y="1828800"/>
            <a:ext cx="4241800" cy="4121150"/>
          </a:xfrm>
        </p:spPr>
        <p:txBody>
          <a:bodyPr/>
          <a:lstStyle/>
          <a:p>
            <a:pPr marL="457200" indent="-457200" eaLnBrk="1" hangingPunct="1">
              <a:lnSpc>
                <a:spcPct val="80000"/>
              </a:lnSpc>
              <a:buFontTx/>
              <a:buAutoNum type="arabicPeriod"/>
            </a:pPr>
            <a:r>
              <a:rPr lang="en-US" altLang="en-US" sz="2000" smtClean="0"/>
              <a:t>HHI </a:t>
            </a:r>
            <a:r>
              <a:rPr lang="en-US" altLang="en-US" sz="2000" smtClean="0">
                <a:cs typeface="Arial" charset="0"/>
              </a:rPr>
              <a:t>&lt;</a:t>
            </a:r>
            <a:r>
              <a:rPr lang="en-US" altLang="en-US" sz="2000" smtClean="0"/>
              <a:t> 1000</a:t>
            </a:r>
            <a:r>
              <a:rPr lang="ru-RU" altLang="en-US" sz="2000" smtClean="0"/>
              <a:t>, рынок неконцентрированный, слияние допускается</a:t>
            </a:r>
          </a:p>
          <a:p>
            <a:pPr marL="457200" indent="-457200" eaLnBrk="1" hangingPunct="1">
              <a:lnSpc>
                <a:spcPct val="80000"/>
              </a:lnSpc>
              <a:buFontTx/>
              <a:buAutoNum type="arabicPeriod"/>
            </a:pPr>
            <a:r>
              <a:rPr lang="ru-RU" altLang="en-US" sz="2000" smtClean="0"/>
              <a:t>1000 </a:t>
            </a:r>
            <a:r>
              <a:rPr lang="en-US" altLang="en-US" sz="2000" smtClean="0">
                <a:cs typeface="Arial" charset="0"/>
              </a:rPr>
              <a:t>&lt;</a:t>
            </a:r>
            <a:r>
              <a:rPr lang="ru-RU" altLang="en-US" sz="2000" smtClean="0"/>
              <a:t> </a:t>
            </a:r>
            <a:r>
              <a:rPr lang="en-US" altLang="en-US" sz="2000" smtClean="0"/>
              <a:t>HHI </a:t>
            </a:r>
            <a:r>
              <a:rPr lang="en-US" altLang="en-US" sz="2000" smtClean="0">
                <a:cs typeface="Arial" charset="0"/>
              </a:rPr>
              <a:t>&lt;</a:t>
            </a:r>
            <a:r>
              <a:rPr lang="en-US" altLang="en-US" sz="2000" smtClean="0"/>
              <a:t> 1800, </a:t>
            </a:r>
            <a:r>
              <a:rPr lang="ru-RU" altLang="en-US" sz="2000" smtClean="0"/>
              <a:t>рынок умеренно концентрирован; при </a:t>
            </a:r>
            <a:r>
              <a:rPr lang="en-US" altLang="en-US" sz="2000" smtClean="0"/>
              <a:t>HHI &gt;1400 – </a:t>
            </a:r>
            <a:r>
              <a:rPr lang="ru-RU" altLang="en-US" sz="2000" smtClean="0"/>
              <a:t>угрожающе концентрирован, потребуется дополнительная проверка;</a:t>
            </a:r>
          </a:p>
          <a:p>
            <a:pPr marL="457200" indent="-457200" eaLnBrk="1" hangingPunct="1">
              <a:lnSpc>
                <a:spcPct val="80000"/>
              </a:lnSpc>
              <a:buFontTx/>
              <a:buAutoNum type="arabicPeriod"/>
            </a:pPr>
            <a:r>
              <a:rPr lang="en-US" altLang="en-US" sz="2000" smtClean="0"/>
              <a:t>HHI &gt;1800, </a:t>
            </a:r>
            <a:r>
              <a:rPr lang="ru-RU" altLang="en-US" sz="2000" smtClean="0"/>
              <a:t>рынок высококонцентрирован; если при слиянии </a:t>
            </a:r>
            <a:r>
              <a:rPr lang="en-US" altLang="en-US" sz="2000" smtClean="0"/>
              <a:t>HHI </a:t>
            </a:r>
            <a:r>
              <a:rPr lang="ru-RU" altLang="en-US" sz="2000" smtClean="0"/>
              <a:t>растет на 50 пунктов, оно разрешается, если превосходит 100 пунктов – запрещается.</a:t>
            </a:r>
            <a:r>
              <a:rPr lang="en-US" altLang="en-US" sz="2000" smtClean="0"/>
              <a:t> </a:t>
            </a:r>
            <a:endParaRPr lang="ru-RU" altLang="en-US" sz="2000" smtClean="0"/>
          </a:p>
        </p:txBody>
      </p:sp>
      <p:sp>
        <p:nvSpPr>
          <p:cNvPr id="188422" name="AutoShape 5"/>
          <p:cNvSpPr>
            <a:spLocks noChangeArrowheads="1"/>
          </p:cNvSpPr>
          <p:nvPr/>
        </p:nvSpPr>
        <p:spPr bwMode="auto">
          <a:xfrm rot="1655706">
            <a:off x="1325563" y="4686300"/>
            <a:ext cx="2735262" cy="1152525"/>
          </a:xfrm>
          <a:prstGeom prst="curvedUpArrow">
            <a:avLst>
              <a:gd name="adj1" fmla="val 47466"/>
              <a:gd name="adj2" fmla="val 94931"/>
              <a:gd name="adj3" fmla="val 33333"/>
            </a:avLst>
          </a:prstGeom>
          <a:solidFill>
            <a:schemeClr val="bg2"/>
          </a:solidFill>
          <a:ln w="12700">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A485024-20BC-47B9-87E4-3804D0E18825}" type="slidenum">
              <a:rPr lang="ru-RU" altLang="en-US" smtClean="0"/>
              <a:pPr eaLnBrk="1" hangingPunct="1"/>
              <a:t>144</a:t>
            </a:fld>
            <a:endParaRPr lang="ru-RU" altLang="en-US" smtClean="0"/>
          </a:p>
        </p:txBody>
      </p:sp>
      <p:sp>
        <p:nvSpPr>
          <p:cNvPr id="189443" name="Rectangle 2"/>
          <p:cNvSpPr>
            <a:spLocks noGrp="1" noChangeArrowheads="1"/>
          </p:cNvSpPr>
          <p:nvPr>
            <p:ph type="title"/>
          </p:nvPr>
        </p:nvSpPr>
        <p:spPr>
          <a:xfrm>
            <a:off x="685800" y="152400"/>
            <a:ext cx="6870700" cy="1044575"/>
          </a:xfrm>
        </p:spPr>
        <p:txBody>
          <a:bodyPr/>
          <a:lstStyle/>
          <a:p>
            <a:pPr eaLnBrk="1" hangingPunct="1"/>
            <a:r>
              <a:rPr lang="ru-RU" altLang="en-US" sz="2400" b="1" smtClean="0"/>
              <a:t>Использование показателей концентрации для разработки оптимальной стратегии фирмы</a:t>
            </a:r>
          </a:p>
        </p:txBody>
      </p:sp>
      <p:sp>
        <p:nvSpPr>
          <p:cNvPr id="189444" name="Rectangle 3"/>
          <p:cNvSpPr>
            <a:spLocks noGrp="1" noChangeArrowheads="1"/>
          </p:cNvSpPr>
          <p:nvPr>
            <p:ph type="body" idx="1"/>
          </p:nvPr>
        </p:nvSpPr>
        <p:spPr>
          <a:xfrm>
            <a:off x="685800" y="1196975"/>
            <a:ext cx="7696200" cy="4824413"/>
          </a:xfrm>
        </p:spPr>
        <p:txBody>
          <a:bodyPr/>
          <a:lstStyle/>
          <a:p>
            <a:pPr eaLnBrk="1" hangingPunct="1">
              <a:lnSpc>
                <a:spcPct val="80000"/>
              </a:lnSpc>
            </a:pPr>
            <a:r>
              <a:rPr lang="ru-RU" altLang="en-US" sz="2400" smtClean="0"/>
              <a:t>Аналитики  международной консалтинговой фирмы </a:t>
            </a:r>
            <a:r>
              <a:rPr lang="en-US" altLang="en-US" sz="2400" smtClean="0"/>
              <a:t>ATKEARNEY</a:t>
            </a:r>
            <a:r>
              <a:rPr lang="ru-RU" altLang="en-US" sz="2400" smtClean="0"/>
              <a:t> Г.Динз, Ф. Крюгер и С Зайзель  на основе данных о крупнейших слияниях и поглощениях за период с 1988 по 2001гг. Выделили 4 основных стадии, которые последовательно проходят компании и отрасли в своем развитии. Этот процесс в среднем, по мнению этих ученых, занимает 25 лет, но в последнее время его темпы возросли.</a:t>
            </a:r>
          </a:p>
          <a:p>
            <a:pPr eaLnBrk="1" hangingPunct="1">
              <a:lnSpc>
                <a:spcPct val="80000"/>
              </a:lnSpc>
            </a:pPr>
            <a:r>
              <a:rPr lang="ru-RU" altLang="en-US" sz="2400" smtClean="0"/>
              <a:t>Каждой стадии соответствует определенная стратегия, позволяющая компании расти и развиваться.</a:t>
            </a:r>
          </a:p>
          <a:p>
            <a:pPr eaLnBrk="1" hangingPunct="1">
              <a:lnSpc>
                <a:spcPct val="80000"/>
              </a:lnSpc>
              <a:buFontTx/>
              <a:buNone/>
            </a:pPr>
            <a:r>
              <a:rPr lang="ru-RU" altLang="en-US" sz="2400" smtClean="0"/>
              <a:t>(</a:t>
            </a:r>
            <a:r>
              <a:rPr lang="ru-RU" altLang="en-US" sz="2400" b="1" i="1" smtClean="0"/>
              <a:t>См. подробнее  коллективную монографию упомянутых выше авторов «К победе через слияние», М. Альпина Бизнес Букс, 2004.)</a:t>
            </a:r>
          </a:p>
          <a:p>
            <a:pPr eaLnBrk="1" hangingPunct="1">
              <a:lnSpc>
                <a:spcPct val="80000"/>
              </a:lnSpc>
            </a:pPr>
            <a:endParaRPr lang="ru-RU" altLang="en-US" sz="2400" b="1" i="1"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8BACC69-F79E-4C54-BF1C-963AAC9FEB65}" type="slidenum">
              <a:rPr lang="ru-RU" altLang="en-US" smtClean="0"/>
              <a:pPr eaLnBrk="1" hangingPunct="1"/>
              <a:t>145</a:t>
            </a:fld>
            <a:endParaRPr lang="ru-RU" altLang="en-US" smtClean="0"/>
          </a:p>
        </p:txBody>
      </p:sp>
      <p:sp>
        <p:nvSpPr>
          <p:cNvPr id="190467" name="Rectangle 2"/>
          <p:cNvSpPr>
            <a:spLocks noGrp="1" noChangeArrowheads="1"/>
          </p:cNvSpPr>
          <p:nvPr>
            <p:ph type="title"/>
          </p:nvPr>
        </p:nvSpPr>
        <p:spPr/>
        <p:txBody>
          <a:bodyPr/>
          <a:lstStyle/>
          <a:p>
            <a:pPr eaLnBrk="1" hangingPunct="1"/>
            <a:r>
              <a:rPr lang="ru-RU" altLang="en-US" sz="3600" b="1" smtClean="0"/>
              <a:t>Кривая консолидации</a:t>
            </a:r>
            <a:br>
              <a:rPr lang="ru-RU" altLang="en-US" sz="3600" b="1" smtClean="0"/>
            </a:br>
            <a:r>
              <a:rPr lang="ru-RU" altLang="en-US" sz="2800" b="1" smtClean="0"/>
              <a:t>(см. иллюстративные материалы)</a:t>
            </a:r>
          </a:p>
        </p:txBody>
      </p:sp>
      <p:graphicFrame>
        <p:nvGraphicFramePr>
          <p:cNvPr id="164921" name="Group 57"/>
          <p:cNvGraphicFramePr>
            <a:graphicFrameLocks noGrp="1"/>
          </p:cNvGraphicFramePr>
          <p:nvPr>
            <p:ph idx="1"/>
          </p:nvPr>
        </p:nvGraphicFramePr>
        <p:xfrm>
          <a:off x="685800" y="1828800"/>
          <a:ext cx="7696200" cy="4185131"/>
        </p:xfrm>
        <a:graphic>
          <a:graphicData uri="http://schemas.openxmlformats.org/drawingml/2006/table">
            <a:tbl>
              <a:tblPr/>
              <a:tblGrid>
                <a:gridCol w="717550"/>
                <a:gridCol w="1512888"/>
                <a:gridCol w="1368425"/>
                <a:gridCol w="1531937"/>
                <a:gridCol w="1708150"/>
                <a:gridCol w="857250"/>
              </a:tblGrid>
              <a:tr h="923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CR3</a:t>
                      </a:r>
                      <a:endParaRPr kumimoji="0" lang="ru-RU"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Comic Sans MS" pitchFamily="66" charset="0"/>
                        </a:rPr>
                        <a:t>(%)</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Comic Sans MS" pitchFamily="66" charset="0"/>
                        </a:rPr>
                        <a:t>Стадия 1: начальная</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Comic Sans MS" pitchFamily="66" charset="0"/>
                        </a:rPr>
                        <a:t>Стадия 2: рост</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Comic Sans MS" pitchFamily="66" charset="0"/>
                        </a:rPr>
                        <a:t>Стадия 3: специализация</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Comic Sans MS" pitchFamily="66" charset="0"/>
                        </a:rPr>
                        <a:t>Стадия 4: равновесие и альянсы</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HHI</a:t>
                      </a:r>
                      <a:endParaRPr kumimoji="0" lang="ru-RU" sz="1800" b="0" i="0" u="none" strike="noStrike" cap="none" normalizeH="0" baseline="0" smtClean="0">
                        <a:ln>
                          <a:noFill/>
                        </a:ln>
                        <a:solidFill>
                          <a:schemeClr val="tx1"/>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608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100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70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60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50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40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0</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Comic Sans MS" pitchFamily="66" charset="0"/>
                        </a:rPr>
                        <a:t>0.7</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Comic Sans MS" pitchFamily="66" charset="0"/>
                        </a:rPr>
                        <a:t>0.1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smtClean="0">
                          <a:ln>
                            <a:noFill/>
                          </a:ln>
                          <a:solidFill>
                            <a:schemeClr val="tx1"/>
                          </a:solidFill>
                          <a:effectLst/>
                          <a:latin typeface="Comic Sans MS" pitchFamily="66" charset="0"/>
                        </a:rPr>
                        <a:t>0.01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0491" name="Line 53"/>
          <p:cNvSpPr>
            <a:spLocks noChangeShapeType="1"/>
          </p:cNvSpPr>
          <p:nvPr/>
        </p:nvSpPr>
        <p:spPr bwMode="auto">
          <a:xfrm>
            <a:off x="684213" y="3644900"/>
            <a:ext cx="770413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0492" name="Line 54"/>
          <p:cNvSpPr>
            <a:spLocks noChangeShapeType="1"/>
          </p:cNvSpPr>
          <p:nvPr/>
        </p:nvSpPr>
        <p:spPr bwMode="auto">
          <a:xfrm>
            <a:off x="684213" y="4508500"/>
            <a:ext cx="770413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0493" name="Line 58"/>
          <p:cNvSpPr>
            <a:spLocks noChangeShapeType="1"/>
          </p:cNvSpPr>
          <p:nvPr/>
        </p:nvSpPr>
        <p:spPr bwMode="auto">
          <a:xfrm>
            <a:off x="684213" y="5373688"/>
            <a:ext cx="770413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90494" name="Arc 59"/>
          <p:cNvSpPr>
            <a:spLocks/>
          </p:cNvSpPr>
          <p:nvPr/>
        </p:nvSpPr>
        <p:spPr bwMode="auto">
          <a:xfrm rot="21367345" flipH="1">
            <a:off x="4333875" y="3681413"/>
            <a:ext cx="3840163" cy="895350"/>
          </a:xfrm>
          <a:custGeom>
            <a:avLst/>
            <a:gdLst>
              <a:gd name="T0" fmla="*/ 212153845 w 20943"/>
              <a:gd name="T1" fmla="*/ 0 h 20658"/>
              <a:gd name="T2" fmla="*/ 704142022 w 20943"/>
              <a:gd name="T3" fmla="*/ 28870508 h 20658"/>
              <a:gd name="T4" fmla="*/ 0 w 20943"/>
              <a:gd name="T5" fmla="*/ 38805864 h 20658"/>
              <a:gd name="T6" fmla="*/ 0 60000 65536"/>
              <a:gd name="T7" fmla="*/ 0 60000 65536"/>
              <a:gd name="T8" fmla="*/ 0 60000 65536"/>
              <a:gd name="T9" fmla="*/ 0 w 20943"/>
              <a:gd name="T10" fmla="*/ 0 h 20658"/>
              <a:gd name="T11" fmla="*/ 20943 w 20943"/>
              <a:gd name="T12" fmla="*/ 20658 h 20658"/>
            </a:gdLst>
            <a:ahLst/>
            <a:cxnLst>
              <a:cxn ang="T6">
                <a:pos x="T0" y="T1"/>
              </a:cxn>
              <a:cxn ang="T7">
                <a:pos x="T2" y="T3"/>
              </a:cxn>
              <a:cxn ang="T8">
                <a:pos x="T4" y="T5"/>
              </a:cxn>
            </a:cxnLst>
            <a:rect l="T9" t="T10" r="T11" b="T12"/>
            <a:pathLst>
              <a:path w="20943" h="20658" fill="none" extrusionOk="0">
                <a:moveTo>
                  <a:pt x="6309" y="0"/>
                </a:moveTo>
                <a:cubicBezTo>
                  <a:pt x="13541" y="2209"/>
                  <a:pt x="19091" y="8038"/>
                  <a:pt x="20942" y="15369"/>
                </a:cubicBezTo>
              </a:path>
              <a:path w="20943" h="20658" stroke="0" extrusionOk="0">
                <a:moveTo>
                  <a:pt x="6309" y="0"/>
                </a:moveTo>
                <a:cubicBezTo>
                  <a:pt x="13541" y="2209"/>
                  <a:pt x="19091" y="8038"/>
                  <a:pt x="20942" y="15369"/>
                </a:cubicBezTo>
                <a:lnTo>
                  <a:pt x="0" y="20658"/>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0495" name="Arc 60"/>
          <p:cNvSpPr>
            <a:spLocks/>
          </p:cNvSpPr>
          <p:nvPr/>
        </p:nvSpPr>
        <p:spPr bwMode="auto">
          <a:xfrm>
            <a:off x="6948488" y="3644900"/>
            <a:ext cx="1079500" cy="360363"/>
          </a:xfrm>
          <a:custGeom>
            <a:avLst/>
            <a:gdLst>
              <a:gd name="T0" fmla="*/ 0 w 21600"/>
              <a:gd name="T1" fmla="*/ 0 h 21600"/>
              <a:gd name="T2" fmla="*/ 53950017 w 21600"/>
              <a:gd name="T3" fmla="*/ 6012106 h 21600"/>
              <a:gd name="T4" fmla="*/ 0 w 21600"/>
              <a:gd name="T5" fmla="*/ 601210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0496" name="Arc 62"/>
          <p:cNvSpPr>
            <a:spLocks/>
          </p:cNvSpPr>
          <p:nvPr/>
        </p:nvSpPr>
        <p:spPr bwMode="auto">
          <a:xfrm rot="1210768" flipV="1">
            <a:off x="1258888" y="3068638"/>
            <a:ext cx="3079750" cy="2239962"/>
          </a:xfrm>
          <a:custGeom>
            <a:avLst/>
            <a:gdLst>
              <a:gd name="T0" fmla="*/ 111207713 w 19747"/>
              <a:gd name="T1" fmla="*/ 0 h 21111"/>
              <a:gd name="T2" fmla="*/ 480319005 w 19747"/>
              <a:gd name="T3" fmla="*/ 139127096 h 21111"/>
              <a:gd name="T4" fmla="*/ 0 w 19747"/>
              <a:gd name="T5" fmla="*/ 237668995 h 21111"/>
              <a:gd name="T6" fmla="*/ 0 60000 65536"/>
              <a:gd name="T7" fmla="*/ 0 60000 65536"/>
              <a:gd name="T8" fmla="*/ 0 60000 65536"/>
              <a:gd name="T9" fmla="*/ 0 w 19747"/>
              <a:gd name="T10" fmla="*/ 0 h 21111"/>
              <a:gd name="T11" fmla="*/ 19747 w 19747"/>
              <a:gd name="T12" fmla="*/ 21111 h 21111"/>
            </a:gdLst>
            <a:ahLst/>
            <a:cxnLst>
              <a:cxn ang="T6">
                <a:pos x="T0" y="T1"/>
              </a:cxn>
              <a:cxn ang="T7">
                <a:pos x="T2" y="T3"/>
              </a:cxn>
              <a:cxn ang="T8">
                <a:pos x="T4" y="T5"/>
              </a:cxn>
            </a:cxnLst>
            <a:rect l="T9" t="T10" r="T11" b="T12"/>
            <a:pathLst>
              <a:path w="19747" h="21111" fill="none" extrusionOk="0">
                <a:moveTo>
                  <a:pt x="4571" y="0"/>
                </a:moveTo>
                <a:cubicBezTo>
                  <a:pt x="11313" y="1460"/>
                  <a:pt x="16951" y="6052"/>
                  <a:pt x="19747" y="12357"/>
                </a:cubicBezTo>
              </a:path>
              <a:path w="19747" h="21111" stroke="0" extrusionOk="0">
                <a:moveTo>
                  <a:pt x="4571" y="0"/>
                </a:moveTo>
                <a:cubicBezTo>
                  <a:pt x="11313" y="1460"/>
                  <a:pt x="16951" y="6052"/>
                  <a:pt x="19747" y="12357"/>
                </a:cubicBezTo>
                <a:lnTo>
                  <a:pt x="0" y="21111"/>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99AFB79-9284-4B7E-8ED7-8C3361C721E7}" type="slidenum">
              <a:rPr lang="ru-RU" altLang="en-US" smtClean="0"/>
              <a:pPr eaLnBrk="1" hangingPunct="1"/>
              <a:t>146</a:t>
            </a:fld>
            <a:endParaRPr lang="ru-RU" altLang="en-US" smtClean="0"/>
          </a:p>
        </p:txBody>
      </p:sp>
      <p:sp>
        <p:nvSpPr>
          <p:cNvPr id="191491" name="Rectangle 4"/>
          <p:cNvSpPr>
            <a:spLocks noGrp="1" noChangeArrowheads="1"/>
          </p:cNvSpPr>
          <p:nvPr>
            <p:ph type="title"/>
          </p:nvPr>
        </p:nvSpPr>
        <p:spPr>
          <a:xfrm>
            <a:off x="685800" y="152400"/>
            <a:ext cx="6870700" cy="684213"/>
          </a:xfrm>
        </p:spPr>
        <p:txBody>
          <a:bodyPr/>
          <a:lstStyle/>
          <a:p>
            <a:pPr eaLnBrk="1" hangingPunct="1"/>
            <a:r>
              <a:rPr lang="ru-RU" altLang="en-US" sz="2400" b="1" smtClean="0"/>
              <a:t>Международная практика: стадии процесса консолидации</a:t>
            </a:r>
          </a:p>
        </p:txBody>
      </p:sp>
      <p:pic>
        <p:nvPicPr>
          <p:cNvPr id="191492" name="Picture 5"/>
          <p:cNvPicPr>
            <a:picLocks noChangeAspect="1" noChangeArrowheads="1"/>
          </p:cNvPicPr>
          <p:nvPr/>
        </p:nvPicPr>
        <p:blipFill>
          <a:blip r:embed="rId2">
            <a:lum bright="-2000" contrast="6000"/>
            <a:extLst>
              <a:ext uri="{28A0092B-C50C-407E-A947-70E740481C1C}">
                <a14:useLocalDpi xmlns:a14="http://schemas.microsoft.com/office/drawing/2010/main" val="0"/>
              </a:ext>
            </a:extLst>
          </a:blip>
          <a:srcRect/>
          <a:stretch>
            <a:fillRect/>
          </a:stretch>
        </p:blipFill>
        <p:spPr bwMode="auto">
          <a:xfrm>
            <a:off x="0" y="836613"/>
            <a:ext cx="8101013" cy="580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ADB4035-A255-4B2C-9F9C-07B1201176EA}" type="slidenum">
              <a:rPr lang="ru-RU" altLang="en-US" smtClean="0"/>
              <a:pPr eaLnBrk="1" hangingPunct="1"/>
              <a:t>147</a:t>
            </a:fld>
            <a:endParaRPr lang="ru-RU" altLang="en-US" smtClean="0"/>
          </a:p>
        </p:txBody>
      </p:sp>
      <p:pic>
        <p:nvPicPr>
          <p:cNvPr id="192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192516" name="Rectangle 6"/>
          <p:cNvSpPr>
            <a:spLocks noChangeArrowheads="1"/>
          </p:cNvSpPr>
          <p:nvPr/>
        </p:nvSpPr>
        <p:spPr bwMode="auto">
          <a:xfrm>
            <a:off x="179388" y="6381750"/>
            <a:ext cx="8532812" cy="476250"/>
          </a:xfrm>
          <a:prstGeom prst="rect">
            <a:avLst/>
          </a:prstGeom>
          <a:solidFill>
            <a:schemeClr val="bg1"/>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Результаты слияний и поглощений по отраслям</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B4D183E-B81B-4D89-ADAA-D6EC09F90A21}" type="slidenum">
              <a:rPr lang="ru-RU" altLang="en-US" smtClean="0"/>
              <a:pPr eaLnBrk="1" hangingPunct="1"/>
              <a:t>148</a:t>
            </a:fld>
            <a:endParaRPr lang="ru-RU" altLang="en-US" smtClean="0"/>
          </a:p>
        </p:txBody>
      </p:sp>
      <p:sp>
        <p:nvSpPr>
          <p:cNvPr id="193539" name="Rectangle 2"/>
          <p:cNvSpPr>
            <a:spLocks noGrp="1" noChangeArrowheads="1"/>
          </p:cNvSpPr>
          <p:nvPr>
            <p:ph type="title"/>
          </p:nvPr>
        </p:nvSpPr>
        <p:spPr>
          <a:xfrm>
            <a:off x="685800" y="152400"/>
            <a:ext cx="6870700" cy="755650"/>
          </a:xfrm>
        </p:spPr>
        <p:txBody>
          <a:bodyPr/>
          <a:lstStyle/>
          <a:p>
            <a:pPr eaLnBrk="1" hangingPunct="1"/>
            <a:r>
              <a:rPr lang="ru-RU" altLang="en-US" sz="2800" b="1" smtClean="0"/>
              <a:t>Чистая конкуренция: основные признаки </a:t>
            </a:r>
          </a:p>
        </p:txBody>
      </p:sp>
      <p:sp>
        <p:nvSpPr>
          <p:cNvPr id="193540" name="Rectangle 3"/>
          <p:cNvSpPr>
            <a:spLocks noGrp="1" noChangeArrowheads="1"/>
          </p:cNvSpPr>
          <p:nvPr>
            <p:ph type="body" idx="1"/>
          </p:nvPr>
        </p:nvSpPr>
        <p:spPr>
          <a:xfrm>
            <a:off x="684213" y="1125538"/>
            <a:ext cx="7696200" cy="4895850"/>
          </a:xfrm>
        </p:spPr>
        <p:txBody>
          <a:bodyPr/>
          <a:lstStyle/>
          <a:p>
            <a:pPr eaLnBrk="1" hangingPunct="1">
              <a:lnSpc>
                <a:spcPct val="80000"/>
              </a:lnSpc>
            </a:pPr>
            <a:r>
              <a:rPr lang="ru-RU" altLang="en-US" sz="2400" smtClean="0"/>
              <a:t>Продукция стандартизированная; покупателю все равно, чью продукцию приобретать.</a:t>
            </a:r>
          </a:p>
          <a:p>
            <a:pPr eaLnBrk="1" hangingPunct="1">
              <a:lnSpc>
                <a:spcPct val="80000"/>
              </a:lnSpc>
            </a:pPr>
            <a:r>
              <a:rPr lang="ru-RU" altLang="en-US" sz="2400" smtClean="0"/>
              <a:t>Много продавцов и покупателей</a:t>
            </a:r>
          </a:p>
          <a:p>
            <a:pPr eaLnBrk="1" hangingPunct="1">
              <a:lnSpc>
                <a:spcPct val="80000"/>
              </a:lnSpc>
            </a:pPr>
            <a:r>
              <a:rPr lang="ru-RU" altLang="en-US" sz="2400" smtClean="0"/>
              <a:t>Каждый отдельный производитель производит ничтожную часть общеотраслевого объема производства; кривая спроса на товар одной фирмы абсолютно эластична</a:t>
            </a:r>
          </a:p>
          <a:p>
            <a:pPr eaLnBrk="1" hangingPunct="1">
              <a:lnSpc>
                <a:spcPct val="80000"/>
              </a:lnSpc>
            </a:pPr>
            <a:r>
              <a:rPr lang="ru-RU" altLang="en-US" sz="2400" smtClean="0"/>
              <a:t>Отдельно взятый производитель не может влиять на рыночную цену; цена для него – это внешний фактор.</a:t>
            </a:r>
          </a:p>
          <a:p>
            <a:pPr eaLnBrk="1" hangingPunct="1">
              <a:lnSpc>
                <a:spcPct val="80000"/>
              </a:lnSpc>
            </a:pPr>
            <a:r>
              <a:rPr lang="ru-RU" altLang="en-US" sz="2400" smtClean="0"/>
              <a:t>Отсутствуют отраслевые барьеры входа и выхода.</a:t>
            </a:r>
          </a:p>
          <a:p>
            <a:pPr eaLnBrk="1" hangingPunct="1">
              <a:lnSpc>
                <a:spcPct val="80000"/>
              </a:lnSpc>
            </a:pPr>
            <a:r>
              <a:rPr lang="ru-RU" altLang="en-US" sz="2400" smtClean="0"/>
              <a:t>Имеет место совершенная информированность участников рынка.</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0789C41-CF21-46A8-A164-C076AA45EF68}" type="slidenum">
              <a:rPr lang="ru-RU" altLang="en-US" smtClean="0"/>
              <a:pPr eaLnBrk="1" hangingPunct="1"/>
              <a:t>149</a:t>
            </a:fld>
            <a:endParaRPr lang="ru-RU" altLang="en-US" smtClean="0"/>
          </a:p>
        </p:txBody>
      </p:sp>
      <p:sp>
        <p:nvSpPr>
          <p:cNvPr id="194563" name="Rectangle 4"/>
          <p:cNvSpPr>
            <a:spLocks noGrp="1" noChangeArrowheads="1"/>
          </p:cNvSpPr>
          <p:nvPr>
            <p:ph type="title"/>
          </p:nvPr>
        </p:nvSpPr>
        <p:spPr>
          <a:xfrm>
            <a:off x="685800" y="152400"/>
            <a:ext cx="6870700" cy="1116013"/>
          </a:xfrm>
        </p:spPr>
        <p:txBody>
          <a:bodyPr/>
          <a:lstStyle/>
          <a:p>
            <a:pPr eaLnBrk="1" hangingPunct="1"/>
            <a:r>
              <a:rPr lang="ru-RU" altLang="en-US" sz="2800" b="1" smtClean="0"/>
              <a:t>Спрос на продукцию конкурентной фирмы и отраслевой спрос</a:t>
            </a:r>
          </a:p>
        </p:txBody>
      </p:sp>
      <p:sp>
        <p:nvSpPr>
          <p:cNvPr id="194564" name="Rectangle 5"/>
          <p:cNvSpPr>
            <a:spLocks noGrp="1" noChangeArrowheads="1"/>
          </p:cNvSpPr>
          <p:nvPr>
            <p:ph type="body" sz="half" idx="1"/>
          </p:nvPr>
        </p:nvSpPr>
        <p:spPr/>
        <p:txBody>
          <a:bodyPr/>
          <a:lstStyle/>
          <a:p>
            <a:pPr algn="ctr" eaLnBrk="1" hangingPunct="1">
              <a:buFontTx/>
              <a:buNone/>
            </a:pPr>
            <a:r>
              <a:rPr lang="ru-RU" altLang="en-US" smtClean="0"/>
              <a:t>    Фирма</a:t>
            </a:r>
          </a:p>
        </p:txBody>
      </p:sp>
      <p:sp>
        <p:nvSpPr>
          <p:cNvPr id="194565" name="Rectangle 6"/>
          <p:cNvSpPr>
            <a:spLocks noGrp="1" noChangeArrowheads="1"/>
          </p:cNvSpPr>
          <p:nvPr>
            <p:ph type="body" sz="half" idx="2"/>
          </p:nvPr>
        </p:nvSpPr>
        <p:spPr/>
        <p:txBody>
          <a:bodyPr/>
          <a:lstStyle/>
          <a:p>
            <a:pPr algn="ctr" eaLnBrk="1" hangingPunct="1">
              <a:buFontTx/>
              <a:buNone/>
            </a:pPr>
            <a:r>
              <a:rPr lang="ru-RU" altLang="en-US" smtClean="0"/>
              <a:t>    Отрасль</a:t>
            </a:r>
          </a:p>
        </p:txBody>
      </p:sp>
      <p:sp>
        <p:nvSpPr>
          <p:cNvPr id="194566" name="Line 7"/>
          <p:cNvSpPr>
            <a:spLocks noChangeShapeType="1"/>
          </p:cNvSpPr>
          <p:nvPr/>
        </p:nvSpPr>
        <p:spPr bwMode="auto">
          <a:xfrm>
            <a:off x="1042988" y="2636838"/>
            <a:ext cx="0" cy="23050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567" name="Line 8"/>
          <p:cNvSpPr>
            <a:spLocks noChangeShapeType="1"/>
          </p:cNvSpPr>
          <p:nvPr/>
        </p:nvSpPr>
        <p:spPr bwMode="auto">
          <a:xfrm>
            <a:off x="1042988" y="4941888"/>
            <a:ext cx="20161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568" name="Line 9"/>
          <p:cNvSpPr>
            <a:spLocks noChangeShapeType="1"/>
          </p:cNvSpPr>
          <p:nvPr/>
        </p:nvSpPr>
        <p:spPr bwMode="auto">
          <a:xfrm>
            <a:off x="1042988" y="3716338"/>
            <a:ext cx="19446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569" name="Line 10"/>
          <p:cNvSpPr>
            <a:spLocks noChangeShapeType="1"/>
          </p:cNvSpPr>
          <p:nvPr/>
        </p:nvSpPr>
        <p:spPr bwMode="auto">
          <a:xfrm>
            <a:off x="5867400" y="2636838"/>
            <a:ext cx="0" cy="216058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570" name="Line 11"/>
          <p:cNvSpPr>
            <a:spLocks noChangeShapeType="1"/>
          </p:cNvSpPr>
          <p:nvPr/>
        </p:nvSpPr>
        <p:spPr bwMode="auto">
          <a:xfrm>
            <a:off x="5867400" y="4797425"/>
            <a:ext cx="201771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571" name="Line 12"/>
          <p:cNvSpPr>
            <a:spLocks noChangeShapeType="1"/>
          </p:cNvSpPr>
          <p:nvPr/>
        </p:nvSpPr>
        <p:spPr bwMode="auto">
          <a:xfrm>
            <a:off x="5867400" y="2924175"/>
            <a:ext cx="1728788" cy="15128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572" name="Line 13"/>
          <p:cNvSpPr>
            <a:spLocks noChangeShapeType="1"/>
          </p:cNvSpPr>
          <p:nvPr/>
        </p:nvSpPr>
        <p:spPr bwMode="auto">
          <a:xfrm flipV="1">
            <a:off x="5940425" y="2997200"/>
            <a:ext cx="1728788" cy="1295400"/>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573" name="Line 14"/>
          <p:cNvSpPr>
            <a:spLocks noChangeShapeType="1"/>
          </p:cNvSpPr>
          <p:nvPr/>
        </p:nvSpPr>
        <p:spPr bwMode="auto">
          <a:xfrm>
            <a:off x="2987675" y="3716338"/>
            <a:ext cx="4679950"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94574" name="Rectangle 15"/>
          <p:cNvSpPr>
            <a:spLocks noChangeArrowheads="1"/>
          </p:cNvSpPr>
          <p:nvPr/>
        </p:nvSpPr>
        <p:spPr bwMode="auto">
          <a:xfrm>
            <a:off x="7308850" y="2565400"/>
            <a:ext cx="5762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endParaRPr lang="ru-RU" altLang="en-US"/>
          </a:p>
        </p:txBody>
      </p:sp>
      <p:sp>
        <p:nvSpPr>
          <p:cNvPr id="194575" name="Rectangle 16"/>
          <p:cNvSpPr>
            <a:spLocks noChangeArrowheads="1"/>
          </p:cNvSpPr>
          <p:nvPr/>
        </p:nvSpPr>
        <p:spPr bwMode="auto">
          <a:xfrm>
            <a:off x="2771775" y="3789363"/>
            <a:ext cx="5762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E</a:t>
            </a:r>
            <a:r>
              <a:rPr lang="en-US" altLang="en-US" baseline="-25000"/>
              <a:t>D</a:t>
            </a:r>
            <a:r>
              <a:rPr lang="en-US" altLang="en-US"/>
              <a:t> = -</a:t>
            </a:r>
            <a:r>
              <a:rPr lang="en-US" altLang="en-US" sz="2400"/>
              <a:t>∞</a:t>
            </a:r>
          </a:p>
        </p:txBody>
      </p:sp>
      <p:sp>
        <p:nvSpPr>
          <p:cNvPr id="194576" name="Rectangle 17"/>
          <p:cNvSpPr>
            <a:spLocks noChangeArrowheads="1"/>
          </p:cNvSpPr>
          <p:nvPr/>
        </p:nvSpPr>
        <p:spPr bwMode="auto">
          <a:xfrm>
            <a:off x="5076825" y="2492375"/>
            <a:ext cx="5762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194577" name="Rectangle 18"/>
          <p:cNvSpPr>
            <a:spLocks noChangeArrowheads="1"/>
          </p:cNvSpPr>
          <p:nvPr/>
        </p:nvSpPr>
        <p:spPr bwMode="auto">
          <a:xfrm>
            <a:off x="3059113" y="4941888"/>
            <a:ext cx="5762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194578" name="Rectangle 19"/>
          <p:cNvSpPr>
            <a:spLocks noChangeArrowheads="1"/>
          </p:cNvSpPr>
          <p:nvPr/>
        </p:nvSpPr>
        <p:spPr bwMode="auto">
          <a:xfrm>
            <a:off x="1116013" y="2492375"/>
            <a:ext cx="5762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194579" name="Rectangle 20"/>
          <p:cNvSpPr>
            <a:spLocks noChangeArrowheads="1"/>
          </p:cNvSpPr>
          <p:nvPr/>
        </p:nvSpPr>
        <p:spPr bwMode="auto">
          <a:xfrm>
            <a:off x="7596188" y="4076700"/>
            <a:ext cx="5762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194580" name="Rectangle 21"/>
          <p:cNvSpPr>
            <a:spLocks noChangeArrowheads="1"/>
          </p:cNvSpPr>
          <p:nvPr/>
        </p:nvSpPr>
        <p:spPr bwMode="auto">
          <a:xfrm>
            <a:off x="7451725" y="4941888"/>
            <a:ext cx="5762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pic>
        <p:nvPicPr>
          <p:cNvPr id="194581" name="Picture 22" descr="MCj023382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4738688"/>
            <a:ext cx="2232025"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2" name="Picture 28" descr="MCj03478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325" y="4941888"/>
            <a:ext cx="598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3" name="Picture 30" descr="MCj03478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5157788"/>
            <a:ext cx="598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4" name="Picture 31" descr="MCj03478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125" y="5373688"/>
            <a:ext cx="598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5" name="Picture 32" descr="MCj03478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5589588"/>
            <a:ext cx="598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6" name="Picture 33" descr="MCj03478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5805488"/>
            <a:ext cx="598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E678B84-A1AE-47E7-BA84-AA1EEFB157A5}" type="slidenum">
              <a:rPr lang="ru-RU" altLang="en-US" smtClean="0"/>
              <a:pPr eaLnBrk="1" hangingPunct="1"/>
              <a:t>15</a:t>
            </a:fld>
            <a:endParaRPr lang="ru-RU" altLang="en-US" smtClean="0"/>
          </a:p>
        </p:txBody>
      </p:sp>
      <p:sp>
        <p:nvSpPr>
          <p:cNvPr id="23556" name="Rectangle 4"/>
          <p:cNvSpPr>
            <a:spLocks noGrp="1" noChangeArrowheads="1"/>
          </p:cNvSpPr>
          <p:nvPr>
            <p:ph type="body" sz="half" idx="1"/>
          </p:nvPr>
        </p:nvSpPr>
        <p:spPr>
          <a:xfrm>
            <a:off x="395288" y="1844675"/>
            <a:ext cx="4067175" cy="4105275"/>
          </a:xfrm>
        </p:spPr>
        <p:txBody>
          <a:bodyPr/>
          <a:lstStyle/>
          <a:p>
            <a:pPr eaLnBrk="1" hangingPunct="1">
              <a:lnSpc>
                <a:spcPct val="90000"/>
              </a:lnSpc>
            </a:pPr>
            <a:r>
              <a:rPr lang="ru-RU" altLang="en-US" b="1" smtClean="0"/>
              <a:t>Оптимизационные модели</a:t>
            </a:r>
            <a:r>
              <a:rPr lang="ru-RU" altLang="en-US" smtClean="0"/>
              <a:t> </a:t>
            </a:r>
            <a:r>
              <a:rPr lang="ru-RU" altLang="en-US" sz="2000" i="1" smtClean="0"/>
              <a:t>используются при исследовании поведения отдельных экономических агентов. Основные понятия здесь носят </a:t>
            </a:r>
            <a:r>
              <a:rPr lang="ru-RU" altLang="en-US" sz="2000" i="1" u="sng" smtClean="0"/>
              <a:t>предельный характер</a:t>
            </a:r>
            <a:r>
              <a:rPr lang="ru-RU" altLang="en-US" sz="2000" i="1" smtClean="0"/>
              <a:t>: предельная полезность, предельный продукт, предельные издержки и пр.</a:t>
            </a:r>
          </a:p>
        </p:txBody>
      </p:sp>
      <p:sp>
        <p:nvSpPr>
          <p:cNvPr id="23557" name="Rectangle 5"/>
          <p:cNvSpPr>
            <a:spLocks noGrp="1" noChangeArrowheads="1"/>
          </p:cNvSpPr>
          <p:nvPr>
            <p:ph type="body" sz="half" idx="2"/>
          </p:nvPr>
        </p:nvSpPr>
        <p:spPr>
          <a:xfrm>
            <a:off x="4605338" y="1844675"/>
            <a:ext cx="3776662" cy="4176713"/>
          </a:xfrm>
        </p:spPr>
        <p:txBody>
          <a:bodyPr/>
          <a:lstStyle/>
          <a:p>
            <a:pPr eaLnBrk="1" hangingPunct="1">
              <a:lnSpc>
                <a:spcPct val="90000"/>
              </a:lnSpc>
            </a:pPr>
            <a:r>
              <a:rPr lang="ru-RU" altLang="en-US" b="1" smtClean="0"/>
              <a:t>Равновесные модели</a:t>
            </a:r>
            <a:r>
              <a:rPr lang="ru-RU" altLang="en-US" sz="2000" b="1" smtClean="0"/>
              <a:t>,</a:t>
            </a:r>
            <a:r>
              <a:rPr lang="ru-RU" altLang="en-US" sz="2000" smtClean="0"/>
              <a:t> </a:t>
            </a:r>
            <a:r>
              <a:rPr lang="ru-RU" altLang="en-US" sz="2000" i="1" smtClean="0"/>
              <a:t>или модели рыночного равновесия, используются для исследования взаимодействия </a:t>
            </a:r>
            <a:r>
              <a:rPr lang="ru-RU" altLang="en-US" sz="2000" i="1" u="sng" smtClean="0"/>
              <a:t>между </a:t>
            </a:r>
            <a:r>
              <a:rPr lang="ru-RU" altLang="en-US" sz="2000" i="1" smtClean="0"/>
              <a:t>экономическими агентами.</a:t>
            </a:r>
          </a:p>
          <a:p>
            <a:pPr eaLnBrk="1" hangingPunct="1">
              <a:lnSpc>
                <a:spcPct val="90000"/>
              </a:lnSpc>
            </a:pPr>
            <a:r>
              <a:rPr lang="ru-RU" altLang="en-US" sz="2000" b="1" i="1" smtClean="0"/>
              <a:t>Макроэкономические модели</a:t>
            </a:r>
            <a:r>
              <a:rPr lang="ru-RU" altLang="en-US" sz="2000" i="1" smtClean="0"/>
              <a:t> описывают равновесие между макроагрегатами </a:t>
            </a:r>
            <a:endParaRPr lang="ru-RU" altLang="en-US" i="1" smtClean="0"/>
          </a:p>
        </p:txBody>
      </p:sp>
      <p:pic>
        <p:nvPicPr>
          <p:cNvPr id="23558" name="Picture 6" descr="MCj019933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88913"/>
            <a:ext cx="2667000"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MCj033423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188913"/>
            <a:ext cx="2735263"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6A2C7A7-F37F-48DE-91A4-D0B7A80C1C17}" type="slidenum">
              <a:rPr lang="ru-RU" altLang="en-US" smtClean="0"/>
              <a:pPr eaLnBrk="1" hangingPunct="1"/>
              <a:t>150</a:t>
            </a:fld>
            <a:endParaRPr lang="ru-RU" altLang="en-US" smtClean="0"/>
          </a:p>
        </p:txBody>
      </p:sp>
      <p:sp>
        <p:nvSpPr>
          <p:cNvPr id="195587" name="Rectangle 2"/>
          <p:cNvSpPr>
            <a:spLocks noGrp="1" noChangeArrowheads="1"/>
          </p:cNvSpPr>
          <p:nvPr>
            <p:ph type="title"/>
          </p:nvPr>
        </p:nvSpPr>
        <p:spPr>
          <a:xfrm>
            <a:off x="685800" y="152400"/>
            <a:ext cx="7342188" cy="1044575"/>
          </a:xfrm>
        </p:spPr>
        <p:txBody>
          <a:bodyPr/>
          <a:lstStyle/>
          <a:p>
            <a:pPr eaLnBrk="1" hangingPunct="1"/>
            <a:r>
              <a:rPr lang="ru-RU" altLang="en-US" sz="2800" b="1" smtClean="0"/>
              <a:t>Спрос на продукцию конкурентной фирмы и отраслевой спрос</a:t>
            </a:r>
          </a:p>
        </p:txBody>
      </p:sp>
      <p:sp>
        <p:nvSpPr>
          <p:cNvPr id="195588" name="Rectangle 3"/>
          <p:cNvSpPr>
            <a:spLocks noGrp="1" noChangeArrowheads="1"/>
          </p:cNvSpPr>
          <p:nvPr>
            <p:ph type="body" idx="1"/>
          </p:nvPr>
        </p:nvSpPr>
        <p:spPr>
          <a:xfrm>
            <a:off x="685800" y="1268413"/>
            <a:ext cx="7696200" cy="4897437"/>
          </a:xfrm>
        </p:spPr>
        <p:txBody>
          <a:bodyPr/>
          <a:lstStyle/>
          <a:p>
            <a:pPr eaLnBrk="1" hangingPunct="1">
              <a:lnSpc>
                <a:spcPct val="80000"/>
              </a:lnSpc>
            </a:pPr>
            <a:r>
              <a:rPr lang="ru-RU" altLang="en-US" sz="2000" smtClean="0"/>
              <a:t>Равновесная цена складывается в результате взаимодействия ВСЕХ участников обмена. Однако доля каждого отдельно взятого производителя в общеотраслевом выпуске ничтожно мала и сама по себе не может повлиять на рыночное равновесие. Конкурентная фирма воспринимает цену как внешний фактор. По этой цене фирма может продать любое количество продукции  по одной и той же цене ( в рамках своей ничтожной доли) в данный период времени и при данных условиях. Другими словами, спрос на продукцию фирмы абсолютно эластичен, а доход от каждой дополнительно проданной единицы продукции ( т.е. предельный доход </a:t>
            </a:r>
            <a:r>
              <a:rPr lang="en-US" altLang="en-US" sz="2000" smtClean="0"/>
              <a:t>MR</a:t>
            </a:r>
            <a:r>
              <a:rPr lang="ru-RU" altLang="en-US" sz="2000" smtClean="0"/>
              <a:t>) равен цене (Р).</a:t>
            </a:r>
          </a:p>
          <a:p>
            <a:pPr eaLnBrk="1" hangingPunct="1">
              <a:lnSpc>
                <a:spcPct val="80000"/>
              </a:lnSpc>
            </a:pPr>
            <a:r>
              <a:rPr lang="ru-RU" altLang="en-US" sz="2000" smtClean="0"/>
              <a:t>Действие неценовых факторов может привести к росту спроса ( или к сокращению). На графике кривая рыночного спроса сместится вправо ( или влево). Равновесная цена изменится, а фирмы получат ценовой сигнал, что их продукция востребована на рынке.</a:t>
            </a:r>
          </a:p>
          <a:p>
            <a:pPr eaLnBrk="1" hangingPunct="1">
              <a:lnSpc>
                <a:spcPct val="80000"/>
              </a:lnSpc>
            </a:pPr>
            <a:endParaRPr lang="ru-RU" altLang="en-US" sz="2000" smtClean="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97D79B7-7926-4627-9B87-B0E4171B17F2}" type="slidenum">
              <a:rPr lang="ru-RU" altLang="en-US" smtClean="0"/>
              <a:pPr eaLnBrk="1" hangingPunct="1"/>
              <a:t>151</a:t>
            </a:fld>
            <a:endParaRPr lang="ru-RU" altLang="en-US" smtClean="0"/>
          </a:p>
        </p:txBody>
      </p:sp>
      <p:sp>
        <p:nvSpPr>
          <p:cNvPr id="198659" name="AutoShape 19"/>
          <p:cNvSpPr>
            <a:spLocks noChangeArrowheads="1"/>
          </p:cNvSpPr>
          <p:nvPr/>
        </p:nvSpPr>
        <p:spPr bwMode="auto">
          <a:xfrm>
            <a:off x="4211638" y="3213100"/>
            <a:ext cx="649287" cy="1944688"/>
          </a:xfrm>
          <a:prstGeom prst="downArrow">
            <a:avLst>
              <a:gd name="adj1" fmla="val 50000"/>
              <a:gd name="adj2" fmla="val 74878"/>
            </a:avLst>
          </a:prstGeom>
          <a:solidFill>
            <a:srgbClr val="BDF96D"/>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98660" name="Rectangle 14"/>
          <p:cNvSpPr>
            <a:spLocks noGrp="1" noChangeArrowheads="1"/>
          </p:cNvSpPr>
          <p:nvPr>
            <p:ph type="title"/>
          </p:nvPr>
        </p:nvSpPr>
        <p:spPr>
          <a:xfrm>
            <a:off x="685800" y="152400"/>
            <a:ext cx="6870700" cy="1044575"/>
          </a:xfrm>
        </p:spPr>
        <p:txBody>
          <a:bodyPr/>
          <a:lstStyle/>
          <a:p>
            <a:pPr eaLnBrk="1" hangingPunct="1"/>
            <a:r>
              <a:rPr lang="ru-RU" altLang="en-US" sz="4000" b="1" smtClean="0"/>
              <a:t>Основное правило</a:t>
            </a:r>
          </a:p>
        </p:txBody>
      </p:sp>
      <p:sp>
        <p:nvSpPr>
          <p:cNvPr id="198661" name="Rectangle 15"/>
          <p:cNvSpPr>
            <a:spLocks noGrp="1" noChangeArrowheads="1"/>
          </p:cNvSpPr>
          <p:nvPr>
            <p:ph type="body" idx="1"/>
          </p:nvPr>
        </p:nvSpPr>
        <p:spPr>
          <a:xfrm>
            <a:off x="684213" y="1341438"/>
            <a:ext cx="7696200" cy="3657600"/>
          </a:xfrm>
        </p:spPr>
        <p:txBody>
          <a:bodyPr/>
          <a:lstStyle/>
          <a:p>
            <a:pPr lvl="1" eaLnBrk="1" hangingPunct="1">
              <a:lnSpc>
                <a:spcPct val="90000"/>
              </a:lnSpc>
              <a:buFontTx/>
              <a:buNone/>
            </a:pPr>
            <a:r>
              <a:rPr lang="ru-RU" altLang="en-US" b="1" smtClean="0"/>
              <a:t>	Основное правило, позволяющее максимизировать прибыль или минимизировать убытки:</a:t>
            </a:r>
          </a:p>
          <a:p>
            <a:pPr algn="ctr" eaLnBrk="1" hangingPunct="1">
              <a:lnSpc>
                <a:spcPct val="90000"/>
              </a:lnSpc>
              <a:buFontTx/>
              <a:buNone/>
            </a:pPr>
            <a:r>
              <a:rPr lang="en-US" altLang="en-US" b="1" smtClean="0"/>
              <a:t>MR</a:t>
            </a:r>
            <a:r>
              <a:rPr lang="ru-RU" altLang="en-US" b="1" smtClean="0"/>
              <a:t> =МС</a:t>
            </a:r>
          </a:p>
          <a:p>
            <a:pPr lvl="1" eaLnBrk="1" hangingPunct="1">
              <a:lnSpc>
                <a:spcPct val="90000"/>
              </a:lnSpc>
              <a:buFontTx/>
              <a:buNone/>
            </a:pPr>
            <a:r>
              <a:rPr lang="ru-RU" altLang="en-US" b="1" smtClean="0"/>
              <a:t>	или  </a:t>
            </a:r>
            <a:r>
              <a:rPr lang="ru-RU" altLang="en-US" b="1" i="1" smtClean="0"/>
              <a:t>доход от последней из проданных единиц товара должен быть не меньше расходов на ее производство.</a:t>
            </a:r>
          </a:p>
        </p:txBody>
      </p:sp>
      <p:sp>
        <p:nvSpPr>
          <p:cNvPr id="198662" name="AutoShape 16"/>
          <p:cNvSpPr>
            <a:spLocks noChangeArrowheads="1"/>
          </p:cNvSpPr>
          <p:nvPr/>
        </p:nvSpPr>
        <p:spPr bwMode="auto">
          <a:xfrm>
            <a:off x="755650" y="1628775"/>
            <a:ext cx="719138" cy="647700"/>
          </a:xfrm>
          <a:prstGeom prst="rightArrow">
            <a:avLst>
              <a:gd name="adj1" fmla="val 50000"/>
              <a:gd name="adj2" fmla="val 2775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98663" name="AutoShape 17"/>
          <p:cNvSpPr>
            <a:spLocks noChangeArrowheads="1"/>
          </p:cNvSpPr>
          <p:nvPr/>
        </p:nvSpPr>
        <p:spPr bwMode="auto">
          <a:xfrm>
            <a:off x="611188" y="3573463"/>
            <a:ext cx="720725" cy="647700"/>
          </a:xfrm>
          <a:prstGeom prst="rightArrow">
            <a:avLst>
              <a:gd name="adj1" fmla="val 50000"/>
              <a:gd name="adj2" fmla="val 27819"/>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98664" name="Rectangle 18"/>
          <p:cNvSpPr>
            <a:spLocks noChangeArrowheads="1"/>
          </p:cNvSpPr>
          <p:nvPr/>
        </p:nvSpPr>
        <p:spPr bwMode="auto">
          <a:xfrm>
            <a:off x="2195513" y="5275263"/>
            <a:ext cx="53276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В условиях чистой конкуренции цена является внешним фактором, т.е. </a:t>
            </a:r>
            <a:r>
              <a:rPr lang="en-US" altLang="en-US"/>
              <a:t> MR = P</a:t>
            </a:r>
            <a:r>
              <a:rPr lang="ru-RU" altLang="en-US"/>
              <a:t>, </a:t>
            </a:r>
          </a:p>
          <a:p>
            <a:pPr eaLnBrk="1" hangingPunct="1"/>
            <a:r>
              <a:rPr lang="ru-RU" altLang="en-US"/>
              <a:t>или</a:t>
            </a:r>
          </a:p>
          <a:p>
            <a:pPr eaLnBrk="1" hangingPunct="1"/>
            <a:r>
              <a:rPr lang="ru-RU" altLang="en-US"/>
              <a:t> </a:t>
            </a:r>
            <a:r>
              <a:rPr lang="ru-RU" altLang="en-US" sz="2000" b="1"/>
              <a:t>Р = МС</a:t>
            </a:r>
          </a:p>
        </p:txBody>
      </p:sp>
      <p:sp>
        <p:nvSpPr>
          <p:cNvPr id="198665" name="Oval 20"/>
          <p:cNvSpPr>
            <a:spLocks noChangeArrowheads="1"/>
          </p:cNvSpPr>
          <p:nvPr/>
        </p:nvSpPr>
        <p:spPr bwMode="auto">
          <a:xfrm>
            <a:off x="1908175" y="5229225"/>
            <a:ext cx="5761038" cy="1441450"/>
          </a:xfrm>
          <a:prstGeom prst="ellipse">
            <a:avLst/>
          </a:prstGeom>
          <a:noFill/>
          <a:ln w="2857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solidFill>
                <a:schemeClr val="tx2"/>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9B1E409-6F3F-4648-8F5C-6A8C0C0E0ADF}" type="slidenum">
              <a:rPr lang="ru-RU" altLang="en-US" smtClean="0"/>
              <a:pPr eaLnBrk="1" hangingPunct="1"/>
              <a:t>152</a:t>
            </a:fld>
            <a:endParaRPr lang="ru-RU" altLang="en-US" smtClean="0"/>
          </a:p>
        </p:txBody>
      </p:sp>
      <p:sp>
        <p:nvSpPr>
          <p:cNvPr id="199683" name="Rectangle 2"/>
          <p:cNvSpPr>
            <a:spLocks noGrp="1" noChangeArrowheads="1"/>
          </p:cNvSpPr>
          <p:nvPr>
            <p:ph type="title"/>
          </p:nvPr>
        </p:nvSpPr>
        <p:spPr>
          <a:xfrm>
            <a:off x="685800" y="152400"/>
            <a:ext cx="7199313" cy="1044575"/>
          </a:xfrm>
        </p:spPr>
        <p:txBody>
          <a:bodyPr/>
          <a:lstStyle/>
          <a:p>
            <a:pPr eaLnBrk="1" hangingPunct="1"/>
            <a:r>
              <a:rPr lang="ru-RU" altLang="en-US" sz="3600" b="1" smtClean="0"/>
              <a:t> Числовой пример: Р=60</a:t>
            </a:r>
            <a:br>
              <a:rPr lang="ru-RU" altLang="en-US" sz="3600" b="1" smtClean="0"/>
            </a:br>
            <a:r>
              <a:rPr lang="ru-RU" altLang="en-US" sz="3600" b="1" smtClean="0"/>
              <a:t>(на основе слайда №</a:t>
            </a:r>
            <a:r>
              <a:rPr lang="en-US" altLang="en-US" sz="3600" b="1" smtClean="0"/>
              <a:t> 16</a:t>
            </a:r>
            <a:r>
              <a:rPr lang="ru-RU" altLang="en-US" sz="3600" b="1" smtClean="0"/>
              <a:t>1)</a:t>
            </a:r>
          </a:p>
        </p:txBody>
      </p:sp>
      <p:graphicFrame>
        <p:nvGraphicFramePr>
          <p:cNvPr id="349187" name="Group 3"/>
          <p:cNvGraphicFramePr>
            <a:graphicFrameLocks noGrp="1"/>
          </p:cNvGraphicFramePr>
          <p:nvPr>
            <p:ph idx="1"/>
          </p:nvPr>
        </p:nvGraphicFramePr>
        <p:xfrm>
          <a:off x="539750" y="1412875"/>
          <a:ext cx="7989888" cy="3657603"/>
        </p:xfrm>
        <a:graphic>
          <a:graphicData uri="http://schemas.openxmlformats.org/drawingml/2006/table">
            <a:tbl>
              <a:tblPr/>
              <a:tblGrid>
                <a:gridCol w="717550"/>
                <a:gridCol w="647700"/>
                <a:gridCol w="720725"/>
                <a:gridCol w="720725"/>
                <a:gridCol w="863600"/>
                <a:gridCol w="792163"/>
                <a:gridCol w="792162"/>
                <a:gridCol w="719138"/>
                <a:gridCol w="1081087"/>
                <a:gridCol w="935038"/>
              </a:tblGrid>
              <a:tr h="581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FC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VC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ATC</a:t>
                      </a:r>
                      <a:endParaRPr kumimoji="0" lang="en-US" sz="1800" b="0"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AFC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folHlink"/>
                          </a:solidFill>
                          <a:effectLst/>
                          <a:latin typeface="Times New Roman" pitchFamily="18" charset="0"/>
                          <a:cs typeface="Times New Roman" pitchFamily="18" charset="0"/>
                        </a:rPr>
                        <a:t>AVC</a:t>
                      </a:r>
                      <a:endParaRPr kumimoji="0" lang="en-US" sz="1800" b="0" i="0" u="none" strike="noStrike" cap="none" normalizeH="0" baseline="0" smtClean="0">
                        <a:ln>
                          <a:noFill/>
                        </a:ln>
                        <a:solidFill>
                          <a:schemeClr val="fo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MC</a:t>
                      </a:r>
                      <a:endParaRPr kumimoji="0" lang="en-US" sz="1800" b="0"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TR=P*Q</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P=60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TR-TC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66.7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33.3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33.3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57.5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32.5</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270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170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54</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56.7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360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14.3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45.7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67.5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9807" name="Rectangle 126"/>
          <p:cNvSpPr>
            <a:spLocks noChangeArrowheads="1"/>
          </p:cNvSpPr>
          <p:nvPr/>
        </p:nvSpPr>
        <p:spPr bwMode="auto">
          <a:xfrm>
            <a:off x="1476375" y="5373688"/>
            <a:ext cx="68405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spcBef>
                <a:spcPct val="30000"/>
              </a:spcBef>
            </a:pPr>
            <a:r>
              <a:rPr lang="ru-RU" altLang="en-US" sz="1600"/>
              <a:t>Попробуйте «подвигать» цену в разные стороны. Вы легко убедитесь, что при росте цены  прибыль предприятия растет вместе с объемом производства, но только лишь до того момента, пока уровень предельных издержек не превысит цену.  </a:t>
            </a:r>
          </a:p>
          <a:p>
            <a:pPr eaLnBrk="1" hangingPunct="1"/>
            <a:endParaRPr lang="ru-RU" altLang="en-US" sz="1600"/>
          </a:p>
        </p:txBody>
      </p:sp>
    </p:spTree>
  </p:cSld>
  <p:clrMapOvr>
    <a:masterClrMapping/>
  </p:clrMapOvr>
  <p:transition spd="med">
    <p:cut/>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C544BF4-073E-43C6-97C6-C03980AEBE61}" type="slidenum">
              <a:rPr lang="ru-RU" altLang="en-US" smtClean="0"/>
              <a:pPr eaLnBrk="1" hangingPunct="1"/>
              <a:t>153</a:t>
            </a:fld>
            <a:endParaRPr lang="ru-RU" altLang="en-US" smtClean="0"/>
          </a:p>
        </p:txBody>
      </p:sp>
      <p:sp>
        <p:nvSpPr>
          <p:cNvPr id="200707" name="Rectangle 2"/>
          <p:cNvSpPr>
            <a:spLocks noGrp="1" noChangeArrowheads="1"/>
          </p:cNvSpPr>
          <p:nvPr>
            <p:ph type="title"/>
          </p:nvPr>
        </p:nvSpPr>
        <p:spPr/>
        <p:txBody>
          <a:bodyPr/>
          <a:lstStyle/>
          <a:p>
            <a:pPr eaLnBrk="1" hangingPunct="1"/>
            <a:r>
              <a:rPr lang="ru-RU" altLang="en-US" sz="3600" b="1" smtClean="0"/>
              <a:t>Что предпримет фирма, если цена готовой продукции:</a:t>
            </a:r>
          </a:p>
        </p:txBody>
      </p:sp>
      <p:sp>
        <p:nvSpPr>
          <p:cNvPr id="200708" name="Rectangle 3"/>
          <p:cNvSpPr>
            <a:spLocks noGrp="1" noChangeArrowheads="1"/>
          </p:cNvSpPr>
          <p:nvPr>
            <p:ph type="body" sz="half" idx="1"/>
          </p:nvPr>
        </p:nvSpPr>
        <p:spPr>
          <a:xfrm>
            <a:off x="685800" y="2060575"/>
            <a:ext cx="3771900" cy="3425825"/>
          </a:xfrm>
        </p:spPr>
        <p:txBody>
          <a:bodyPr/>
          <a:lstStyle/>
          <a:p>
            <a:pPr eaLnBrk="1" hangingPunct="1"/>
            <a:r>
              <a:rPr lang="ru-RU" altLang="en-US" sz="3600" dirty="0" smtClean="0"/>
              <a:t>вырастет до  100?</a:t>
            </a:r>
          </a:p>
          <a:p>
            <a:pPr eaLnBrk="1" hangingPunct="1"/>
            <a:r>
              <a:rPr lang="ru-RU" altLang="en-US" sz="3600" dirty="0" smtClean="0"/>
              <a:t>упадет до 40?</a:t>
            </a:r>
          </a:p>
          <a:p>
            <a:pPr eaLnBrk="1" hangingPunct="1"/>
            <a:r>
              <a:rPr lang="ru-RU" altLang="en-US" sz="3600" dirty="0" smtClean="0"/>
              <a:t>Упадет до 30?</a:t>
            </a:r>
          </a:p>
          <a:p>
            <a:pPr eaLnBrk="1" hangingPunct="1">
              <a:buFontTx/>
              <a:buNone/>
            </a:pPr>
            <a:endParaRPr lang="ru-RU" altLang="en-US" sz="3600" dirty="0" smtClean="0"/>
          </a:p>
        </p:txBody>
      </p:sp>
      <p:sp>
        <p:nvSpPr>
          <p:cNvPr id="200709" name="Rectangle 4"/>
          <p:cNvSpPr>
            <a:spLocks noGrp="1" noChangeArrowheads="1"/>
          </p:cNvSpPr>
          <p:nvPr>
            <p:ph type="body" sz="half" idx="2"/>
          </p:nvPr>
        </p:nvSpPr>
        <p:spPr>
          <a:xfrm>
            <a:off x="4643438" y="1989138"/>
            <a:ext cx="3384550" cy="3657600"/>
          </a:xfrm>
        </p:spPr>
        <p:txBody>
          <a:bodyPr/>
          <a:lstStyle/>
          <a:p>
            <a:pPr eaLnBrk="1" hangingPunct="1">
              <a:buFontTx/>
              <a:buNone/>
            </a:pPr>
            <a:r>
              <a:rPr lang="ru-RU" altLang="en-US" smtClean="0"/>
              <a:t>	</a:t>
            </a:r>
          </a:p>
          <a:p>
            <a:pPr eaLnBrk="1" hangingPunct="1">
              <a:buFontTx/>
              <a:buNone/>
            </a:pPr>
            <a:endParaRPr lang="ru-RU" altLang="en-US" smtClean="0"/>
          </a:p>
          <a:p>
            <a:pPr eaLnBrk="1" hangingPunct="1">
              <a:buFontTx/>
              <a:buNone/>
            </a:pPr>
            <a:r>
              <a:rPr lang="ru-RU" altLang="en-US" smtClean="0"/>
              <a:t>	</a:t>
            </a:r>
          </a:p>
        </p:txBody>
      </p:sp>
      <p:sp>
        <p:nvSpPr>
          <p:cNvPr id="200710" name="AutoShape 5"/>
          <p:cNvSpPr>
            <a:spLocks noChangeArrowheads="1"/>
          </p:cNvSpPr>
          <p:nvPr/>
        </p:nvSpPr>
        <p:spPr bwMode="auto">
          <a:xfrm>
            <a:off x="4932363" y="2420938"/>
            <a:ext cx="1296987" cy="431800"/>
          </a:xfrm>
          <a:custGeom>
            <a:avLst/>
            <a:gdLst>
              <a:gd name="T0" fmla="*/ 58408948 w 21600"/>
              <a:gd name="T1" fmla="*/ 0 h 21600"/>
              <a:gd name="T2" fmla="*/ 0 w 21600"/>
              <a:gd name="T3" fmla="*/ 4316001 h 21600"/>
              <a:gd name="T4" fmla="*/ 58408948 w 21600"/>
              <a:gd name="T5" fmla="*/ 8632001 h 21600"/>
              <a:gd name="T6" fmla="*/ 77878607 w 21600"/>
              <a:gd name="T7" fmla="*/ 431600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12700" algn="ctr">
            <a:solidFill>
              <a:schemeClr val="tx1"/>
            </a:solidFill>
            <a:miter lim="800000"/>
            <a:headEnd/>
            <a:tailEnd/>
          </a:ln>
        </p:spPr>
        <p:txBody>
          <a:bodyPr wrap="none" lIns="90000" tIns="46800" rIns="90000" bIns="46800" anchor="ctr"/>
          <a:lstStyle/>
          <a:p>
            <a:endParaRPr lang="en-US"/>
          </a:p>
        </p:txBody>
      </p:sp>
      <p:sp>
        <p:nvSpPr>
          <p:cNvPr id="200711" name="AutoShape 6"/>
          <p:cNvSpPr>
            <a:spLocks noChangeArrowheads="1"/>
          </p:cNvSpPr>
          <p:nvPr/>
        </p:nvSpPr>
        <p:spPr bwMode="auto">
          <a:xfrm>
            <a:off x="4859338" y="3213100"/>
            <a:ext cx="1296987" cy="431800"/>
          </a:xfrm>
          <a:custGeom>
            <a:avLst/>
            <a:gdLst>
              <a:gd name="T0" fmla="*/ 58408948 w 21600"/>
              <a:gd name="T1" fmla="*/ 0 h 21600"/>
              <a:gd name="T2" fmla="*/ 0 w 21600"/>
              <a:gd name="T3" fmla="*/ 4316001 h 21600"/>
              <a:gd name="T4" fmla="*/ 58408948 w 21600"/>
              <a:gd name="T5" fmla="*/ 8632001 h 21600"/>
              <a:gd name="T6" fmla="*/ 77878607 w 21600"/>
              <a:gd name="T7" fmla="*/ 431600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12700" algn="ctr">
            <a:solidFill>
              <a:schemeClr val="tx1"/>
            </a:solidFill>
            <a:miter lim="800000"/>
            <a:headEnd/>
            <a:tailEnd/>
          </a:ln>
        </p:spPr>
        <p:txBody>
          <a:bodyPr wrap="none" lIns="90000" tIns="46800" rIns="90000" bIns="46800" anchor="ctr"/>
          <a:lstStyle/>
          <a:p>
            <a:endParaRPr lang="en-US"/>
          </a:p>
        </p:txBody>
      </p:sp>
      <p:sp>
        <p:nvSpPr>
          <p:cNvPr id="200713" name="AutoShape 6"/>
          <p:cNvSpPr>
            <a:spLocks noChangeArrowheads="1"/>
          </p:cNvSpPr>
          <p:nvPr/>
        </p:nvSpPr>
        <p:spPr bwMode="auto">
          <a:xfrm>
            <a:off x="4932363" y="4005263"/>
            <a:ext cx="1296987" cy="431800"/>
          </a:xfrm>
          <a:custGeom>
            <a:avLst/>
            <a:gdLst>
              <a:gd name="T0" fmla="*/ 58408948 w 21600"/>
              <a:gd name="T1" fmla="*/ 0 h 21600"/>
              <a:gd name="T2" fmla="*/ 0 w 21600"/>
              <a:gd name="T3" fmla="*/ 4316001 h 21600"/>
              <a:gd name="T4" fmla="*/ 58408948 w 21600"/>
              <a:gd name="T5" fmla="*/ 8632001 h 21600"/>
              <a:gd name="T6" fmla="*/ 77878607 w 21600"/>
              <a:gd name="T7" fmla="*/ 431600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12700" algn="ctr">
            <a:solidFill>
              <a:schemeClr val="tx1"/>
            </a:solidFill>
            <a:miter lim="800000"/>
            <a:headEnd/>
            <a:tailEnd/>
          </a:ln>
        </p:spPr>
        <p:txBody>
          <a:bodyPr wrap="none" lIns="90000" tIns="46800" rIns="90000" bIns="46800" anchor="ctr"/>
          <a:lstStyle/>
          <a:p>
            <a:endParaRPr lang="en-US"/>
          </a:p>
        </p:txBody>
      </p:sp>
      <p:pic>
        <p:nvPicPr>
          <p:cNvPr id="200716" name="Picture 12" descr="MC90044190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2349500"/>
            <a:ext cx="1827213" cy="215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C8FE815-4EDA-4963-907B-6E6778438A95}" type="slidenum">
              <a:rPr lang="ru-RU" altLang="en-US" smtClean="0"/>
              <a:pPr eaLnBrk="1" hangingPunct="1"/>
              <a:t>154</a:t>
            </a:fld>
            <a:endParaRPr lang="ru-RU" altLang="en-US" smtClean="0"/>
          </a:p>
        </p:txBody>
      </p:sp>
      <p:sp>
        <p:nvSpPr>
          <p:cNvPr id="201731" name="Rectangle 2"/>
          <p:cNvSpPr>
            <a:spLocks noGrp="1" noChangeArrowheads="1"/>
          </p:cNvSpPr>
          <p:nvPr>
            <p:ph type="title"/>
          </p:nvPr>
        </p:nvSpPr>
        <p:spPr>
          <a:xfrm>
            <a:off x="685800" y="152400"/>
            <a:ext cx="7270750" cy="1404938"/>
          </a:xfrm>
        </p:spPr>
        <p:txBody>
          <a:bodyPr/>
          <a:lstStyle/>
          <a:p>
            <a:pPr eaLnBrk="1" hangingPunct="1"/>
            <a:r>
              <a:rPr lang="ru-RU" altLang="en-US" sz="3600" b="1" smtClean="0"/>
              <a:t>Стратегия максимизации прибыли</a:t>
            </a:r>
          </a:p>
        </p:txBody>
      </p:sp>
      <p:sp>
        <p:nvSpPr>
          <p:cNvPr id="201732" name="Rectangle 3"/>
          <p:cNvSpPr>
            <a:spLocks noGrp="1" noChangeArrowheads="1"/>
          </p:cNvSpPr>
          <p:nvPr>
            <p:ph type="body" idx="1"/>
          </p:nvPr>
        </p:nvSpPr>
        <p:spPr/>
        <p:txBody>
          <a:bodyPr/>
          <a:lstStyle/>
          <a:p>
            <a:pPr eaLnBrk="1" hangingPunct="1">
              <a:buFontTx/>
              <a:buNone/>
            </a:pPr>
            <a:r>
              <a:rPr lang="en-US" altLang="en-US" smtClean="0"/>
              <a:t>P</a:t>
            </a:r>
            <a:endParaRPr lang="ru-RU" altLang="en-US" smtClean="0"/>
          </a:p>
          <a:p>
            <a:pPr eaLnBrk="1" hangingPunct="1">
              <a:buFontTx/>
              <a:buNone/>
            </a:pPr>
            <a:r>
              <a:rPr lang="en-US" altLang="en-US" sz="2000" smtClean="0"/>
              <a:t>P</a:t>
            </a:r>
            <a:r>
              <a:rPr lang="en-US" altLang="en-US" sz="2000" baseline="-25000" smtClean="0"/>
              <a:t>1</a:t>
            </a:r>
            <a:endParaRPr lang="en-US" altLang="en-US" sz="2000" smtClean="0"/>
          </a:p>
          <a:p>
            <a:pPr eaLnBrk="1" hangingPunct="1">
              <a:buFontTx/>
              <a:buNone/>
            </a:pPr>
            <a:r>
              <a:rPr lang="en-US" altLang="en-US" sz="2000" smtClean="0"/>
              <a:t>P</a:t>
            </a:r>
            <a:r>
              <a:rPr lang="en-US" altLang="en-US" sz="2000" baseline="-25000" smtClean="0"/>
              <a:t>2</a:t>
            </a:r>
            <a:endParaRPr lang="ru-RU" altLang="en-US" sz="2000" baseline="-25000" smtClean="0"/>
          </a:p>
          <a:p>
            <a:pPr eaLnBrk="1" hangingPunct="1">
              <a:buFontTx/>
              <a:buNone/>
            </a:pPr>
            <a:endParaRPr lang="ru-RU" altLang="en-US" sz="2000" baseline="-25000" smtClean="0"/>
          </a:p>
          <a:p>
            <a:pPr eaLnBrk="1" hangingPunct="1">
              <a:buFontTx/>
              <a:buNone/>
            </a:pPr>
            <a:endParaRPr lang="ru-RU" altLang="en-US" sz="2000" baseline="-25000" smtClean="0"/>
          </a:p>
          <a:p>
            <a:pPr eaLnBrk="1" hangingPunct="1">
              <a:buFontTx/>
              <a:buNone/>
            </a:pPr>
            <a:endParaRPr lang="ru-RU" altLang="en-US" sz="2000" baseline="-25000" smtClean="0"/>
          </a:p>
          <a:p>
            <a:pPr eaLnBrk="1" hangingPunct="1">
              <a:buFontTx/>
              <a:buNone/>
            </a:pPr>
            <a:endParaRPr lang="ru-RU" altLang="en-US" sz="2000" baseline="-25000" smtClean="0"/>
          </a:p>
          <a:p>
            <a:pPr eaLnBrk="1" hangingPunct="1">
              <a:buFontTx/>
              <a:buNone/>
            </a:pPr>
            <a:endParaRPr lang="ru-RU" altLang="en-US" sz="2000" baseline="-25000" smtClean="0"/>
          </a:p>
          <a:p>
            <a:pPr eaLnBrk="1" hangingPunct="1">
              <a:buFontTx/>
              <a:buNone/>
            </a:pPr>
            <a:endParaRPr lang="ru-RU" altLang="en-US" sz="2000" baseline="-25000" smtClean="0"/>
          </a:p>
          <a:p>
            <a:pPr eaLnBrk="1" hangingPunct="1">
              <a:buFontTx/>
              <a:buNone/>
            </a:pPr>
            <a:endParaRPr lang="ru-RU" altLang="en-US" sz="2000" baseline="-25000" smtClean="0"/>
          </a:p>
          <a:p>
            <a:pPr eaLnBrk="1" hangingPunct="1">
              <a:buFontTx/>
              <a:buNone/>
            </a:pPr>
            <a:r>
              <a:rPr lang="ru-RU" altLang="en-US" sz="2000" baseline="-25000" smtClean="0"/>
              <a:t>								</a:t>
            </a:r>
            <a:r>
              <a:rPr lang="en-US" altLang="en-US" sz="2000" b="1" smtClean="0"/>
              <a:t>Q</a:t>
            </a:r>
            <a:r>
              <a:rPr lang="en-US" altLang="en-US" b="1" smtClean="0"/>
              <a:t> </a:t>
            </a:r>
            <a:endParaRPr lang="ru-RU" altLang="en-US" b="1" smtClean="0"/>
          </a:p>
        </p:txBody>
      </p:sp>
      <p:sp>
        <p:nvSpPr>
          <p:cNvPr id="201733" name="Line 5"/>
          <p:cNvSpPr>
            <a:spLocks noChangeShapeType="1"/>
          </p:cNvSpPr>
          <p:nvPr/>
        </p:nvSpPr>
        <p:spPr bwMode="auto">
          <a:xfrm>
            <a:off x="1331913" y="2060575"/>
            <a:ext cx="0" cy="30972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1734" name="Line 6"/>
          <p:cNvSpPr>
            <a:spLocks noChangeShapeType="1"/>
          </p:cNvSpPr>
          <p:nvPr/>
        </p:nvSpPr>
        <p:spPr bwMode="auto">
          <a:xfrm>
            <a:off x="1331913" y="5157788"/>
            <a:ext cx="64087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1735" name="Arc 7"/>
          <p:cNvSpPr>
            <a:spLocks/>
          </p:cNvSpPr>
          <p:nvPr/>
        </p:nvSpPr>
        <p:spPr bwMode="auto">
          <a:xfrm rot="10800000">
            <a:off x="1692275" y="3644900"/>
            <a:ext cx="1368425" cy="792163"/>
          </a:xfrm>
          <a:custGeom>
            <a:avLst/>
            <a:gdLst>
              <a:gd name="T0" fmla="*/ 0 w 21600"/>
              <a:gd name="T1" fmla="*/ 0 h 21600"/>
              <a:gd name="T2" fmla="*/ 86693842 w 21600"/>
              <a:gd name="T3" fmla="*/ 29051953 h 21600"/>
              <a:gd name="T4" fmla="*/ 0 w 21600"/>
              <a:gd name="T5" fmla="*/ 290519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1736" name="Arc 9"/>
          <p:cNvSpPr>
            <a:spLocks/>
          </p:cNvSpPr>
          <p:nvPr/>
        </p:nvSpPr>
        <p:spPr bwMode="auto">
          <a:xfrm flipV="1">
            <a:off x="2843213" y="2060575"/>
            <a:ext cx="3384550" cy="2376488"/>
          </a:xfrm>
          <a:custGeom>
            <a:avLst/>
            <a:gdLst>
              <a:gd name="T0" fmla="*/ 0 w 21600"/>
              <a:gd name="T1" fmla="*/ 0 h 21600"/>
              <a:gd name="T2" fmla="*/ 530332312 w 21600"/>
              <a:gd name="T3" fmla="*/ 261467386 h 21600"/>
              <a:gd name="T4" fmla="*/ 0 w 21600"/>
              <a:gd name="T5" fmla="*/ 26146738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1737" name="Arc 12"/>
          <p:cNvSpPr>
            <a:spLocks/>
          </p:cNvSpPr>
          <p:nvPr/>
        </p:nvSpPr>
        <p:spPr bwMode="auto">
          <a:xfrm flipV="1">
            <a:off x="5651500" y="2060575"/>
            <a:ext cx="2449513" cy="1008063"/>
          </a:xfrm>
          <a:custGeom>
            <a:avLst/>
            <a:gdLst>
              <a:gd name="T0" fmla="*/ 0 w 21600"/>
              <a:gd name="T1" fmla="*/ 0 h 21600"/>
              <a:gd name="T2" fmla="*/ 277782952 w 21600"/>
              <a:gd name="T3" fmla="*/ 47045875 h 21600"/>
              <a:gd name="T4" fmla="*/ 0 w 21600"/>
              <a:gd name="T5" fmla="*/ 470458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1738" name="Arc 13"/>
          <p:cNvSpPr>
            <a:spLocks/>
          </p:cNvSpPr>
          <p:nvPr/>
        </p:nvSpPr>
        <p:spPr bwMode="auto">
          <a:xfrm flipH="1" flipV="1">
            <a:off x="2051050" y="1916113"/>
            <a:ext cx="3600450" cy="1152525"/>
          </a:xfrm>
          <a:custGeom>
            <a:avLst/>
            <a:gdLst>
              <a:gd name="T0" fmla="*/ 0 w 21600"/>
              <a:gd name="T1" fmla="*/ 0 h 21600"/>
              <a:gd name="T2" fmla="*/ 600149959 w 21600"/>
              <a:gd name="T3" fmla="*/ 61496017 h 21600"/>
              <a:gd name="T4" fmla="*/ 0 w 21600"/>
              <a:gd name="T5" fmla="*/ 614960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1739" name="Arc 15"/>
          <p:cNvSpPr>
            <a:spLocks/>
          </p:cNvSpPr>
          <p:nvPr/>
        </p:nvSpPr>
        <p:spPr bwMode="auto">
          <a:xfrm flipH="1" flipV="1">
            <a:off x="1979613" y="2852738"/>
            <a:ext cx="3024187" cy="936625"/>
          </a:xfrm>
          <a:custGeom>
            <a:avLst/>
            <a:gdLst>
              <a:gd name="T0" fmla="*/ 0 w 21600"/>
              <a:gd name="T1" fmla="*/ 0 h 21600"/>
              <a:gd name="T2" fmla="*/ 423412208 w 21600"/>
              <a:gd name="T3" fmla="*/ 40614181 h 21600"/>
              <a:gd name="T4" fmla="*/ 0 w 21600"/>
              <a:gd name="T5" fmla="*/ 406141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1740" name="Arc 16"/>
          <p:cNvSpPr>
            <a:spLocks/>
          </p:cNvSpPr>
          <p:nvPr/>
        </p:nvSpPr>
        <p:spPr bwMode="auto">
          <a:xfrm flipV="1">
            <a:off x="5003800" y="3284538"/>
            <a:ext cx="2447925" cy="504825"/>
          </a:xfrm>
          <a:custGeom>
            <a:avLst/>
            <a:gdLst>
              <a:gd name="T0" fmla="*/ 0 w 21600"/>
              <a:gd name="T1" fmla="*/ 0 h 21600"/>
              <a:gd name="T2" fmla="*/ 277422900 w 21600"/>
              <a:gd name="T3" fmla="*/ 11798530 h 21600"/>
              <a:gd name="T4" fmla="*/ 0 w 21600"/>
              <a:gd name="T5" fmla="*/ 117985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1741" name="Line 17"/>
          <p:cNvSpPr>
            <a:spLocks noChangeShapeType="1"/>
          </p:cNvSpPr>
          <p:nvPr/>
        </p:nvSpPr>
        <p:spPr bwMode="auto">
          <a:xfrm>
            <a:off x="1331913" y="2349500"/>
            <a:ext cx="72009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1742" name="Line 18"/>
          <p:cNvSpPr>
            <a:spLocks noChangeShapeType="1"/>
          </p:cNvSpPr>
          <p:nvPr/>
        </p:nvSpPr>
        <p:spPr bwMode="auto">
          <a:xfrm>
            <a:off x="1331913" y="2997200"/>
            <a:ext cx="7056437"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1743" name="Line 21"/>
          <p:cNvSpPr>
            <a:spLocks noChangeShapeType="1"/>
          </p:cNvSpPr>
          <p:nvPr/>
        </p:nvSpPr>
        <p:spPr bwMode="auto">
          <a:xfrm>
            <a:off x="6227763" y="2349500"/>
            <a:ext cx="0" cy="273526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1744" name="Rectangle 22"/>
          <p:cNvSpPr>
            <a:spLocks noChangeArrowheads="1"/>
          </p:cNvSpPr>
          <p:nvPr/>
        </p:nvSpPr>
        <p:spPr bwMode="auto">
          <a:xfrm>
            <a:off x="1331913" y="2349500"/>
            <a:ext cx="4895850" cy="647700"/>
          </a:xfrm>
          <a:prstGeom prst="rect">
            <a:avLst/>
          </a:prstGeom>
          <a:solidFill>
            <a:schemeClr val="accent1">
              <a:alpha val="41176"/>
            </a:schemeClr>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При Р</a:t>
            </a:r>
            <a:r>
              <a:rPr lang="ru-RU" altLang="en-US" baseline="-25000"/>
              <a:t>1</a:t>
            </a:r>
            <a:r>
              <a:rPr lang="ru-RU" altLang="en-US"/>
              <a:t> экономическая прибыль </a:t>
            </a:r>
            <a:r>
              <a:rPr lang="en-US" altLang="en-US"/>
              <a:t>&gt;</a:t>
            </a:r>
            <a:r>
              <a:rPr lang="ru-RU" altLang="en-US"/>
              <a:t> 0</a:t>
            </a:r>
          </a:p>
          <a:p>
            <a:pPr eaLnBrk="1" hangingPunct="1"/>
            <a:r>
              <a:rPr lang="ru-RU" altLang="en-US"/>
              <a:t>При Р</a:t>
            </a:r>
            <a:r>
              <a:rPr lang="ru-RU" altLang="en-US" baseline="-25000"/>
              <a:t>2</a:t>
            </a:r>
            <a:r>
              <a:rPr lang="ru-RU" altLang="en-US"/>
              <a:t> экономическая прибыль = 0</a:t>
            </a:r>
            <a:endParaRPr lang="en-US" altLang="en-US"/>
          </a:p>
        </p:txBody>
      </p:sp>
      <p:sp>
        <p:nvSpPr>
          <p:cNvPr id="201745" name="Line 23"/>
          <p:cNvSpPr>
            <a:spLocks noChangeShapeType="1"/>
          </p:cNvSpPr>
          <p:nvPr/>
        </p:nvSpPr>
        <p:spPr bwMode="auto">
          <a:xfrm>
            <a:off x="1187450" y="2349500"/>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1746" name="Line 24"/>
          <p:cNvSpPr>
            <a:spLocks noChangeShapeType="1"/>
          </p:cNvSpPr>
          <p:nvPr/>
        </p:nvSpPr>
        <p:spPr bwMode="auto">
          <a:xfrm>
            <a:off x="1331913" y="3068638"/>
            <a:ext cx="70564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747" name="Rectangle 25"/>
          <p:cNvSpPr>
            <a:spLocks noChangeArrowheads="1"/>
          </p:cNvSpPr>
          <p:nvPr/>
        </p:nvSpPr>
        <p:spPr bwMode="auto">
          <a:xfrm>
            <a:off x="6227763" y="1773238"/>
            <a:ext cx="576262" cy="360362"/>
          </a:xfrm>
          <a:prstGeom prst="rect">
            <a:avLst/>
          </a:prstGeom>
          <a:noFill/>
          <a:ln w="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t>
            </a:r>
            <a:endParaRPr lang="ru-RU" altLang="en-US"/>
          </a:p>
        </p:txBody>
      </p:sp>
      <p:sp>
        <p:nvSpPr>
          <p:cNvPr id="201748" name="Rectangle 26"/>
          <p:cNvSpPr>
            <a:spLocks noChangeArrowheads="1"/>
          </p:cNvSpPr>
          <p:nvPr/>
        </p:nvSpPr>
        <p:spPr bwMode="auto">
          <a:xfrm>
            <a:off x="7596188" y="1773238"/>
            <a:ext cx="576262"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AC</a:t>
            </a:r>
            <a:endParaRPr lang="ru-RU" altLang="en-US"/>
          </a:p>
        </p:txBody>
      </p:sp>
      <p:sp>
        <p:nvSpPr>
          <p:cNvPr id="201749" name="Rectangle 27"/>
          <p:cNvSpPr>
            <a:spLocks noChangeArrowheads="1"/>
          </p:cNvSpPr>
          <p:nvPr/>
        </p:nvSpPr>
        <p:spPr bwMode="auto">
          <a:xfrm>
            <a:off x="7524750" y="3284538"/>
            <a:ext cx="576263"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AVC</a:t>
            </a:r>
            <a:endParaRPr lang="ru-RU" altLang="en-US"/>
          </a:p>
        </p:txBody>
      </p:sp>
      <p:sp>
        <p:nvSpPr>
          <p:cNvPr id="201750" name="Line 28"/>
          <p:cNvSpPr>
            <a:spLocks noChangeShapeType="1"/>
          </p:cNvSpPr>
          <p:nvPr/>
        </p:nvSpPr>
        <p:spPr bwMode="auto">
          <a:xfrm>
            <a:off x="5867400" y="3068638"/>
            <a:ext cx="0" cy="20161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1751" name="Line 29"/>
          <p:cNvSpPr>
            <a:spLocks noChangeShapeType="1"/>
          </p:cNvSpPr>
          <p:nvPr/>
        </p:nvSpPr>
        <p:spPr bwMode="auto">
          <a:xfrm flipH="1">
            <a:off x="5940425" y="4652963"/>
            <a:ext cx="2873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4D3D3E4-DB1E-4029-81D1-21652222E23E}" type="slidenum">
              <a:rPr lang="ru-RU" altLang="en-US" smtClean="0"/>
              <a:pPr eaLnBrk="1" hangingPunct="1"/>
              <a:t>155</a:t>
            </a:fld>
            <a:endParaRPr lang="ru-RU" altLang="en-US" smtClean="0"/>
          </a:p>
        </p:txBody>
      </p:sp>
      <p:sp>
        <p:nvSpPr>
          <p:cNvPr id="202755" name="Rectangle 20"/>
          <p:cNvSpPr>
            <a:spLocks noChangeArrowheads="1"/>
          </p:cNvSpPr>
          <p:nvPr/>
        </p:nvSpPr>
        <p:spPr bwMode="auto">
          <a:xfrm>
            <a:off x="1331913" y="3357563"/>
            <a:ext cx="3744912" cy="1871662"/>
          </a:xfrm>
          <a:prstGeom prst="rect">
            <a:avLst/>
          </a:prstGeom>
          <a:solidFill>
            <a:srgbClr val="339966">
              <a:alpha val="45097"/>
            </a:srgbClr>
          </a:solidFill>
          <a:ln w="9525">
            <a:solidFill>
              <a:schemeClr val="tx1"/>
            </a:solidFill>
            <a:miter lim="800000"/>
            <a:headEnd/>
            <a:tailEnd/>
          </a:ln>
        </p:spPr>
        <p:txBody>
          <a:bodyPr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Доход от произведенной</a:t>
            </a:r>
          </a:p>
          <a:p>
            <a:pPr eaLnBrk="1" hangingPunct="1"/>
            <a:r>
              <a:rPr lang="ru-RU" altLang="en-US"/>
              <a:t> и проданной продукции</a:t>
            </a:r>
          </a:p>
          <a:p>
            <a:pPr eaLnBrk="1" hangingPunct="1"/>
            <a:endParaRPr lang="ru-RU" altLang="en-US"/>
          </a:p>
        </p:txBody>
      </p:sp>
      <p:sp>
        <p:nvSpPr>
          <p:cNvPr id="202756" name="Rectangle 2"/>
          <p:cNvSpPr>
            <a:spLocks noGrp="1" noChangeArrowheads="1"/>
          </p:cNvSpPr>
          <p:nvPr>
            <p:ph type="title"/>
          </p:nvPr>
        </p:nvSpPr>
        <p:spPr>
          <a:xfrm>
            <a:off x="685800" y="152400"/>
            <a:ext cx="7199313" cy="1044575"/>
          </a:xfrm>
        </p:spPr>
        <p:txBody>
          <a:bodyPr/>
          <a:lstStyle/>
          <a:p>
            <a:pPr eaLnBrk="1" hangingPunct="1"/>
            <a:r>
              <a:rPr lang="ru-RU" altLang="en-US" sz="3200" b="1" smtClean="0"/>
              <a:t>Стратегия минимизации убытков</a:t>
            </a:r>
          </a:p>
        </p:txBody>
      </p:sp>
      <p:sp>
        <p:nvSpPr>
          <p:cNvPr id="202757" name="Rectangle 3"/>
          <p:cNvSpPr>
            <a:spLocks noGrp="1" noChangeArrowheads="1"/>
          </p:cNvSpPr>
          <p:nvPr>
            <p:ph type="body" idx="1"/>
          </p:nvPr>
        </p:nvSpPr>
        <p:spPr/>
        <p:txBody>
          <a:bodyPr/>
          <a:lstStyle/>
          <a:p>
            <a:pPr eaLnBrk="1" hangingPunct="1">
              <a:buFontTx/>
              <a:buNone/>
            </a:pPr>
            <a:r>
              <a:rPr lang="en-US" altLang="en-US" sz="2800" smtClean="0"/>
              <a:t>P </a:t>
            </a:r>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buFontTx/>
              <a:buNone/>
            </a:pPr>
            <a:r>
              <a:rPr lang="en-US" altLang="en-US" sz="2800" smtClean="0"/>
              <a:t>						Q</a:t>
            </a:r>
            <a:endParaRPr lang="ru-RU" altLang="en-US" sz="2800" smtClean="0"/>
          </a:p>
        </p:txBody>
      </p:sp>
      <p:sp>
        <p:nvSpPr>
          <p:cNvPr id="202758" name="Line 4"/>
          <p:cNvSpPr>
            <a:spLocks noChangeShapeType="1"/>
          </p:cNvSpPr>
          <p:nvPr/>
        </p:nvSpPr>
        <p:spPr bwMode="auto">
          <a:xfrm>
            <a:off x="1331913" y="1989138"/>
            <a:ext cx="0" cy="32400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2759" name="Line 5"/>
          <p:cNvSpPr>
            <a:spLocks noChangeShapeType="1"/>
          </p:cNvSpPr>
          <p:nvPr/>
        </p:nvSpPr>
        <p:spPr bwMode="auto">
          <a:xfrm>
            <a:off x="1331913" y="5229225"/>
            <a:ext cx="44640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2760" name="Arc 6"/>
          <p:cNvSpPr>
            <a:spLocks/>
          </p:cNvSpPr>
          <p:nvPr/>
        </p:nvSpPr>
        <p:spPr bwMode="auto">
          <a:xfrm flipH="1" flipV="1">
            <a:off x="1619250" y="3213100"/>
            <a:ext cx="1296988" cy="1079500"/>
          </a:xfrm>
          <a:custGeom>
            <a:avLst/>
            <a:gdLst>
              <a:gd name="T0" fmla="*/ 0 w 21600"/>
              <a:gd name="T1" fmla="*/ 0 h 21600"/>
              <a:gd name="T2" fmla="*/ 77878607 w 21600"/>
              <a:gd name="T3" fmla="*/ 53950017 h 21600"/>
              <a:gd name="T4" fmla="*/ 0 w 21600"/>
              <a:gd name="T5" fmla="*/ 539500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761" name="Arc 7"/>
          <p:cNvSpPr>
            <a:spLocks/>
          </p:cNvSpPr>
          <p:nvPr/>
        </p:nvSpPr>
        <p:spPr bwMode="auto">
          <a:xfrm flipV="1">
            <a:off x="2916238" y="2133600"/>
            <a:ext cx="2592387" cy="2159000"/>
          </a:xfrm>
          <a:custGeom>
            <a:avLst/>
            <a:gdLst>
              <a:gd name="T0" fmla="*/ 0 w 21600"/>
              <a:gd name="T1" fmla="*/ 0 h 21600"/>
              <a:gd name="T2" fmla="*/ 311132774 w 21600"/>
              <a:gd name="T3" fmla="*/ 215800068 h 21600"/>
              <a:gd name="T4" fmla="*/ 0 w 21600"/>
              <a:gd name="T5" fmla="*/ 2158000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762" name="Arc 9"/>
          <p:cNvSpPr>
            <a:spLocks/>
          </p:cNvSpPr>
          <p:nvPr/>
        </p:nvSpPr>
        <p:spPr bwMode="auto">
          <a:xfrm rot="10098542">
            <a:off x="1744663" y="2566988"/>
            <a:ext cx="4392612" cy="1398587"/>
          </a:xfrm>
          <a:custGeom>
            <a:avLst/>
            <a:gdLst>
              <a:gd name="T0" fmla="*/ 418356995 w 21600"/>
              <a:gd name="T1" fmla="*/ 0 h 19085"/>
              <a:gd name="T2" fmla="*/ 893288981 w 21600"/>
              <a:gd name="T3" fmla="*/ 102491249 h 19085"/>
              <a:gd name="T4" fmla="*/ 0 w 21600"/>
              <a:gd name="T5" fmla="*/ 102491249 h 19085"/>
              <a:gd name="T6" fmla="*/ 0 60000 65536"/>
              <a:gd name="T7" fmla="*/ 0 60000 65536"/>
              <a:gd name="T8" fmla="*/ 0 60000 65536"/>
              <a:gd name="T9" fmla="*/ 0 w 21600"/>
              <a:gd name="T10" fmla="*/ 0 h 19085"/>
              <a:gd name="T11" fmla="*/ 21600 w 21600"/>
              <a:gd name="T12" fmla="*/ 19085 h 19085"/>
            </a:gdLst>
            <a:ahLst/>
            <a:cxnLst>
              <a:cxn ang="T6">
                <a:pos x="T0" y="T1"/>
              </a:cxn>
              <a:cxn ang="T7">
                <a:pos x="T2" y="T3"/>
              </a:cxn>
              <a:cxn ang="T8">
                <a:pos x="T4" y="T5"/>
              </a:cxn>
            </a:cxnLst>
            <a:rect l="T9" t="T10" r="T11" b="T12"/>
            <a:pathLst>
              <a:path w="21600" h="19085" fill="none" extrusionOk="0">
                <a:moveTo>
                  <a:pt x="10115" y="0"/>
                </a:moveTo>
                <a:cubicBezTo>
                  <a:pt x="17181" y="3745"/>
                  <a:pt x="21600" y="11088"/>
                  <a:pt x="21600" y="19085"/>
                </a:cubicBezTo>
              </a:path>
              <a:path w="21600" h="19085" stroke="0" extrusionOk="0">
                <a:moveTo>
                  <a:pt x="10115" y="0"/>
                </a:moveTo>
                <a:cubicBezTo>
                  <a:pt x="17181" y="3745"/>
                  <a:pt x="21600" y="11088"/>
                  <a:pt x="21600" y="19085"/>
                </a:cubicBezTo>
                <a:lnTo>
                  <a:pt x="0" y="19085"/>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763" name="Arc 10"/>
          <p:cNvSpPr>
            <a:spLocks/>
          </p:cNvSpPr>
          <p:nvPr/>
        </p:nvSpPr>
        <p:spPr bwMode="auto">
          <a:xfrm flipV="1">
            <a:off x="4211638" y="3429000"/>
            <a:ext cx="3097212" cy="504825"/>
          </a:xfrm>
          <a:custGeom>
            <a:avLst/>
            <a:gdLst>
              <a:gd name="T0" fmla="*/ 0 w 21600"/>
              <a:gd name="T1" fmla="*/ 0 h 21600"/>
              <a:gd name="T2" fmla="*/ 444107491 w 21600"/>
              <a:gd name="T3" fmla="*/ 11798530 h 21600"/>
              <a:gd name="T4" fmla="*/ 0 w 21600"/>
              <a:gd name="T5" fmla="*/ 117985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764" name="Arc 13"/>
          <p:cNvSpPr>
            <a:spLocks/>
          </p:cNvSpPr>
          <p:nvPr/>
        </p:nvSpPr>
        <p:spPr bwMode="auto">
          <a:xfrm flipH="1" flipV="1">
            <a:off x="1908175" y="2060575"/>
            <a:ext cx="3455988" cy="720725"/>
          </a:xfrm>
          <a:custGeom>
            <a:avLst/>
            <a:gdLst>
              <a:gd name="T0" fmla="*/ 0 w 21600"/>
              <a:gd name="T1" fmla="*/ 0 h 21600"/>
              <a:gd name="T2" fmla="*/ 552956120 w 21600"/>
              <a:gd name="T3" fmla="*/ 24048357 h 21600"/>
              <a:gd name="T4" fmla="*/ 0 w 21600"/>
              <a:gd name="T5" fmla="*/ 2404835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765" name="Arc 14"/>
          <p:cNvSpPr>
            <a:spLocks/>
          </p:cNvSpPr>
          <p:nvPr/>
        </p:nvSpPr>
        <p:spPr bwMode="auto">
          <a:xfrm flipV="1">
            <a:off x="5364163" y="1989138"/>
            <a:ext cx="2663825" cy="792162"/>
          </a:xfrm>
          <a:custGeom>
            <a:avLst/>
            <a:gdLst>
              <a:gd name="T0" fmla="*/ 0 w 21600"/>
              <a:gd name="T1" fmla="*/ 0 h 21600"/>
              <a:gd name="T2" fmla="*/ 328516716 w 21600"/>
              <a:gd name="T3" fmla="*/ 29051880 h 21600"/>
              <a:gd name="T4" fmla="*/ 0 w 21600"/>
              <a:gd name="T5" fmla="*/ 290518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2766" name="Line 15"/>
          <p:cNvSpPr>
            <a:spLocks noChangeShapeType="1"/>
          </p:cNvSpPr>
          <p:nvPr/>
        </p:nvSpPr>
        <p:spPr bwMode="auto">
          <a:xfrm>
            <a:off x="1331913" y="3357563"/>
            <a:ext cx="590391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2767" name="Line 16"/>
          <p:cNvSpPr>
            <a:spLocks noChangeShapeType="1"/>
          </p:cNvSpPr>
          <p:nvPr/>
        </p:nvSpPr>
        <p:spPr bwMode="auto">
          <a:xfrm flipH="1">
            <a:off x="5076825" y="3357563"/>
            <a:ext cx="0" cy="1871662"/>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2768" name="Line 17"/>
          <p:cNvSpPr>
            <a:spLocks noChangeShapeType="1"/>
          </p:cNvSpPr>
          <p:nvPr/>
        </p:nvSpPr>
        <p:spPr bwMode="auto">
          <a:xfrm flipV="1">
            <a:off x="5076825" y="2781300"/>
            <a:ext cx="0" cy="57626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2769" name="Line 18"/>
          <p:cNvSpPr>
            <a:spLocks noChangeShapeType="1"/>
          </p:cNvSpPr>
          <p:nvPr/>
        </p:nvSpPr>
        <p:spPr bwMode="auto">
          <a:xfrm flipV="1">
            <a:off x="1331913" y="2781300"/>
            <a:ext cx="374491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2770" name="Rectangle 19"/>
          <p:cNvSpPr>
            <a:spLocks noChangeArrowheads="1"/>
          </p:cNvSpPr>
          <p:nvPr/>
        </p:nvSpPr>
        <p:spPr bwMode="auto">
          <a:xfrm>
            <a:off x="1331913" y="2781300"/>
            <a:ext cx="3744912" cy="576263"/>
          </a:xfrm>
          <a:prstGeom prst="rect">
            <a:avLst/>
          </a:prstGeom>
          <a:solidFill>
            <a:schemeClr val="accent1">
              <a:alpha val="52940"/>
            </a:schemeClr>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Убыток меньше, чем </a:t>
            </a:r>
            <a:r>
              <a:rPr lang="en-US" altLang="en-US"/>
              <a:t>FC</a:t>
            </a:r>
            <a:endParaRPr lang="ru-RU" altLang="en-US"/>
          </a:p>
        </p:txBody>
      </p:sp>
      <p:sp>
        <p:nvSpPr>
          <p:cNvPr id="202771" name="Rectangle 21"/>
          <p:cNvSpPr>
            <a:spLocks noChangeArrowheads="1"/>
          </p:cNvSpPr>
          <p:nvPr/>
        </p:nvSpPr>
        <p:spPr bwMode="auto">
          <a:xfrm>
            <a:off x="5435600" y="1628775"/>
            <a:ext cx="1152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t>
            </a:r>
            <a:endParaRPr lang="ru-RU" altLang="en-US"/>
          </a:p>
        </p:txBody>
      </p:sp>
      <p:sp>
        <p:nvSpPr>
          <p:cNvPr id="202772" name="Rectangle 22"/>
          <p:cNvSpPr>
            <a:spLocks noChangeArrowheads="1"/>
          </p:cNvSpPr>
          <p:nvPr/>
        </p:nvSpPr>
        <p:spPr bwMode="auto">
          <a:xfrm>
            <a:off x="7380288" y="1989138"/>
            <a:ext cx="1152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AC</a:t>
            </a:r>
            <a:endParaRPr lang="ru-RU" altLang="en-US"/>
          </a:p>
        </p:txBody>
      </p:sp>
      <p:sp>
        <p:nvSpPr>
          <p:cNvPr id="202773" name="Rectangle 23"/>
          <p:cNvSpPr>
            <a:spLocks noChangeArrowheads="1"/>
          </p:cNvSpPr>
          <p:nvPr/>
        </p:nvSpPr>
        <p:spPr bwMode="auto">
          <a:xfrm>
            <a:off x="7380288" y="3500438"/>
            <a:ext cx="1152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AVC</a:t>
            </a:r>
            <a:endParaRPr lang="ru-RU" altLang="en-US"/>
          </a:p>
        </p:txBody>
      </p:sp>
      <p:sp>
        <p:nvSpPr>
          <p:cNvPr id="202774" name="Rectangle 24"/>
          <p:cNvSpPr>
            <a:spLocks noChangeArrowheads="1"/>
          </p:cNvSpPr>
          <p:nvPr/>
        </p:nvSpPr>
        <p:spPr bwMode="auto">
          <a:xfrm>
            <a:off x="6732588" y="2852738"/>
            <a:ext cx="136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P=MR=AR=D</a:t>
            </a:r>
            <a:endParaRPr lang="ru-RU" altLang="en-US"/>
          </a:p>
        </p:txBody>
      </p:sp>
      <p:pic>
        <p:nvPicPr>
          <p:cNvPr id="202775" name="Picture 25" descr="MCj025102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4508500"/>
            <a:ext cx="2917825"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BEEB480-F549-4773-ADFE-79D4859B722B}" type="slidenum">
              <a:rPr lang="ru-RU" altLang="en-US" smtClean="0"/>
              <a:pPr eaLnBrk="1" hangingPunct="1"/>
              <a:t>156</a:t>
            </a:fld>
            <a:endParaRPr lang="ru-RU" altLang="en-US" smtClean="0"/>
          </a:p>
        </p:txBody>
      </p:sp>
      <p:sp>
        <p:nvSpPr>
          <p:cNvPr id="203779" name="Rectangle 2"/>
          <p:cNvSpPr>
            <a:spLocks noChangeArrowheads="1"/>
          </p:cNvSpPr>
          <p:nvPr/>
        </p:nvSpPr>
        <p:spPr bwMode="auto">
          <a:xfrm>
            <a:off x="1331913" y="4076700"/>
            <a:ext cx="2735262" cy="1152525"/>
          </a:xfrm>
          <a:prstGeom prst="rect">
            <a:avLst/>
          </a:prstGeom>
          <a:solidFill>
            <a:srgbClr val="339966">
              <a:alpha val="45097"/>
            </a:srgbClr>
          </a:solidFill>
          <a:ln w="9525">
            <a:solidFill>
              <a:schemeClr val="tx1"/>
            </a:solidFill>
            <a:miter lim="800000"/>
            <a:headEnd/>
            <a:tailEnd/>
          </a:ln>
        </p:spPr>
        <p:txBody>
          <a:bodyPr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a:t>Доход от произведенной</a:t>
            </a:r>
          </a:p>
          <a:p>
            <a:pPr eaLnBrk="1" hangingPunct="1"/>
            <a:r>
              <a:rPr lang="ru-RU" altLang="en-US" sz="1600"/>
              <a:t> и проданной продукции</a:t>
            </a:r>
          </a:p>
          <a:p>
            <a:pPr eaLnBrk="1" hangingPunct="1"/>
            <a:endParaRPr lang="ru-RU" altLang="en-US" sz="1600"/>
          </a:p>
        </p:txBody>
      </p:sp>
      <p:sp>
        <p:nvSpPr>
          <p:cNvPr id="203780" name="Rectangle 3"/>
          <p:cNvSpPr>
            <a:spLocks noGrp="1" noChangeArrowheads="1"/>
          </p:cNvSpPr>
          <p:nvPr>
            <p:ph type="title"/>
          </p:nvPr>
        </p:nvSpPr>
        <p:spPr>
          <a:xfrm>
            <a:off x="685800" y="152400"/>
            <a:ext cx="7199313" cy="684213"/>
          </a:xfrm>
        </p:spPr>
        <p:txBody>
          <a:bodyPr/>
          <a:lstStyle/>
          <a:p>
            <a:pPr eaLnBrk="1" hangingPunct="1"/>
            <a:r>
              <a:rPr lang="ru-RU" altLang="en-US" sz="2800" b="1" smtClean="0"/>
              <a:t>Стратегия прекращения производства</a:t>
            </a:r>
          </a:p>
        </p:txBody>
      </p:sp>
      <p:sp>
        <p:nvSpPr>
          <p:cNvPr id="203781" name="Line 5"/>
          <p:cNvSpPr>
            <a:spLocks noChangeShapeType="1"/>
          </p:cNvSpPr>
          <p:nvPr/>
        </p:nvSpPr>
        <p:spPr bwMode="auto">
          <a:xfrm>
            <a:off x="1331913" y="1989138"/>
            <a:ext cx="0" cy="32400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3782" name="Line 6"/>
          <p:cNvSpPr>
            <a:spLocks noChangeShapeType="1"/>
          </p:cNvSpPr>
          <p:nvPr/>
        </p:nvSpPr>
        <p:spPr bwMode="auto">
          <a:xfrm>
            <a:off x="1331913" y="5229225"/>
            <a:ext cx="44640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3783" name="Arc 7"/>
          <p:cNvSpPr>
            <a:spLocks/>
          </p:cNvSpPr>
          <p:nvPr/>
        </p:nvSpPr>
        <p:spPr bwMode="auto">
          <a:xfrm flipH="1" flipV="1">
            <a:off x="1619250" y="3213100"/>
            <a:ext cx="1296988" cy="1079500"/>
          </a:xfrm>
          <a:custGeom>
            <a:avLst/>
            <a:gdLst>
              <a:gd name="T0" fmla="*/ 0 w 21600"/>
              <a:gd name="T1" fmla="*/ 0 h 21600"/>
              <a:gd name="T2" fmla="*/ 77878607 w 21600"/>
              <a:gd name="T3" fmla="*/ 53950017 h 21600"/>
              <a:gd name="T4" fmla="*/ 0 w 21600"/>
              <a:gd name="T5" fmla="*/ 539500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3784" name="Arc 8"/>
          <p:cNvSpPr>
            <a:spLocks/>
          </p:cNvSpPr>
          <p:nvPr/>
        </p:nvSpPr>
        <p:spPr bwMode="auto">
          <a:xfrm flipV="1">
            <a:off x="2916238" y="2133600"/>
            <a:ext cx="2592387" cy="2159000"/>
          </a:xfrm>
          <a:custGeom>
            <a:avLst/>
            <a:gdLst>
              <a:gd name="T0" fmla="*/ 0 w 21600"/>
              <a:gd name="T1" fmla="*/ 0 h 21600"/>
              <a:gd name="T2" fmla="*/ 311132774 w 21600"/>
              <a:gd name="T3" fmla="*/ 215800068 h 21600"/>
              <a:gd name="T4" fmla="*/ 0 w 21600"/>
              <a:gd name="T5" fmla="*/ 21580006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3785" name="Arc 9"/>
          <p:cNvSpPr>
            <a:spLocks/>
          </p:cNvSpPr>
          <p:nvPr/>
        </p:nvSpPr>
        <p:spPr bwMode="auto">
          <a:xfrm rot="10098542">
            <a:off x="1763713" y="2565400"/>
            <a:ext cx="4392612" cy="1398588"/>
          </a:xfrm>
          <a:custGeom>
            <a:avLst/>
            <a:gdLst>
              <a:gd name="T0" fmla="*/ 418356995 w 21600"/>
              <a:gd name="T1" fmla="*/ 0 h 19085"/>
              <a:gd name="T2" fmla="*/ 893288981 w 21600"/>
              <a:gd name="T3" fmla="*/ 102491396 h 19085"/>
              <a:gd name="T4" fmla="*/ 0 w 21600"/>
              <a:gd name="T5" fmla="*/ 102491396 h 19085"/>
              <a:gd name="T6" fmla="*/ 0 60000 65536"/>
              <a:gd name="T7" fmla="*/ 0 60000 65536"/>
              <a:gd name="T8" fmla="*/ 0 60000 65536"/>
              <a:gd name="T9" fmla="*/ 0 w 21600"/>
              <a:gd name="T10" fmla="*/ 0 h 19085"/>
              <a:gd name="T11" fmla="*/ 21600 w 21600"/>
              <a:gd name="T12" fmla="*/ 19085 h 19085"/>
            </a:gdLst>
            <a:ahLst/>
            <a:cxnLst>
              <a:cxn ang="T6">
                <a:pos x="T0" y="T1"/>
              </a:cxn>
              <a:cxn ang="T7">
                <a:pos x="T2" y="T3"/>
              </a:cxn>
              <a:cxn ang="T8">
                <a:pos x="T4" y="T5"/>
              </a:cxn>
            </a:cxnLst>
            <a:rect l="T9" t="T10" r="T11" b="T12"/>
            <a:pathLst>
              <a:path w="21600" h="19085" fill="none" extrusionOk="0">
                <a:moveTo>
                  <a:pt x="10115" y="0"/>
                </a:moveTo>
                <a:cubicBezTo>
                  <a:pt x="17181" y="3745"/>
                  <a:pt x="21600" y="11088"/>
                  <a:pt x="21600" y="19085"/>
                </a:cubicBezTo>
              </a:path>
              <a:path w="21600" h="19085" stroke="0" extrusionOk="0">
                <a:moveTo>
                  <a:pt x="10115" y="0"/>
                </a:moveTo>
                <a:cubicBezTo>
                  <a:pt x="17181" y="3745"/>
                  <a:pt x="21600" y="11088"/>
                  <a:pt x="21600" y="19085"/>
                </a:cubicBezTo>
                <a:lnTo>
                  <a:pt x="0" y="19085"/>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3786" name="Arc 10"/>
          <p:cNvSpPr>
            <a:spLocks/>
          </p:cNvSpPr>
          <p:nvPr/>
        </p:nvSpPr>
        <p:spPr bwMode="auto">
          <a:xfrm flipV="1">
            <a:off x="4211638" y="3429000"/>
            <a:ext cx="3097212" cy="504825"/>
          </a:xfrm>
          <a:custGeom>
            <a:avLst/>
            <a:gdLst>
              <a:gd name="T0" fmla="*/ 0 w 21600"/>
              <a:gd name="T1" fmla="*/ 0 h 21600"/>
              <a:gd name="T2" fmla="*/ 444107491 w 21600"/>
              <a:gd name="T3" fmla="*/ 11798530 h 21600"/>
              <a:gd name="T4" fmla="*/ 0 w 21600"/>
              <a:gd name="T5" fmla="*/ 117985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3787" name="Arc 11"/>
          <p:cNvSpPr>
            <a:spLocks/>
          </p:cNvSpPr>
          <p:nvPr/>
        </p:nvSpPr>
        <p:spPr bwMode="auto">
          <a:xfrm flipH="1" flipV="1">
            <a:off x="1908175" y="2060575"/>
            <a:ext cx="3455988" cy="720725"/>
          </a:xfrm>
          <a:custGeom>
            <a:avLst/>
            <a:gdLst>
              <a:gd name="T0" fmla="*/ 0 w 21600"/>
              <a:gd name="T1" fmla="*/ 0 h 21600"/>
              <a:gd name="T2" fmla="*/ 552956120 w 21600"/>
              <a:gd name="T3" fmla="*/ 24048357 h 21600"/>
              <a:gd name="T4" fmla="*/ 0 w 21600"/>
              <a:gd name="T5" fmla="*/ 2404835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3788" name="Arc 12"/>
          <p:cNvSpPr>
            <a:spLocks/>
          </p:cNvSpPr>
          <p:nvPr/>
        </p:nvSpPr>
        <p:spPr bwMode="auto">
          <a:xfrm flipV="1">
            <a:off x="5364163" y="1989138"/>
            <a:ext cx="2663825" cy="792162"/>
          </a:xfrm>
          <a:custGeom>
            <a:avLst/>
            <a:gdLst>
              <a:gd name="T0" fmla="*/ 0 w 21600"/>
              <a:gd name="T1" fmla="*/ 0 h 21600"/>
              <a:gd name="T2" fmla="*/ 328516716 w 21600"/>
              <a:gd name="T3" fmla="*/ 29051880 h 21600"/>
              <a:gd name="T4" fmla="*/ 0 w 21600"/>
              <a:gd name="T5" fmla="*/ 290518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3789" name="Line 13"/>
          <p:cNvSpPr>
            <a:spLocks noChangeShapeType="1"/>
          </p:cNvSpPr>
          <p:nvPr/>
        </p:nvSpPr>
        <p:spPr bwMode="auto">
          <a:xfrm>
            <a:off x="1331913" y="4076700"/>
            <a:ext cx="590391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3790" name="Line 14"/>
          <p:cNvSpPr>
            <a:spLocks noChangeShapeType="1"/>
          </p:cNvSpPr>
          <p:nvPr/>
        </p:nvSpPr>
        <p:spPr bwMode="auto">
          <a:xfrm flipH="1">
            <a:off x="4067175" y="3357563"/>
            <a:ext cx="0" cy="1871662"/>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3791" name="Rectangle 17"/>
          <p:cNvSpPr>
            <a:spLocks noChangeArrowheads="1"/>
          </p:cNvSpPr>
          <p:nvPr/>
        </p:nvSpPr>
        <p:spPr bwMode="auto">
          <a:xfrm>
            <a:off x="1331913" y="2781300"/>
            <a:ext cx="2735262" cy="1295400"/>
          </a:xfrm>
          <a:prstGeom prst="rect">
            <a:avLst/>
          </a:prstGeom>
          <a:solidFill>
            <a:schemeClr val="accent1">
              <a:alpha val="52940"/>
            </a:schemeClr>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Убыток больше, чем </a:t>
            </a:r>
            <a:r>
              <a:rPr lang="en-US" altLang="en-US"/>
              <a:t>FC</a:t>
            </a:r>
            <a:endParaRPr lang="ru-RU" altLang="en-US"/>
          </a:p>
        </p:txBody>
      </p:sp>
      <p:sp>
        <p:nvSpPr>
          <p:cNvPr id="203792" name="Rectangle 18"/>
          <p:cNvSpPr>
            <a:spLocks noChangeArrowheads="1"/>
          </p:cNvSpPr>
          <p:nvPr/>
        </p:nvSpPr>
        <p:spPr bwMode="auto">
          <a:xfrm>
            <a:off x="5435600" y="1628775"/>
            <a:ext cx="1152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t>
            </a:r>
            <a:endParaRPr lang="ru-RU" altLang="en-US"/>
          </a:p>
        </p:txBody>
      </p:sp>
      <p:sp>
        <p:nvSpPr>
          <p:cNvPr id="203793" name="Rectangle 19"/>
          <p:cNvSpPr>
            <a:spLocks noChangeArrowheads="1"/>
          </p:cNvSpPr>
          <p:nvPr/>
        </p:nvSpPr>
        <p:spPr bwMode="auto">
          <a:xfrm>
            <a:off x="7380288" y="1989138"/>
            <a:ext cx="1152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AC</a:t>
            </a:r>
            <a:endParaRPr lang="ru-RU" altLang="en-US"/>
          </a:p>
        </p:txBody>
      </p:sp>
      <p:sp>
        <p:nvSpPr>
          <p:cNvPr id="203794" name="Rectangle 20"/>
          <p:cNvSpPr>
            <a:spLocks noChangeArrowheads="1"/>
          </p:cNvSpPr>
          <p:nvPr/>
        </p:nvSpPr>
        <p:spPr bwMode="auto">
          <a:xfrm>
            <a:off x="7380288" y="3500438"/>
            <a:ext cx="1152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AVC</a:t>
            </a:r>
            <a:endParaRPr lang="ru-RU" altLang="en-US"/>
          </a:p>
        </p:txBody>
      </p:sp>
      <p:sp>
        <p:nvSpPr>
          <p:cNvPr id="203795" name="Rectangle 21"/>
          <p:cNvSpPr>
            <a:spLocks noChangeArrowheads="1"/>
          </p:cNvSpPr>
          <p:nvPr/>
        </p:nvSpPr>
        <p:spPr bwMode="auto">
          <a:xfrm>
            <a:off x="6732588" y="4076700"/>
            <a:ext cx="13684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P=MR=AR=D</a:t>
            </a:r>
            <a:endParaRPr lang="ru-RU" altLang="en-US"/>
          </a:p>
        </p:txBody>
      </p:sp>
      <p:sp>
        <p:nvSpPr>
          <p:cNvPr id="203796" name="Rectangle 24"/>
          <p:cNvSpPr>
            <a:spLocks noChangeArrowheads="1"/>
          </p:cNvSpPr>
          <p:nvPr/>
        </p:nvSpPr>
        <p:spPr bwMode="auto">
          <a:xfrm>
            <a:off x="684213" y="1628775"/>
            <a:ext cx="5032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203797" name="Rectangle 25"/>
          <p:cNvSpPr>
            <a:spLocks noChangeArrowheads="1"/>
          </p:cNvSpPr>
          <p:nvPr/>
        </p:nvSpPr>
        <p:spPr bwMode="auto">
          <a:xfrm>
            <a:off x="5867400" y="4868863"/>
            <a:ext cx="5032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pic>
        <p:nvPicPr>
          <p:cNvPr id="203798" name="Picture 27" descr="MCj02790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906963"/>
            <a:ext cx="20161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3A3D6E4-504A-4A6E-A952-AED6B59F41C1}" type="slidenum">
              <a:rPr lang="ru-RU" altLang="en-US" smtClean="0"/>
              <a:pPr eaLnBrk="1" hangingPunct="1"/>
              <a:t>157</a:t>
            </a:fld>
            <a:endParaRPr lang="ru-RU" altLang="en-US" smtClean="0"/>
          </a:p>
        </p:txBody>
      </p:sp>
      <p:sp>
        <p:nvSpPr>
          <p:cNvPr id="204803" name="Rectangle 2"/>
          <p:cNvSpPr>
            <a:spLocks noGrp="1" noChangeArrowheads="1"/>
          </p:cNvSpPr>
          <p:nvPr>
            <p:ph type="title"/>
          </p:nvPr>
        </p:nvSpPr>
        <p:spPr>
          <a:xfrm>
            <a:off x="685800" y="404813"/>
            <a:ext cx="7126288" cy="936625"/>
          </a:xfrm>
        </p:spPr>
        <p:txBody>
          <a:bodyPr/>
          <a:lstStyle/>
          <a:p>
            <a:pPr eaLnBrk="1" hangingPunct="1"/>
            <a:r>
              <a:rPr lang="ru-RU" altLang="en-US" sz="3200" b="1" smtClean="0"/>
              <a:t>Базовые стратегии конкурентной фирмы в краткосрочном периоде.</a:t>
            </a:r>
          </a:p>
        </p:txBody>
      </p:sp>
      <p:sp>
        <p:nvSpPr>
          <p:cNvPr id="204804" name="Rectangle 3"/>
          <p:cNvSpPr>
            <a:spLocks noGrp="1" noChangeArrowheads="1"/>
          </p:cNvSpPr>
          <p:nvPr>
            <p:ph type="body" idx="1"/>
          </p:nvPr>
        </p:nvSpPr>
        <p:spPr>
          <a:xfrm>
            <a:off x="685800" y="1484313"/>
            <a:ext cx="7696200" cy="4681537"/>
          </a:xfrm>
        </p:spPr>
        <p:txBody>
          <a:bodyPr/>
          <a:lstStyle/>
          <a:p>
            <a:pPr eaLnBrk="1" hangingPunct="1">
              <a:lnSpc>
                <a:spcPct val="90000"/>
              </a:lnSpc>
            </a:pPr>
            <a:r>
              <a:rPr lang="ru-RU" altLang="en-US" sz="2000" smtClean="0"/>
              <a:t>Стратегия максимизации прибыли:</a:t>
            </a:r>
          </a:p>
          <a:p>
            <a:pPr lvl="1" eaLnBrk="1" hangingPunct="1">
              <a:lnSpc>
                <a:spcPct val="90000"/>
              </a:lnSpc>
              <a:buFont typeface="Wingdings" pitchFamily="2" charset="2"/>
              <a:buChar char="Ø"/>
            </a:pPr>
            <a:r>
              <a:rPr lang="ru-RU" altLang="en-US" sz="2400" b="1" smtClean="0"/>
              <a:t>Р=МС&gt;АС</a:t>
            </a:r>
            <a:r>
              <a:rPr lang="ru-RU" altLang="en-US" sz="2000" smtClean="0"/>
              <a:t> фирма получает экономическую прибыль</a:t>
            </a:r>
          </a:p>
          <a:p>
            <a:pPr lvl="1" eaLnBrk="1" hangingPunct="1">
              <a:lnSpc>
                <a:spcPct val="90000"/>
              </a:lnSpc>
              <a:buFont typeface="Wingdings" pitchFamily="2" charset="2"/>
              <a:buChar char="Ø"/>
            </a:pPr>
            <a:r>
              <a:rPr lang="ru-RU" altLang="en-US" sz="2400" b="1" smtClean="0"/>
              <a:t>Р=МС=АС </a:t>
            </a:r>
            <a:r>
              <a:rPr lang="ru-RU" altLang="en-US" sz="2000" smtClean="0"/>
              <a:t>фирма получает нормальную прибыль, экономическая прибыль равна нулю.</a:t>
            </a:r>
          </a:p>
          <a:p>
            <a:pPr eaLnBrk="1" hangingPunct="1">
              <a:lnSpc>
                <a:spcPct val="90000"/>
              </a:lnSpc>
            </a:pPr>
            <a:r>
              <a:rPr lang="ru-RU" altLang="en-US" sz="2000" smtClean="0"/>
              <a:t>Стратегия минимизации убытков:</a:t>
            </a:r>
          </a:p>
          <a:p>
            <a:pPr lvl="1" algn="ctr" eaLnBrk="1" hangingPunct="1">
              <a:lnSpc>
                <a:spcPct val="90000"/>
              </a:lnSpc>
              <a:buFontTx/>
              <a:buNone/>
            </a:pPr>
            <a:r>
              <a:rPr lang="en-US" altLang="en-US" sz="2400" b="1" smtClean="0"/>
              <a:t>AVC</a:t>
            </a:r>
            <a:r>
              <a:rPr lang="ru-RU" altLang="en-US" sz="2400" b="1" smtClean="0"/>
              <a:t> &lt; </a:t>
            </a:r>
            <a:r>
              <a:rPr lang="en-US" altLang="en-US" sz="2400" b="1" smtClean="0"/>
              <a:t>P</a:t>
            </a:r>
            <a:r>
              <a:rPr lang="ru-RU" altLang="en-US" sz="2400" b="1" smtClean="0"/>
              <a:t> = </a:t>
            </a:r>
            <a:r>
              <a:rPr lang="en-US" altLang="en-US" sz="2400" b="1" smtClean="0"/>
              <a:t>MC</a:t>
            </a:r>
            <a:r>
              <a:rPr lang="ru-RU" altLang="en-US" sz="2400" b="1" smtClean="0"/>
              <a:t>&lt; </a:t>
            </a:r>
            <a:r>
              <a:rPr lang="en-US" altLang="en-US" sz="2400" b="1" smtClean="0"/>
              <a:t>AC</a:t>
            </a:r>
            <a:endParaRPr lang="ru-RU" altLang="en-US" sz="2400" b="1" smtClean="0"/>
          </a:p>
          <a:p>
            <a:pPr lvl="1" eaLnBrk="1" hangingPunct="1">
              <a:lnSpc>
                <a:spcPct val="90000"/>
              </a:lnSpc>
              <a:buFontTx/>
              <a:buNone/>
            </a:pPr>
            <a:r>
              <a:rPr lang="ru-RU" altLang="en-US" sz="2000" smtClean="0"/>
              <a:t>    Данная цена не позволяет покрыть все издержки, но покрывает все постоянные и часть переменных издержек. Выгоднее производить себе в убыток, чем остановить производство (в этом случае убытки будут больше и  равны постоянным издержкам)</a:t>
            </a:r>
          </a:p>
          <a:p>
            <a:pPr eaLnBrk="1" hangingPunct="1">
              <a:lnSpc>
                <a:spcPct val="90000"/>
              </a:lnSpc>
            </a:pPr>
            <a:r>
              <a:rPr lang="ru-RU" altLang="en-US" sz="2000" smtClean="0"/>
              <a:t>Стратегия прекращения производства: </a:t>
            </a:r>
          </a:p>
          <a:p>
            <a:pPr algn="ctr" eaLnBrk="1" hangingPunct="1">
              <a:lnSpc>
                <a:spcPct val="90000"/>
              </a:lnSpc>
              <a:buFontTx/>
              <a:buNone/>
            </a:pPr>
            <a:r>
              <a:rPr lang="ru-RU" altLang="en-US" sz="2400" b="1" smtClean="0"/>
              <a:t>Р&lt; </a:t>
            </a:r>
            <a:r>
              <a:rPr lang="en-US" altLang="en-US" sz="2400" b="1" smtClean="0"/>
              <a:t>AVC</a:t>
            </a:r>
            <a:endParaRPr lang="ru-RU" altLang="en-US" sz="2400" b="1" smtClean="0"/>
          </a:p>
          <a:p>
            <a:pPr eaLnBrk="1" hangingPunct="1">
              <a:lnSpc>
                <a:spcPct val="90000"/>
              </a:lnSpc>
            </a:pPr>
            <a:endParaRPr lang="ru-RU" altLang="en-US" sz="2400" b="1"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33A99AA-4FBE-4B73-9146-7110F3160C15}" type="slidenum">
              <a:rPr lang="ru-RU" altLang="en-US" smtClean="0"/>
              <a:pPr eaLnBrk="1" hangingPunct="1"/>
              <a:t>158</a:t>
            </a:fld>
            <a:endParaRPr lang="ru-RU" altLang="en-US" smtClean="0"/>
          </a:p>
        </p:txBody>
      </p:sp>
      <p:sp>
        <p:nvSpPr>
          <p:cNvPr id="205827" name="Rectangle 2"/>
          <p:cNvSpPr>
            <a:spLocks noGrp="1" noChangeArrowheads="1"/>
          </p:cNvSpPr>
          <p:nvPr>
            <p:ph type="title"/>
          </p:nvPr>
        </p:nvSpPr>
        <p:spPr>
          <a:xfrm>
            <a:off x="685800" y="152400"/>
            <a:ext cx="6870700" cy="1981200"/>
          </a:xfrm>
        </p:spPr>
        <p:txBody>
          <a:bodyPr/>
          <a:lstStyle/>
          <a:p>
            <a:pPr eaLnBrk="1" hangingPunct="1"/>
            <a:r>
              <a:rPr lang="ru-RU" altLang="en-US" sz="2400" b="1" smtClean="0"/>
              <a:t>Таким образом, кривая предложения конкурентной фирмы в краткосрочном периоде – это кривая МС, лежащая выше уровня минимума средних переменных издержек.</a:t>
            </a:r>
          </a:p>
        </p:txBody>
      </p:sp>
      <p:sp>
        <p:nvSpPr>
          <p:cNvPr id="205828" name="Rectangle 4"/>
          <p:cNvSpPr>
            <a:spLocks noGrp="1" noChangeArrowheads="1"/>
          </p:cNvSpPr>
          <p:nvPr>
            <p:ph type="body" idx="1"/>
          </p:nvPr>
        </p:nvSpPr>
        <p:spPr>
          <a:xfrm>
            <a:off x="684213" y="2205038"/>
            <a:ext cx="7696200" cy="3281362"/>
          </a:xfrm>
        </p:spPr>
        <p:txBody>
          <a:bodyPr/>
          <a:lstStyle/>
          <a:p>
            <a:pPr eaLnBrk="1" hangingPunct="1">
              <a:lnSpc>
                <a:spcPct val="80000"/>
              </a:lnSpc>
              <a:buFontTx/>
              <a:buNone/>
            </a:pPr>
            <a:r>
              <a:rPr lang="en-US" altLang="en-US" sz="2000" b="1" smtClean="0"/>
              <a:t>P</a:t>
            </a:r>
            <a:r>
              <a:rPr lang="en-US" altLang="en-US" sz="2000" smtClean="0"/>
              <a:t>      </a:t>
            </a:r>
            <a:r>
              <a:rPr lang="en-US" altLang="en-US" sz="1400" smtClean="0"/>
              <a:t>                                         </a:t>
            </a:r>
            <a:r>
              <a:rPr lang="en-US" altLang="en-US" sz="2000" smtClean="0"/>
              <a:t>MC</a:t>
            </a:r>
          </a:p>
          <a:p>
            <a:pPr eaLnBrk="1" hangingPunct="1">
              <a:lnSpc>
                <a:spcPct val="80000"/>
              </a:lnSpc>
              <a:buFontTx/>
              <a:buNone/>
            </a:pPr>
            <a:endParaRPr lang="en-US" altLang="en-US" sz="2000" smtClean="0"/>
          </a:p>
          <a:p>
            <a:pPr eaLnBrk="1" hangingPunct="1">
              <a:lnSpc>
                <a:spcPct val="80000"/>
              </a:lnSpc>
              <a:buFontTx/>
              <a:buNone/>
            </a:pPr>
            <a:endParaRPr lang="en-US" altLang="en-US" sz="1400" smtClean="0"/>
          </a:p>
          <a:p>
            <a:pPr eaLnBrk="1" hangingPunct="1">
              <a:lnSpc>
                <a:spcPct val="80000"/>
              </a:lnSpc>
              <a:buFontTx/>
              <a:buNone/>
            </a:pPr>
            <a:r>
              <a:rPr lang="en-US" altLang="en-US" sz="1600" smtClean="0"/>
              <a:t>							</a:t>
            </a:r>
            <a:r>
              <a:rPr lang="en-US" altLang="en-US" sz="2400" smtClean="0"/>
              <a:t>AC</a:t>
            </a:r>
          </a:p>
          <a:p>
            <a:pPr eaLnBrk="1" hangingPunct="1">
              <a:lnSpc>
                <a:spcPct val="80000"/>
              </a:lnSpc>
              <a:buFontTx/>
              <a:buNone/>
            </a:pPr>
            <a:endParaRPr lang="en-US" altLang="en-US" sz="2400" smtClean="0"/>
          </a:p>
          <a:p>
            <a:pPr eaLnBrk="1" hangingPunct="1">
              <a:lnSpc>
                <a:spcPct val="80000"/>
              </a:lnSpc>
              <a:buFontTx/>
              <a:buNone/>
            </a:pPr>
            <a:endParaRPr lang="en-US" altLang="en-US" sz="2400" smtClean="0"/>
          </a:p>
          <a:p>
            <a:pPr eaLnBrk="1" hangingPunct="1">
              <a:lnSpc>
                <a:spcPct val="80000"/>
              </a:lnSpc>
              <a:buFontTx/>
              <a:buNone/>
            </a:pPr>
            <a:r>
              <a:rPr lang="en-US" altLang="en-US" sz="2400" smtClean="0"/>
              <a:t>							AVC</a:t>
            </a:r>
          </a:p>
          <a:p>
            <a:pPr eaLnBrk="1" hangingPunct="1">
              <a:lnSpc>
                <a:spcPct val="80000"/>
              </a:lnSpc>
              <a:buFontTx/>
              <a:buNone/>
            </a:pPr>
            <a:endParaRPr lang="en-US" altLang="en-US" sz="2400" smtClean="0"/>
          </a:p>
          <a:p>
            <a:pPr eaLnBrk="1" hangingPunct="1">
              <a:lnSpc>
                <a:spcPct val="80000"/>
              </a:lnSpc>
              <a:buFontTx/>
              <a:buNone/>
            </a:pPr>
            <a:endParaRPr lang="en-US" altLang="en-US" sz="1600" smtClean="0"/>
          </a:p>
          <a:p>
            <a:pPr eaLnBrk="1" hangingPunct="1">
              <a:lnSpc>
                <a:spcPct val="80000"/>
              </a:lnSpc>
              <a:buFontTx/>
              <a:buNone/>
            </a:pPr>
            <a:r>
              <a:rPr lang="en-US" altLang="en-US" sz="1600" smtClean="0"/>
              <a:t>							</a:t>
            </a:r>
            <a:r>
              <a:rPr lang="en-US" altLang="en-US" sz="2000" b="1" smtClean="0"/>
              <a:t>Q</a:t>
            </a:r>
          </a:p>
          <a:p>
            <a:pPr eaLnBrk="1" hangingPunct="1">
              <a:lnSpc>
                <a:spcPct val="80000"/>
              </a:lnSpc>
              <a:buFontTx/>
              <a:buNone/>
            </a:pPr>
            <a:endParaRPr lang="en-US" altLang="en-US" sz="2000" b="1" smtClean="0"/>
          </a:p>
          <a:p>
            <a:pPr eaLnBrk="1" hangingPunct="1">
              <a:lnSpc>
                <a:spcPct val="80000"/>
              </a:lnSpc>
              <a:buFontTx/>
              <a:buNone/>
            </a:pPr>
            <a:endParaRPr lang="en-US" altLang="en-US" sz="800" smtClean="0"/>
          </a:p>
          <a:p>
            <a:pPr eaLnBrk="1" hangingPunct="1">
              <a:lnSpc>
                <a:spcPct val="80000"/>
              </a:lnSpc>
              <a:buFontTx/>
              <a:buNone/>
            </a:pPr>
            <a:endParaRPr lang="en-US" altLang="en-US" sz="800" smtClean="0"/>
          </a:p>
          <a:p>
            <a:pPr eaLnBrk="1" hangingPunct="1">
              <a:lnSpc>
                <a:spcPct val="80000"/>
              </a:lnSpc>
              <a:buFontTx/>
              <a:buNone/>
            </a:pPr>
            <a:endParaRPr lang="en-US" altLang="en-US" sz="800" smtClean="0"/>
          </a:p>
          <a:p>
            <a:pPr eaLnBrk="1" hangingPunct="1">
              <a:lnSpc>
                <a:spcPct val="80000"/>
              </a:lnSpc>
              <a:buFontTx/>
              <a:buNone/>
            </a:pPr>
            <a:endParaRPr lang="en-US" altLang="en-US" sz="800" smtClean="0"/>
          </a:p>
          <a:p>
            <a:pPr eaLnBrk="1" hangingPunct="1">
              <a:lnSpc>
                <a:spcPct val="80000"/>
              </a:lnSpc>
              <a:buFontTx/>
              <a:buNone/>
            </a:pPr>
            <a:endParaRPr lang="en-US" altLang="en-US" sz="800" smtClean="0"/>
          </a:p>
          <a:p>
            <a:pPr eaLnBrk="1" hangingPunct="1">
              <a:lnSpc>
                <a:spcPct val="80000"/>
              </a:lnSpc>
              <a:buFontTx/>
              <a:buNone/>
            </a:pPr>
            <a:r>
              <a:rPr lang="en-US" altLang="en-US" sz="800" smtClean="0"/>
              <a:t>							</a:t>
            </a:r>
            <a:endParaRPr lang="ru-RU" altLang="en-US" sz="800" smtClean="0"/>
          </a:p>
        </p:txBody>
      </p:sp>
      <p:sp>
        <p:nvSpPr>
          <p:cNvPr id="205829" name="Line 6"/>
          <p:cNvSpPr>
            <a:spLocks noChangeShapeType="1"/>
          </p:cNvSpPr>
          <p:nvPr/>
        </p:nvSpPr>
        <p:spPr bwMode="auto">
          <a:xfrm>
            <a:off x="1403350" y="2420938"/>
            <a:ext cx="0" cy="28797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5830" name="Line 7"/>
          <p:cNvSpPr>
            <a:spLocks noChangeShapeType="1"/>
          </p:cNvSpPr>
          <p:nvPr/>
        </p:nvSpPr>
        <p:spPr bwMode="auto">
          <a:xfrm>
            <a:off x="1403350" y="5300663"/>
            <a:ext cx="45370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31" name="Arc 9"/>
          <p:cNvSpPr>
            <a:spLocks/>
          </p:cNvSpPr>
          <p:nvPr/>
        </p:nvSpPr>
        <p:spPr bwMode="auto">
          <a:xfrm flipH="1" flipV="1">
            <a:off x="1835150" y="3660775"/>
            <a:ext cx="792163" cy="849313"/>
          </a:xfrm>
          <a:custGeom>
            <a:avLst/>
            <a:gdLst>
              <a:gd name="T0" fmla="*/ 0 w 21600"/>
              <a:gd name="T1" fmla="*/ 0 h 25505"/>
              <a:gd name="T2" fmla="*/ 28573135 w 21600"/>
              <a:gd name="T3" fmla="*/ 28282006 h 25505"/>
              <a:gd name="T4" fmla="*/ 0 w 21600"/>
              <a:gd name="T5" fmla="*/ 23951826 h 25505"/>
              <a:gd name="T6" fmla="*/ 0 60000 65536"/>
              <a:gd name="T7" fmla="*/ 0 60000 65536"/>
              <a:gd name="T8" fmla="*/ 0 60000 65536"/>
              <a:gd name="T9" fmla="*/ 0 w 21600"/>
              <a:gd name="T10" fmla="*/ 0 h 25505"/>
              <a:gd name="T11" fmla="*/ 21600 w 21600"/>
              <a:gd name="T12" fmla="*/ 25505 h 25505"/>
            </a:gdLst>
            <a:ahLst/>
            <a:cxnLst>
              <a:cxn ang="T6">
                <a:pos x="T0" y="T1"/>
              </a:cxn>
              <a:cxn ang="T7">
                <a:pos x="T2" y="T3"/>
              </a:cxn>
              <a:cxn ang="T8">
                <a:pos x="T4" y="T5"/>
              </a:cxn>
            </a:cxnLst>
            <a:rect l="T9" t="T10" r="T11" b="T12"/>
            <a:pathLst>
              <a:path w="21600" h="25505" fill="none" extrusionOk="0">
                <a:moveTo>
                  <a:pt x="-1" y="0"/>
                </a:moveTo>
                <a:cubicBezTo>
                  <a:pt x="11929" y="0"/>
                  <a:pt x="21600" y="9670"/>
                  <a:pt x="21600" y="21600"/>
                </a:cubicBezTo>
                <a:cubicBezTo>
                  <a:pt x="21600" y="22909"/>
                  <a:pt x="21480" y="24216"/>
                  <a:pt x="21244" y="25505"/>
                </a:cubicBezTo>
              </a:path>
              <a:path w="21600" h="25505" stroke="0" extrusionOk="0">
                <a:moveTo>
                  <a:pt x="-1" y="0"/>
                </a:moveTo>
                <a:cubicBezTo>
                  <a:pt x="11929" y="0"/>
                  <a:pt x="21600" y="9670"/>
                  <a:pt x="21600" y="21600"/>
                </a:cubicBezTo>
                <a:cubicBezTo>
                  <a:pt x="21600" y="22909"/>
                  <a:pt x="21480" y="24216"/>
                  <a:pt x="21244" y="25505"/>
                </a:cubicBezTo>
                <a:lnTo>
                  <a:pt x="0" y="21600"/>
                </a:lnTo>
                <a:close/>
              </a:path>
            </a:pathLst>
          </a:custGeom>
          <a:noFill/>
          <a:ln w="9525">
            <a:solidFill>
              <a:schemeClr val="tx1"/>
            </a:solidFill>
            <a:prstDash val="lgDash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832" name="Arc 10"/>
          <p:cNvSpPr>
            <a:spLocks/>
          </p:cNvSpPr>
          <p:nvPr/>
        </p:nvSpPr>
        <p:spPr bwMode="auto">
          <a:xfrm flipV="1">
            <a:off x="2555875" y="2420938"/>
            <a:ext cx="1504950" cy="2087562"/>
          </a:xfrm>
          <a:custGeom>
            <a:avLst/>
            <a:gdLst>
              <a:gd name="T0" fmla="*/ 0 w 12894"/>
              <a:gd name="T1" fmla="*/ 0 h 21600"/>
              <a:gd name="T2" fmla="*/ 175653371 w 12894"/>
              <a:gd name="T3" fmla="*/ 39884029 h 21600"/>
              <a:gd name="T4" fmla="*/ 0 w 12894"/>
              <a:gd name="T5" fmla="*/ 201755304 h 21600"/>
              <a:gd name="T6" fmla="*/ 0 60000 65536"/>
              <a:gd name="T7" fmla="*/ 0 60000 65536"/>
              <a:gd name="T8" fmla="*/ 0 60000 65536"/>
              <a:gd name="T9" fmla="*/ 0 w 12894"/>
              <a:gd name="T10" fmla="*/ 0 h 21600"/>
              <a:gd name="T11" fmla="*/ 12894 w 12894"/>
              <a:gd name="T12" fmla="*/ 21600 h 21600"/>
            </a:gdLst>
            <a:ahLst/>
            <a:cxnLst>
              <a:cxn ang="T6">
                <a:pos x="T0" y="T1"/>
              </a:cxn>
              <a:cxn ang="T7">
                <a:pos x="T2" y="T3"/>
              </a:cxn>
              <a:cxn ang="T8">
                <a:pos x="T4" y="T5"/>
              </a:cxn>
            </a:cxnLst>
            <a:rect l="T9" t="T10" r="T11" b="T12"/>
            <a:pathLst>
              <a:path w="12894" h="21600" fill="none" extrusionOk="0">
                <a:moveTo>
                  <a:pt x="-1" y="0"/>
                </a:moveTo>
                <a:cubicBezTo>
                  <a:pt x="4645" y="0"/>
                  <a:pt x="9166" y="1497"/>
                  <a:pt x="12893" y="4270"/>
                </a:cubicBezTo>
              </a:path>
              <a:path w="12894" h="21600" stroke="0" extrusionOk="0">
                <a:moveTo>
                  <a:pt x="-1" y="0"/>
                </a:moveTo>
                <a:cubicBezTo>
                  <a:pt x="4645" y="0"/>
                  <a:pt x="9166" y="1497"/>
                  <a:pt x="12893" y="4270"/>
                </a:cubicBezTo>
                <a:lnTo>
                  <a:pt x="0" y="21600"/>
                </a:lnTo>
                <a:close/>
              </a:path>
            </a:pathLst>
          </a:custGeom>
          <a:noFill/>
          <a:ln w="9525">
            <a:solidFill>
              <a:schemeClr val="tx1"/>
            </a:solidFill>
            <a:prstDash val="lgDashDot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833" name="Arc 12"/>
          <p:cNvSpPr>
            <a:spLocks/>
          </p:cNvSpPr>
          <p:nvPr/>
        </p:nvSpPr>
        <p:spPr bwMode="auto">
          <a:xfrm flipH="1" flipV="1">
            <a:off x="1835150" y="3502025"/>
            <a:ext cx="2232025" cy="574675"/>
          </a:xfrm>
          <a:custGeom>
            <a:avLst/>
            <a:gdLst>
              <a:gd name="T0" fmla="*/ 16721794 w 21600"/>
              <a:gd name="T1" fmla="*/ 0 h 21543"/>
              <a:gd name="T2" fmla="*/ 230645083 w 21600"/>
              <a:gd name="T3" fmla="*/ 15329870 h 21543"/>
              <a:gd name="T4" fmla="*/ 0 w 21600"/>
              <a:gd name="T5" fmla="*/ 15329870 h 21543"/>
              <a:gd name="T6" fmla="*/ 0 60000 65536"/>
              <a:gd name="T7" fmla="*/ 0 60000 65536"/>
              <a:gd name="T8" fmla="*/ 0 60000 65536"/>
              <a:gd name="T9" fmla="*/ 0 w 21600"/>
              <a:gd name="T10" fmla="*/ 0 h 21543"/>
              <a:gd name="T11" fmla="*/ 21600 w 21600"/>
              <a:gd name="T12" fmla="*/ 21543 h 21543"/>
            </a:gdLst>
            <a:ahLst/>
            <a:cxnLst>
              <a:cxn ang="T6">
                <a:pos x="T0" y="T1"/>
              </a:cxn>
              <a:cxn ang="T7">
                <a:pos x="T2" y="T3"/>
              </a:cxn>
              <a:cxn ang="T8">
                <a:pos x="T4" y="T5"/>
              </a:cxn>
            </a:cxnLst>
            <a:rect l="T9" t="T10" r="T11" b="T12"/>
            <a:pathLst>
              <a:path w="21600" h="21543" fill="none" extrusionOk="0">
                <a:moveTo>
                  <a:pt x="1566" y="-1"/>
                </a:moveTo>
                <a:cubicBezTo>
                  <a:pt x="12857" y="820"/>
                  <a:pt x="21600" y="10221"/>
                  <a:pt x="21600" y="21543"/>
                </a:cubicBezTo>
              </a:path>
              <a:path w="21600" h="21543" stroke="0" extrusionOk="0">
                <a:moveTo>
                  <a:pt x="1566" y="-1"/>
                </a:moveTo>
                <a:cubicBezTo>
                  <a:pt x="12857" y="820"/>
                  <a:pt x="21600" y="10221"/>
                  <a:pt x="21600" y="21543"/>
                </a:cubicBezTo>
                <a:lnTo>
                  <a:pt x="0" y="21543"/>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834" name="Arc 13"/>
          <p:cNvSpPr>
            <a:spLocks/>
          </p:cNvSpPr>
          <p:nvPr/>
        </p:nvSpPr>
        <p:spPr bwMode="auto">
          <a:xfrm flipV="1">
            <a:off x="3924300" y="3284538"/>
            <a:ext cx="2571750" cy="792162"/>
          </a:xfrm>
          <a:custGeom>
            <a:avLst/>
            <a:gdLst>
              <a:gd name="T0" fmla="*/ 0 w 20852"/>
              <a:gd name="T1" fmla="*/ 0 h 21600"/>
              <a:gd name="T2" fmla="*/ 317182916 w 20852"/>
              <a:gd name="T3" fmla="*/ 21471479 h 21600"/>
              <a:gd name="T4" fmla="*/ 0 w 20852"/>
              <a:gd name="T5" fmla="*/ 29051880 h 21600"/>
              <a:gd name="T6" fmla="*/ 0 60000 65536"/>
              <a:gd name="T7" fmla="*/ 0 60000 65536"/>
              <a:gd name="T8" fmla="*/ 0 60000 65536"/>
              <a:gd name="T9" fmla="*/ 0 w 20852"/>
              <a:gd name="T10" fmla="*/ 0 h 21600"/>
              <a:gd name="T11" fmla="*/ 20852 w 20852"/>
              <a:gd name="T12" fmla="*/ 21600 h 21600"/>
            </a:gdLst>
            <a:ahLst/>
            <a:cxnLst>
              <a:cxn ang="T6">
                <a:pos x="T0" y="T1"/>
              </a:cxn>
              <a:cxn ang="T7">
                <a:pos x="T2" y="T3"/>
              </a:cxn>
              <a:cxn ang="T8">
                <a:pos x="T4" y="T5"/>
              </a:cxn>
            </a:cxnLst>
            <a:rect l="T9" t="T10" r="T11" b="T12"/>
            <a:pathLst>
              <a:path w="20852" h="21600" fill="none" extrusionOk="0">
                <a:moveTo>
                  <a:pt x="-1" y="0"/>
                </a:moveTo>
                <a:cubicBezTo>
                  <a:pt x="9758" y="0"/>
                  <a:pt x="18305" y="6543"/>
                  <a:pt x="20851" y="15964"/>
                </a:cubicBezTo>
              </a:path>
              <a:path w="20852" h="21600" stroke="0" extrusionOk="0">
                <a:moveTo>
                  <a:pt x="-1" y="0"/>
                </a:moveTo>
                <a:cubicBezTo>
                  <a:pt x="9758" y="0"/>
                  <a:pt x="18305" y="6543"/>
                  <a:pt x="20851" y="15964"/>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835" name="Arc 14"/>
          <p:cNvSpPr>
            <a:spLocks/>
          </p:cNvSpPr>
          <p:nvPr/>
        </p:nvSpPr>
        <p:spPr bwMode="auto">
          <a:xfrm flipH="1" flipV="1">
            <a:off x="1835150" y="2349500"/>
            <a:ext cx="2881313" cy="863600"/>
          </a:xfrm>
          <a:custGeom>
            <a:avLst/>
            <a:gdLst>
              <a:gd name="T0" fmla="*/ 0 w 21600"/>
              <a:gd name="T1" fmla="*/ 0 h 21600"/>
              <a:gd name="T2" fmla="*/ 384350074 w 21600"/>
              <a:gd name="T3" fmla="*/ 34528005 h 21600"/>
              <a:gd name="T4" fmla="*/ 0 w 21600"/>
              <a:gd name="T5" fmla="*/ 3452800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836" name="Arc 15"/>
          <p:cNvSpPr>
            <a:spLocks/>
          </p:cNvSpPr>
          <p:nvPr/>
        </p:nvSpPr>
        <p:spPr bwMode="auto">
          <a:xfrm flipV="1">
            <a:off x="4716463" y="2276475"/>
            <a:ext cx="2447925" cy="936625"/>
          </a:xfrm>
          <a:custGeom>
            <a:avLst/>
            <a:gdLst>
              <a:gd name="T0" fmla="*/ 0 w 21600"/>
              <a:gd name="T1" fmla="*/ 0 h 21600"/>
              <a:gd name="T2" fmla="*/ 277422900 w 21600"/>
              <a:gd name="T3" fmla="*/ 40614181 h 21600"/>
              <a:gd name="T4" fmla="*/ 0 w 21600"/>
              <a:gd name="T5" fmla="*/ 406141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837" name="Line 16"/>
          <p:cNvSpPr>
            <a:spLocks noChangeShapeType="1"/>
          </p:cNvSpPr>
          <p:nvPr/>
        </p:nvSpPr>
        <p:spPr bwMode="auto">
          <a:xfrm>
            <a:off x="1476375" y="4076700"/>
            <a:ext cx="590391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38" name="Line 17"/>
          <p:cNvSpPr>
            <a:spLocks noChangeShapeType="1"/>
          </p:cNvSpPr>
          <p:nvPr/>
        </p:nvSpPr>
        <p:spPr bwMode="auto">
          <a:xfrm>
            <a:off x="1403350" y="2708275"/>
            <a:ext cx="60483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39" name="Line 18"/>
          <p:cNvSpPr>
            <a:spLocks noChangeShapeType="1"/>
          </p:cNvSpPr>
          <p:nvPr/>
        </p:nvSpPr>
        <p:spPr bwMode="auto">
          <a:xfrm>
            <a:off x="1403350" y="3213100"/>
            <a:ext cx="60483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40" name="Line 19"/>
          <p:cNvSpPr>
            <a:spLocks noChangeShapeType="1"/>
          </p:cNvSpPr>
          <p:nvPr/>
        </p:nvSpPr>
        <p:spPr bwMode="auto">
          <a:xfrm>
            <a:off x="1403350" y="3573463"/>
            <a:ext cx="60483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41" name="Line 20"/>
          <p:cNvSpPr>
            <a:spLocks noChangeShapeType="1"/>
          </p:cNvSpPr>
          <p:nvPr/>
        </p:nvSpPr>
        <p:spPr bwMode="auto">
          <a:xfrm>
            <a:off x="1403350" y="4365625"/>
            <a:ext cx="604837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42" name="Line 21"/>
          <p:cNvSpPr>
            <a:spLocks noChangeShapeType="1"/>
          </p:cNvSpPr>
          <p:nvPr/>
        </p:nvSpPr>
        <p:spPr bwMode="auto">
          <a:xfrm>
            <a:off x="3995738" y="4076700"/>
            <a:ext cx="0" cy="122396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43" name="Line 22"/>
          <p:cNvSpPr>
            <a:spLocks noChangeShapeType="1"/>
          </p:cNvSpPr>
          <p:nvPr/>
        </p:nvSpPr>
        <p:spPr bwMode="auto">
          <a:xfrm>
            <a:off x="4643438" y="3573463"/>
            <a:ext cx="0" cy="17272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44" name="Line 23"/>
          <p:cNvSpPr>
            <a:spLocks noChangeShapeType="1"/>
          </p:cNvSpPr>
          <p:nvPr/>
        </p:nvSpPr>
        <p:spPr bwMode="auto">
          <a:xfrm>
            <a:off x="4859338" y="3213100"/>
            <a:ext cx="0" cy="208756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45" name="Line 24"/>
          <p:cNvSpPr>
            <a:spLocks noChangeShapeType="1"/>
          </p:cNvSpPr>
          <p:nvPr/>
        </p:nvSpPr>
        <p:spPr bwMode="auto">
          <a:xfrm>
            <a:off x="5076825" y="2708275"/>
            <a:ext cx="0" cy="25923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846" name="Line 25"/>
          <p:cNvSpPr>
            <a:spLocks noChangeShapeType="1"/>
          </p:cNvSpPr>
          <p:nvPr/>
        </p:nvSpPr>
        <p:spPr bwMode="auto">
          <a:xfrm>
            <a:off x="4067175" y="5013325"/>
            <a:ext cx="433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47" name="Line 26"/>
          <p:cNvSpPr>
            <a:spLocks noChangeShapeType="1"/>
          </p:cNvSpPr>
          <p:nvPr/>
        </p:nvSpPr>
        <p:spPr bwMode="auto">
          <a:xfrm>
            <a:off x="4643438" y="5013325"/>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48" name="Line 27"/>
          <p:cNvSpPr>
            <a:spLocks noChangeShapeType="1"/>
          </p:cNvSpPr>
          <p:nvPr/>
        </p:nvSpPr>
        <p:spPr bwMode="auto">
          <a:xfrm>
            <a:off x="4932363" y="5013325"/>
            <a:ext cx="714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49" name="Line 28"/>
          <p:cNvSpPr>
            <a:spLocks noChangeShapeType="1"/>
          </p:cNvSpPr>
          <p:nvPr/>
        </p:nvSpPr>
        <p:spPr bwMode="auto">
          <a:xfrm flipV="1">
            <a:off x="1692275" y="40767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50" name="Line 29"/>
          <p:cNvSpPr>
            <a:spLocks noChangeShapeType="1"/>
          </p:cNvSpPr>
          <p:nvPr/>
        </p:nvSpPr>
        <p:spPr bwMode="auto">
          <a:xfrm flipV="1">
            <a:off x="1692275" y="3644900"/>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51" name="Line 30"/>
          <p:cNvSpPr>
            <a:spLocks noChangeShapeType="1"/>
          </p:cNvSpPr>
          <p:nvPr/>
        </p:nvSpPr>
        <p:spPr bwMode="auto">
          <a:xfrm flipV="1">
            <a:off x="1692275" y="328453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52" name="Line 31"/>
          <p:cNvSpPr>
            <a:spLocks noChangeShapeType="1"/>
          </p:cNvSpPr>
          <p:nvPr/>
        </p:nvSpPr>
        <p:spPr bwMode="auto">
          <a:xfrm flipV="1">
            <a:off x="1692275" y="2708275"/>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53" name="Arc 33"/>
          <p:cNvSpPr>
            <a:spLocks/>
          </p:cNvSpPr>
          <p:nvPr/>
        </p:nvSpPr>
        <p:spPr bwMode="auto">
          <a:xfrm flipV="1">
            <a:off x="3348038" y="549275"/>
            <a:ext cx="1871662" cy="3525838"/>
          </a:xfrm>
          <a:custGeom>
            <a:avLst/>
            <a:gdLst>
              <a:gd name="T0" fmla="*/ 73610792 w 18383"/>
              <a:gd name="T1" fmla="*/ 0 h 20399"/>
              <a:gd name="T2" fmla="*/ 190562916 w 18383"/>
              <a:gd name="T3" fmla="*/ 270577240 h 20399"/>
              <a:gd name="T4" fmla="*/ 0 w 18383"/>
              <a:gd name="T5" fmla="*/ 609418715 h 20399"/>
              <a:gd name="T6" fmla="*/ 0 60000 65536"/>
              <a:gd name="T7" fmla="*/ 0 60000 65536"/>
              <a:gd name="T8" fmla="*/ 0 60000 65536"/>
              <a:gd name="T9" fmla="*/ 0 w 18383"/>
              <a:gd name="T10" fmla="*/ 0 h 20399"/>
              <a:gd name="T11" fmla="*/ 18383 w 18383"/>
              <a:gd name="T12" fmla="*/ 20399 h 20399"/>
            </a:gdLst>
            <a:ahLst/>
            <a:cxnLst>
              <a:cxn ang="T6">
                <a:pos x="T0" y="T1"/>
              </a:cxn>
              <a:cxn ang="T7">
                <a:pos x="T2" y="T3"/>
              </a:cxn>
              <a:cxn ang="T8">
                <a:pos x="T4" y="T5"/>
              </a:cxn>
            </a:cxnLst>
            <a:rect l="T9" t="T10" r="T11" b="T12"/>
            <a:pathLst>
              <a:path w="18383" h="20399" fill="none" extrusionOk="0">
                <a:moveTo>
                  <a:pt x="7101" y="-1"/>
                </a:moveTo>
                <a:cubicBezTo>
                  <a:pt x="11791" y="1632"/>
                  <a:pt x="15775" y="4830"/>
                  <a:pt x="18382" y="9057"/>
                </a:cubicBezTo>
              </a:path>
              <a:path w="18383" h="20399" stroke="0" extrusionOk="0">
                <a:moveTo>
                  <a:pt x="7101" y="-1"/>
                </a:moveTo>
                <a:cubicBezTo>
                  <a:pt x="11791" y="1632"/>
                  <a:pt x="15775" y="4830"/>
                  <a:pt x="18382" y="9057"/>
                </a:cubicBezTo>
                <a:lnTo>
                  <a:pt x="0" y="20399"/>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05854" name="Picture 34" descr="MCj032438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5495925"/>
            <a:ext cx="2016125"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933F81F-523F-43A1-A19B-1FA1D942BE30}" type="slidenum">
              <a:rPr lang="ru-RU" altLang="en-US" smtClean="0"/>
              <a:pPr eaLnBrk="1" hangingPunct="1"/>
              <a:t>159</a:t>
            </a:fld>
            <a:endParaRPr lang="ru-RU" altLang="en-US" smtClean="0"/>
          </a:p>
        </p:txBody>
      </p:sp>
      <p:sp>
        <p:nvSpPr>
          <p:cNvPr id="206851" name="Rectangle 2"/>
          <p:cNvSpPr>
            <a:spLocks noGrp="1" noChangeArrowheads="1"/>
          </p:cNvSpPr>
          <p:nvPr>
            <p:ph type="title"/>
          </p:nvPr>
        </p:nvSpPr>
        <p:spPr>
          <a:xfrm>
            <a:off x="395288" y="152400"/>
            <a:ext cx="7705725" cy="1692275"/>
          </a:xfrm>
        </p:spPr>
        <p:txBody>
          <a:bodyPr/>
          <a:lstStyle/>
          <a:p>
            <a:pPr eaLnBrk="1" hangingPunct="1"/>
            <a:r>
              <a:rPr lang="ru-RU" altLang="en-US" sz="3200" b="1" smtClean="0"/>
              <a:t>Детерминанты рыночного предложения при чистой конкуренции:</a:t>
            </a:r>
          </a:p>
        </p:txBody>
      </p:sp>
      <p:sp>
        <p:nvSpPr>
          <p:cNvPr id="206852" name="Rectangle 3"/>
          <p:cNvSpPr>
            <a:spLocks noGrp="1" noChangeArrowheads="1"/>
          </p:cNvSpPr>
          <p:nvPr>
            <p:ph type="body" idx="1"/>
          </p:nvPr>
        </p:nvSpPr>
        <p:spPr>
          <a:xfrm>
            <a:off x="1042988" y="1844675"/>
            <a:ext cx="7339012" cy="4321175"/>
          </a:xfrm>
        </p:spPr>
        <p:txBody>
          <a:bodyPr/>
          <a:lstStyle/>
          <a:p>
            <a:pPr eaLnBrk="1" hangingPunct="1"/>
            <a:r>
              <a:rPr lang="ru-RU" altLang="en-US" sz="2800" smtClean="0"/>
              <a:t>Количество фирм в отрасли</a:t>
            </a:r>
          </a:p>
          <a:p>
            <a:pPr eaLnBrk="1" hangingPunct="1"/>
            <a:r>
              <a:rPr lang="ru-RU" altLang="en-US" sz="2800" smtClean="0"/>
              <a:t>Ср. размер предприятий, измеряемый количеством применяемых постоянных факторов или производственной мощностью</a:t>
            </a:r>
          </a:p>
          <a:p>
            <a:pPr eaLnBrk="1" hangingPunct="1"/>
            <a:r>
              <a:rPr lang="ru-RU" altLang="en-US" sz="2800" smtClean="0"/>
              <a:t>Цены переменных ресурсов, применяемых фирмами</a:t>
            </a:r>
          </a:p>
          <a:p>
            <a:pPr eaLnBrk="1" hangingPunct="1"/>
            <a:r>
              <a:rPr lang="ru-RU" altLang="en-US" sz="2800" smtClean="0"/>
              <a:t>Доминирующая технология</a:t>
            </a:r>
          </a:p>
          <a:p>
            <a:pPr eaLnBrk="1" hangingPunct="1"/>
            <a:r>
              <a:rPr lang="ru-RU" altLang="en-US" sz="2800" smtClean="0"/>
              <a:t>Налоги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74B2848-464A-4F10-A2A9-DCD3E2897513}" type="slidenum">
              <a:rPr lang="ru-RU" altLang="en-US" smtClean="0"/>
              <a:pPr eaLnBrk="1" hangingPunct="1"/>
              <a:t>16</a:t>
            </a:fld>
            <a:endParaRPr lang="ru-RU" altLang="en-US" smtClean="0"/>
          </a:p>
        </p:txBody>
      </p:sp>
      <p:sp>
        <p:nvSpPr>
          <p:cNvPr id="34819" name="Rectangle 4"/>
          <p:cNvSpPr>
            <a:spLocks noGrp="1" noChangeArrowheads="1"/>
          </p:cNvSpPr>
          <p:nvPr>
            <p:ph type="title"/>
          </p:nvPr>
        </p:nvSpPr>
        <p:spPr/>
        <p:txBody>
          <a:bodyPr/>
          <a:lstStyle/>
          <a:p>
            <a:pPr eaLnBrk="1" hangingPunct="1"/>
            <a:r>
              <a:rPr lang="ru-RU" altLang="en-US" smtClean="0"/>
              <a:t>Теория спроса и предложения</a:t>
            </a:r>
          </a:p>
        </p:txBody>
      </p:sp>
      <p:pic>
        <p:nvPicPr>
          <p:cNvPr id="348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844675"/>
            <a:ext cx="48958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AFF212F-C612-45E7-9263-30ACBB57738F}" type="slidenum">
              <a:rPr lang="ru-RU" altLang="en-US" smtClean="0"/>
              <a:pPr eaLnBrk="1" hangingPunct="1"/>
              <a:t>160</a:t>
            </a:fld>
            <a:endParaRPr lang="ru-RU" altLang="en-US" smtClean="0"/>
          </a:p>
        </p:txBody>
      </p:sp>
      <p:sp>
        <p:nvSpPr>
          <p:cNvPr id="207875" name="Rectangle 2"/>
          <p:cNvSpPr>
            <a:spLocks noGrp="1" noChangeArrowheads="1"/>
          </p:cNvSpPr>
          <p:nvPr>
            <p:ph type="title"/>
          </p:nvPr>
        </p:nvSpPr>
        <p:spPr>
          <a:xfrm>
            <a:off x="685800" y="152400"/>
            <a:ext cx="6870700" cy="1044575"/>
          </a:xfrm>
        </p:spPr>
        <p:txBody>
          <a:bodyPr/>
          <a:lstStyle/>
          <a:p>
            <a:pPr eaLnBrk="1" hangingPunct="1"/>
            <a:r>
              <a:rPr lang="ru-RU" altLang="en-US" sz="4000" b="1" smtClean="0"/>
              <a:t>ВАЖНО!</a:t>
            </a:r>
          </a:p>
        </p:txBody>
      </p:sp>
      <p:sp>
        <p:nvSpPr>
          <p:cNvPr id="207876" name="Rectangle 3"/>
          <p:cNvSpPr>
            <a:spLocks noGrp="1" noChangeArrowheads="1"/>
          </p:cNvSpPr>
          <p:nvPr>
            <p:ph type="body" idx="1"/>
          </p:nvPr>
        </p:nvSpPr>
        <p:spPr>
          <a:xfrm>
            <a:off x="685800" y="1341438"/>
            <a:ext cx="7696200" cy="4751387"/>
          </a:xfrm>
        </p:spPr>
        <p:txBody>
          <a:bodyPr/>
          <a:lstStyle/>
          <a:p>
            <a:pPr eaLnBrk="1" hangingPunct="1"/>
            <a:r>
              <a:rPr lang="ru-RU" altLang="en-US" sz="2800" smtClean="0"/>
              <a:t>Те факторы, которые затрагивают постоянные издержки (например фиксированные по величине налоги, рентные платежи и пр.), не влияют на краткосрочное предложение, они касаются только прибыли ( сдвигают АС, но не влияют на МС)</a:t>
            </a:r>
          </a:p>
          <a:p>
            <a:pPr eaLnBrk="1" hangingPunct="1"/>
            <a:r>
              <a:rPr lang="ru-RU" altLang="en-US" sz="2800" smtClean="0"/>
              <a:t>Но! В долгосрочном плане это может вызвать уход фирм из отрасли</a:t>
            </a:r>
          </a:p>
        </p:txBody>
      </p:sp>
      <p:pic>
        <p:nvPicPr>
          <p:cNvPr id="207877" name="Picture 4" descr="MCj019657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4868863"/>
            <a:ext cx="160972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70C4818-2018-41E1-9D3B-12527D33E49E}" type="slidenum">
              <a:rPr lang="ru-RU" altLang="en-US" smtClean="0"/>
              <a:pPr eaLnBrk="1" hangingPunct="1"/>
              <a:t>161</a:t>
            </a:fld>
            <a:endParaRPr lang="ru-RU" altLang="en-US" smtClean="0"/>
          </a:p>
        </p:txBody>
      </p:sp>
      <p:sp>
        <p:nvSpPr>
          <p:cNvPr id="208899" name="Rectangle 2"/>
          <p:cNvSpPr>
            <a:spLocks noGrp="1" noChangeArrowheads="1"/>
          </p:cNvSpPr>
          <p:nvPr>
            <p:ph type="title"/>
          </p:nvPr>
        </p:nvSpPr>
        <p:spPr>
          <a:xfrm>
            <a:off x="685800" y="152400"/>
            <a:ext cx="6870700" cy="1404938"/>
          </a:xfrm>
        </p:spPr>
        <p:txBody>
          <a:bodyPr/>
          <a:lstStyle/>
          <a:p>
            <a:pPr eaLnBrk="1" hangingPunct="1"/>
            <a:r>
              <a:rPr lang="ru-RU" altLang="en-US" sz="3200" b="1" smtClean="0"/>
              <a:t>Долгосрочное равновесие фирмы и отрасли: </a:t>
            </a:r>
            <a:r>
              <a:rPr lang="ru-RU" altLang="en-US" sz="3200" b="1" baseline="-25000" smtClean="0"/>
              <a:t>Р=АС</a:t>
            </a:r>
            <a:r>
              <a:rPr lang="en-US" altLang="en-US" sz="3200" b="1" baseline="-25000" smtClean="0"/>
              <a:t>min</a:t>
            </a:r>
            <a:r>
              <a:rPr lang="ru-RU" altLang="en-US" sz="3200" b="1" baseline="-25000" smtClean="0"/>
              <a:t>=МС</a:t>
            </a:r>
            <a:r>
              <a:rPr lang="ru-RU" altLang="en-US" sz="3200" smtClean="0"/>
              <a:t> </a:t>
            </a:r>
          </a:p>
        </p:txBody>
      </p:sp>
      <p:sp>
        <p:nvSpPr>
          <p:cNvPr id="208900" name="Rectangle 3"/>
          <p:cNvSpPr>
            <a:spLocks noGrp="1" noChangeArrowheads="1"/>
          </p:cNvSpPr>
          <p:nvPr>
            <p:ph type="body" idx="1"/>
          </p:nvPr>
        </p:nvSpPr>
        <p:spPr/>
        <p:txBody>
          <a:bodyPr/>
          <a:lstStyle/>
          <a:p>
            <a:pPr eaLnBrk="1" hangingPunct="1">
              <a:buFontTx/>
              <a:buNone/>
            </a:pPr>
            <a:r>
              <a:rPr lang="ru-RU" altLang="en-US" smtClean="0"/>
              <a:t>Р,</a:t>
            </a:r>
            <a:r>
              <a:rPr lang="en-US" altLang="en-US" smtClean="0"/>
              <a:t>AC                    MC   P  D</a:t>
            </a:r>
            <a:r>
              <a:rPr lang="en-US" altLang="en-US" baseline="-25000" smtClean="0"/>
              <a:t>1</a:t>
            </a:r>
            <a:r>
              <a:rPr lang="en-US" altLang="en-US" smtClean="0"/>
              <a:t> S</a:t>
            </a:r>
            <a:r>
              <a:rPr lang="en-US" altLang="en-US" baseline="-25000" smtClean="0"/>
              <a:t>1</a:t>
            </a:r>
            <a:r>
              <a:rPr lang="en-US" altLang="en-US" smtClean="0"/>
              <a:t> D</a:t>
            </a:r>
            <a:r>
              <a:rPr lang="en-US" altLang="en-US" baseline="-25000" smtClean="0"/>
              <a:t>2</a:t>
            </a:r>
            <a:r>
              <a:rPr lang="ru-RU" altLang="en-US" smtClean="0"/>
              <a:t> </a:t>
            </a:r>
            <a:r>
              <a:rPr lang="en-US" altLang="en-US" smtClean="0"/>
              <a:t>S</a:t>
            </a:r>
            <a:r>
              <a:rPr lang="en-US" altLang="en-US" baseline="-25000" smtClean="0"/>
              <a:t>2</a:t>
            </a:r>
            <a:endParaRPr lang="ru-RU" altLang="en-US" smtClean="0"/>
          </a:p>
        </p:txBody>
      </p:sp>
      <p:sp>
        <p:nvSpPr>
          <p:cNvPr id="208901" name="Line 4"/>
          <p:cNvSpPr>
            <a:spLocks noChangeShapeType="1"/>
          </p:cNvSpPr>
          <p:nvPr/>
        </p:nvSpPr>
        <p:spPr bwMode="auto">
          <a:xfrm>
            <a:off x="1403350" y="1989138"/>
            <a:ext cx="0" cy="30956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8902" name="Line 5"/>
          <p:cNvSpPr>
            <a:spLocks noChangeShapeType="1"/>
          </p:cNvSpPr>
          <p:nvPr/>
        </p:nvSpPr>
        <p:spPr bwMode="auto">
          <a:xfrm>
            <a:off x="1403350" y="5084763"/>
            <a:ext cx="35290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03" name="Line 6"/>
          <p:cNvSpPr>
            <a:spLocks noChangeShapeType="1"/>
          </p:cNvSpPr>
          <p:nvPr/>
        </p:nvSpPr>
        <p:spPr bwMode="auto">
          <a:xfrm>
            <a:off x="5292725" y="1989138"/>
            <a:ext cx="0" cy="30956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8904" name="Line 7"/>
          <p:cNvSpPr>
            <a:spLocks noChangeShapeType="1"/>
          </p:cNvSpPr>
          <p:nvPr/>
        </p:nvSpPr>
        <p:spPr bwMode="auto">
          <a:xfrm>
            <a:off x="5292725" y="5084763"/>
            <a:ext cx="2879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05" name="Arc 8"/>
          <p:cNvSpPr>
            <a:spLocks/>
          </p:cNvSpPr>
          <p:nvPr/>
        </p:nvSpPr>
        <p:spPr bwMode="auto">
          <a:xfrm flipH="1" flipV="1">
            <a:off x="1619250" y="3284538"/>
            <a:ext cx="1081088" cy="649287"/>
          </a:xfrm>
          <a:custGeom>
            <a:avLst/>
            <a:gdLst>
              <a:gd name="T0" fmla="*/ 0 w 21600"/>
              <a:gd name="T1" fmla="*/ 0 h 21600"/>
              <a:gd name="T2" fmla="*/ 54108860 w 21600"/>
              <a:gd name="T3" fmla="*/ 19517297 h 21600"/>
              <a:gd name="T4" fmla="*/ 0 w 21600"/>
              <a:gd name="T5" fmla="*/ 1951729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6" name="Arc 9"/>
          <p:cNvSpPr>
            <a:spLocks/>
          </p:cNvSpPr>
          <p:nvPr/>
        </p:nvSpPr>
        <p:spPr bwMode="auto">
          <a:xfrm flipV="1">
            <a:off x="2700338" y="1773238"/>
            <a:ext cx="2016125" cy="2160587"/>
          </a:xfrm>
          <a:custGeom>
            <a:avLst/>
            <a:gdLst>
              <a:gd name="T0" fmla="*/ 0 w 21600"/>
              <a:gd name="T1" fmla="*/ 0 h 21600"/>
              <a:gd name="T2" fmla="*/ 188183313 w 21600"/>
              <a:gd name="T3" fmla="*/ 216117338 h 21600"/>
              <a:gd name="T4" fmla="*/ 0 w 21600"/>
              <a:gd name="T5" fmla="*/ 2161173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7" name="Arc 10"/>
          <p:cNvSpPr>
            <a:spLocks/>
          </p:cNvSpPr>
          <p:nvPr/>
        </p:nvSpPr>
        <p:spPr bwMode="auto">
          <a:xfrm flipH="1" flipV="1">
            <a:off x="2124075" y="2276475"/>
            <a:ext cx="1800225" cy="647700"/>
          </a:xfrm>
          <a:custGeom>
            <a:avLst/>
            <a:gdLst>
              <a:gd name="T0" fmla="*/ 0 w 21600"/>
              <a:gd name="T1" fmla="*/ 0 h 21600"/>
              <a:gd name="T2" fmla="*/ 150037490 w 21600"/>
              <a:gd name="T3" fmla="*/ 19422005 h 21600"/>
              <a:gd name="T4" fmla="*/ 0 w 21600"/>
              <a:gd name="T5" fmla="*/ 1942200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8" name="Arc 11"/>
          <p:cNvSpPr>
            <a:spLocks/>
          </p:cNvSpPr>
          <p:nvPr/>
        </p:nvSpPr>
        <p:spPr bwMode="auto">
          <a:xfrm flipV="1">
            <a:off x="3924300" y="2492375"/>
            <a:ext cx="1273175" cy="431800"/>
          </a:xfrm>
          <a:custGeom>
            <a:avLst/>
            <a:gdLst>
              <a:gd name="T0" fmla="*/ 0 w 15918"/>
              <a:gd name="T1" fmla="*/ 0 h 21600"/>
              <a:gd name="T2" fmla="*/ 101832819 w 15918"/>
              <a:gd name="T3" fmla="*/ 2797405 h 21600"/>
              <a:gd name="T4" fmla="*/ 0 w 15918"/>
              <a:gd name="T5" fmla="*/ 8632001 h 21600"/>
              <a:gd name="T6" fmla="*/ 0 60000 65536"/>
              <a:gd name="T7" fmla="*/ 0 60000 65536"/>
              <a:gd name="T8" fmla="*/ 0 60000 65536"/>
              <a:gd name="T9" fmla="*/ 0 w 15918"/>
              <a:gd name="T10" fmla="*/ 0 h 21600"/>
              <a:gd name="T11" fmla="*/ 15918 w 15918"/>
              <a:gd name="T12" fmla="*/ 21600 h 21600"/>
            </a:gdLst>
            <a:ahLst/>
            <a:cxnLst>
              <a:cxn ang="T6">
                <a:pos x="T0" y="T1"/>
              </a:cxn>
              <a:cxn ang="T7">
                <a:pos x="T2" y="T3"/>
              </a:cxn>
              <a:cxn ang="T8">
                <a:pos x="T4" y="T5"/>
              </a:cxn>
            </a:cxnLst>
            <a:rect l="T9" t="T10" r="T11" b="T12"/>
            <a:pathLst>
              <a:path w="15918" h="21600" fill="none" extrusionOk="0">
                <a:moveTo>
                  <a:pt x="-1" y="0"/>
                </a:moveTo>
                <a:cubicBezTo>
                  <a:pt x="6052" y="0"/>
                  <a:pt x="11827" y="2539"/>
                  <a:pt x="15918" y="6999"/>
                </a:cubicBezTo>
              </a:path>
              <a:path w="15918" h="21600" stroke="0" extrusionOk="0">
                <a:moveTo>
                  <a:pt x="-1" y="0"/>
                </a:moveTo>
                <a:cubicBezTo>
                  <a:pt x="6052" y="0"/>
                  <a:pt x="11827" y="2539"/>
                  <a:pt x="15918" y="6999"/>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909" name="Line 12"/>
          <p:cNvSpPr>
            <a:spLocks noChangeShapeType="1"/>
          </p:cNvSpPr>
          <p:nvPr/>
        </p:nvSpPr>
        <p:spPr bwMode="auto">
          <a:xfrm>
            <a:off x="1403350" y="2276475"/>
            <a:ext cx="72009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8910" name="Line 13"/>
          <p:cNvSpPr>
            <a:spLocks noChangeShapeType="1"/>
          </p:cNvSpPr>
          <p:nvPr/>
        </p:nvSpPr>
        <p:spPr bwMode="auto">
          <a:xfrm flipV="1">
            <a:off x="1403350" y="2852738"/>
            <a:ext cx="7200900" cy="7143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08911" name="Line 14"/>
          <p:cNvSpPr>
            <a:spLocks noChangeShapeType="1"/>
          </p:cNvSpPr>
          <p:nvPr/>
        </p:nvSpPr>
        <p:spPr bwMode="auto">
          <a:xfrm>
            <a:off x="4356100" y="2924175"/>
            <a:ext cx="0" cy="2160588"/>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sp>
        <p:nvSpPr>
          <p:cNvPr id="208912" name="Line 15"/>
          <p:cNvSpPr>
            <a:spLocks noChangeShapeType="1"/>
          </p:cNvSpPr>
          <p:nvPr/>
        </p:nvSpPr>
        <p:spPr bwMode="auto">
          <a:xfrm>
            <a:off x="4716463" y="2276475"/>
            <a:ext cx="0" cy="2808288"/>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sp>
        <p:nvSpPr>
          <p:cNvPr id="208913" name="Line 16"/>
          <p:cNvSpPr>
            <a:spLocks noChangeShapeType="1"/>
          </p:cNvSpPr>
          <p:nvPr/>
        </p:nvSpPr>
        <p:spPr bwMode="auto">
          <a:xfrm flipV="1">
            <a:off x="1692275" y="2349500"/>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14" name="Line 17"/>
          <p:cNvSpPr>
            <a:spLocks noChangeShapeType="1"/>
          </p:cNvSpPr>
          <p:nvPr/>
        </p:nvSpPr>
        <p:spPr bwMode="auto">
          <a:xfrm>
            <a:off x="5435600" y="1989138"/>
            <a:ext cx="2089150" cy="295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15" name="Line 18"/>
          <p:cNvSpPr>
            <a:spLocks noChangeShapeType="1"/>
          </p:cNvSpPr>
          <p:nvPr/>
        </p:nvSpPr>
        <p:spPr bwMode="auto">
          <a:xfrm flipH="1">
            <a:off x="5292725" y="1773238"/>
            <a:ext cx="1439863" cy="2447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16" name="Line 19"/>
          <p:cNvSpPr>
            <a:spLocks noChangeShapeType="1"/>
          </p:cNvSpPr>
          <p:nvPr/>
        </p:nvSpPr>
        <p:spPr bwMode="auto">
          <a:xfrm>
            <a:off x="6011863" y="1628775"/>
            <a:ext cx="2089150" cy="2952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17" name="Line 20"/>
          <p:cNvSpPr>
            <a:spLocks noChangeShapeType="1"/>
          </p:cNvSpPr>
          <p:nvPr/>
        </p:nvSpPr>
        <p:spPr bwMode="auto">
          <a:xfrm flipV="1">
            <a:off x="7380288" y="4365625"/>
            <a:ext cx="43180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18" name="Line 21"/>
          <p:cNvSpPr>
            <a:spLocks noChangeShapeType="1"/>
          </p:cNvSpPr>
          <p:nvPr/>
        </p:nvSpPr>
        <p:spPr bwMode="auto">
          <a:xfrm flipV="1">
            <a:off x="5508625" y="2349500"/>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19" name="Line 22"/>
          <p:cNvSpPr>
            <a:spLocks noChangeShapeType="1"/>
          </p:cNvSpPr>
          <p:nvPr/>
        </p:nvSpPr>
        <p:spPr bwMode="auto">
          <a:xfrm flipH="1">
            <a:off x="5867400" y="1916113"/>
            <a:ext cx="1584325" cy="2736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20" name="Line 23"/>
          <p:cNvSpPr>
            <a:spLocks noChangeShapeType="1"/>
          </p:cNvSpPr>
          <p:nvPr/>
        </p:nvSpPr>
        <p:spPr bwMode="auto">
          <a:xfrm>
            <a:off x="5580063" y="3860800"/>
            <a:ext cx="43180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21" name="Line 24"/>
          <p:cNvSpPr>
            <a:spLocks noChangeShapeType="1"/>
          </p:cNvSpPr>
          <p:nvPr/>
        </p:nvSpPr>
        <p:spPr bwMode="auto">
          <a:xfrm>
            <a:off x="6084888" y="2852738"/>
            <a:ext cx="0" cy="2232025"/>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208922" name="Line 25"/>
          <p:cNvSpPr>
            <a:spLocks noChangeShapeType="1"/>
          </p:cNvSpPr>
          <p:nvPr/>
        </p:nvSpPr>
        <p:spPr bwMode="auto">
          <a:xfrm>
            <a:off x="6877050" y="2852738"/>
            <a:ext cx="71438" cy="2232025"/>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208923" name="Line 26"/>
          <p:cNvSpPr>
            <a:spLocks noChangeShapeType="1"/>
          </p:cNvSpPr>
          <p:nvPr/>
        </p:nvSpPr>
        <p:spPr bwMode="auto">
          <a:xfrm>
            <a:off x="6443663" y="2276475"/>
            <a:ext cx="73025" cy="2808288"/>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208924" name="Line 27"/>
          <p:cNvSpPr>
            <a:spLocks noChangeShapeType="1"/>
          </p:cNvSpPr>
          <p:nvPr/>
        </p:nvSpPr>
        <p:spPr bwMode="auto">
          <a:xfrm>
            <a:off x="6156325" y="4868863"/>
            <a:ext cx="2873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25" name="Line 28"/>
          <p:cNvSpPr>
            <a:spLocks noChangeShapeType="1"/>
          </p:cNvSpPr>
          <p:nvPr/>
        </p:nvSpPr>
        <p:spPr bwMode="auto">
          <a:xfrm>
            <a:off x="6588125" y="4868863"/>
            <a:ext cx="2889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26" name="Line 29"/>
          <p:cNvSpPr>
            <a:spLocks noChangeShapeType="1"/>
          </p:cNvSpPr>
          <p:nvPr/>
        </p:nvSpPr>
        <p:spPr bwMode="auto">
          <a:xfrm>
            <a:off x="6084888" y="2852738"/>
            <a:ext cx="79216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27" name="Line 30"/>
          <p:cNvSpPr>
            <a:spLocks noChangeShapeType="1"/>
          </p:cNvSpPr>
          <p:nvPr/>
        </p:nvSpPr>
        <p:spPr bwMode="auto">
          <a:xfrm>
            <a:off x="4427538" y="4797425"/>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28" name="Rectangle 31"/>
          <p:cNvSpPr>
            <a:spLocks noChangeArrowheads="1"/>
          </p:cNvSpPr>
          <p:nvPr/>
        </p:nvSpPr>
        <p:spPr bwMode="auto">
          <a:xfrm>
            <a:off x="7308850" y="2708275"/>
            <a:ext cx="576263" cy="50482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sz="2000" b="1"/>
              <a:t>S</a:t>
            </a:r>
            <a:r>
              <a:rPr lang="en-US" altLang="en-US" sz="2000" b="1" baseline="-25000"/>
              <a:t>L</a:t>
            </a:r>
            <a:endParaRPr lang="ru-RU" altLang="en-US" sz="2000" b="1"/>
          </a:p>
        </p:txBody>
      </p:sp>
      <p:sp>
        <p:nvSpPr>
          <p:cNvPr id="208929" name="Rectangle 32"/>
          <p:cNvSpPr>
            <a:spLocks noChangeArrowheads="1"/>
          </p:cNvSpPr>
          <p:nvPr/>
        </p:nvSpPr>
        <p:spPr bwMode="auto">
          <a:xfrm>
            <a:off x="1547813" y="5300663"/>
            <a:ext cx="684053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spcBef>
                <a:spcPct val="30000"/>
              </a:spcBef>
            </a:pPr>
            <a:r>
              <a:rPr lang="ru-RU" altLang="en-US" sz="1400"/>
              <a:t>В расширяющейся отрасли на практике кривая долгосрочного предложения, как правило, имеет положительный наклон: по мере роста объема производства растет и спрос на факторы производства, что, в свою очередь, приводит к увеличению цен на эти факторы и соответственно - росту издержек производства. </a:t>
            </a:r>
            <a:endParaRPr lang="en-US" altLang="en-US" sz="1400"/>
          </a:p>
          <a:p>
            <a:pPr eaLnBrk="1" hangingPunct="1">
              <a:spcBef>
                <a:spcPct val="30000"/>
              </a:spcBef>
            </a:pPr>
            <a:r>
              <a:rPr lang="ru-RU" altLang="en-US" sz="1400"/>
              <a:t>Однако возможны и иные варианты.</a:t>
            </a:r>
          </a:p>
          <a:p>
            <a:pPr eaLnBrk="1" hangingPunct="1"/>
            <a:endParaRPr lang="ru-RU" altLang="en-US" sz="140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C45EEAE-8210-442B-9993-F14D15021C75}" type="slidenum">
              <a:rPr lang="ru-RU" altLang="en-US" smtClean="0"/>
              <a:pPr eaLnBrk="1" hangingPunct="1"/>
              <a:t>162</a:t>
            </a:fld>
            <a:endParaRPr lang="ru-RU" altLang="en-US" smtClean="0"/>
          </a:p>
        </p:txBody>
      </p:sp>
      <p:sp>
        <p:nvSpPr>
          <p:cNvPr id="209923" name="Rectangle 2"/>
          <p:cNvSpPr>
            <a:spLocks noGrp="1" noChangeArrowheads="1"/>
          </p:cNvSpPr>
          <p:nvPr>
            <p:ph type="title"/>
          </p:nvPr>
        </p:nvSpPr>
        <p:spPr>
          <a:xfrm>
            <a:off x="685800" y="152400"/>
            <a:ext cx="7270750" cy="1600200"/>
          </a:xfrm>
        </p:spPr>
        <p:txBody>
          <a:bodyPr/>
          <a:lstStyle/>
          <a:p>
            <a:pPr eaLnBrk="1" hangingPunct="1"/>
            <a:r>
              <a:rPr lang="ru-RU" altLang="en-US" sz="4000" b="1" smtClean="0"/>
              <a:t>Условия равновесия конкурентной отрасли</a:t>
            </a:r>
          </a:p>
        </p:txBody>
      </p:sp>
      <p:sp>
        <p:nvSpPr>
          <p:cNvPr id="209924" name="Rectangle 3"/>
          <p:cNvSpPr>
            <a:spLocks noGrp="1" noChangeArrowheads="1"/>
          </p:cNvSpPr>
          <p:nvPr>
            <p:ph type="body" sz="half" idx="1"/>
          </p:nvPr>
        </p:nvSpPr>
        <p:spPr>
          <a:xfrm>
            <a:off x="685800" y="2133600"/>
            <a:ext cx="3771900" cy="3352800"/>
          </a:xfrm>
        </p:spPr>
        <p:txBody>
          <a:bodyPr/>
          <a:lstStyle/>
          <a:p>
            <a:pPr eaLnBrk="1" hangingPunct="1"/>
            <a:r>
              <a:rPr lang="en-US" altLang="en-US" b="1" smtClean="0"/>
              <a:t>P=MC=AC</a:t>
            </a:r>
            <a:r>
              <a:rPr lang="en-US" altLang="en-US" b="1" baseline="-25000" smtClean="0"/>
              <a:t>min</a:t>
            </a:r>
          </a:p>
          <a:p>
            <a:pPr eaLnBrk="1" hangingPunct="1">
              <a:buFontTx/>
              <a:buNone/>
            </a:pPr>
            <a:endParaRPr lang="en-US" altLang="en-US" b="1" smtClean="0"/>
          </a:p>
          <a:p>
            <a:pPr eaLnBrk="1" hangingPunct="1"/>
            <a:r>
              <a:rPr lang="en-US" altLang="en-US" b="1" smtClean="0"/>
              <a:t>P = MC</a:t>
            </a:r>
            <a:r>
              <a:rPr lang="ru-RU" altLang="en-US" b="1" smtClean="0"/>
              <a:t> </a:t>
            </a:r>
            <a:r>
              <a:rPr lang="en-US" altLang="en-US" b="1" smtClean="0"/>
              <a:t>&gt; AC</a:t>
            </a:r>
            <a:r>
              <a:rPr lang="en-US" altLang="en-US" b="1" baseline="-25000" smtClean="0"/>
              <a:t>min</a:t>
            </a:r>
            <a:endParaRPr lang="ru-RU" altLang="en-US" b="1" baseline="-25000" smtClean="0"/>
          </a:p>
          <a:p>
            <a:pPr eaLnBrk="1" hangingPunct="1">
              <a:buFontTx/>
              <a:buNone/>
            </a:pPr>
            <a:endParaRPr lang="en-US" altLang="en-US" b="1" smtClean="0"/>
          </a:p>
          <a:p>
            <a:pPr eaLnBrk="1" hangingPunct="1"/>
            <a:r>
              <a:rPr lang="en-US" altLang="en-US" b="1" smtClean="0"/>
              <a:t>P = MC</a:t>
            </a:r>
            <a:r>
              <a:rPr lang="ru-RU" altLang="en-US" b="1" smtClean="0"/>
              <a:t> </a:t>
            </a:r>
            <a:r>
              <a:rPr lang="en-US" altLang="en-US" b="1" smtClean="0"/>
              <a:t>&lt; AC</a:t>
            </a:r>
            <a:r>
              <a:rPr lang="en-US" altLang="en-US" b="1" baseline="-25000" smtClean="0"/>
              <a:t>min</a:t>
            </a:r>
            <a:endParaRPr lang="en-US" altLang="en-US" b="1" smtClean="0"/>
          </a:p>
          <a:p>
            <a:pPr eaLnBrk="1" hangingPunct="1"/>
            <a:endParaRPr lang="ru-RU" altLang="en-US" b="1" smtClean="0"/>
          </a:p>
        </p:txBody>
      </p:sp>
      <p:sp>
        <p:nvSpPr>
          <p:cNvPr id="209925" name="Rectangle 4"/>
          <p:cNvSpPr>
            <a:spLocks noGrp="1" noChangeArrowheads="1"/>
          </p:cNvSpPr>
          <p:nvPr>
            <p:ph type="body" sz="half" idx="2"/>
          </p:nvPr>
        </p:nvSpPr>
        <p:spPr/>
        <p:txBody>
          <a:bodyPr/>
          <a:lstStyle/>
          <a:p>
            <a:pPr eaLnBrk="1" hangingPunct="1"/>
            <a:r>
              <a:rPr lang="ru-RU" altLang="en-US" sz="1800" smtClean="0"/>
              <a:t>Эк. Прибыль равна 0; нет стимула расширяться или сокращаться</a:t>
            </a:r>
            <a:endParaRPr lang="en-US" altLang="en-US" sz="1800" smtClean="0"/>
          </a:p>
          <a:p>
            <a:pPr eaLnBrk="1" hangingPunct="1"/>
            <a:r>
              <a:rPr lang="ru-RU" altLang="en-US" sz="1800" smtClean="0"/>
              <a:t>Эк.прибыль положительна, приток новых производителей, расширение действующих; отрасль расширяется</a:t>
            </a:r>
          </a:p>
          <a:p>
            <a:pPr eaLnBrk="1" hangingPunct="1"/>
            <a:r>
              <a:rPr lang="ru-RU" altLang="en-US" sz="1800" smtClean="0"/>
              <a:t>Имеют место убытки, отрасль сокращается</a:t>
            </a:r>
          </a:p>
        </p:txBody>
      </p:sp>
      <p:sp>
        <p:nvSpPr>
          <p:cNvPr id="209926" name="AutoShape 5"/>
          <p:cNvSpPr>
            <a:spLocks noChangeArrowheads="1"/>
          </p:cNvSpPr>
          <p:nvPr/>
        </p:nvSpPr>
        <p:spPr bwMode="auto">
          <a:xfrm>
            <a:off x="3563938" y="2060575"/>
            <a:ext cx="935037" cy="288925"/>
          </a:xfrm>
          <a:prstGeom prst="rightArrow">
            <a:avLst>
              <a:gd name="adj1" fmla="val 50000"/>
              <a:gd name="adj2" fmla="val 80907"/>
            </a:avLst>
          </a:prstGeom>
          <a:solidFill>
            <a:srgbClr val="0000FF"/>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09927" name="AutoShape 6"/>
          <p:cNvSpPr>
            <a:spLocks noChangeArrowheads="1"/>
          </p:cNvSpPr>
          <p:nvPr/>
        </p:nvSpPr>
        <p:spPr bwMode="auto">
          <a:xfrm>
            <a:off x="3635375" y="2997200"/>
            <a:ext cx="935038" cy="288925"/>
          </a:xfrm>
          <a:prstGeom prst="rightArrow">
            <a:avLst>
              <a:gd name="adj1" fmla="val 50000"/>
              <a:gd name="adj2" fmla="val 80907"/>
            </a:avLst>
          </a:prstGeom>
          <a:solidFill>
            <a:srgbClr val="0000FF"/>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09928" name="AutoShape 7"/>
          <p:cNvSpPr>
            <a:spLocks noChangeArrowheads="1"/>
          </p:cNvSpPr>
          <p:nvPr/>
        </p:nvSpPr>
        <p:spPr bwMode="auto">
          <a:xfrm>
            <a:off x="3635375" y="4149725"/>
            <a:ext cx="935038" cy="288925"/>
          </a:xfrm>
          <a:prstGeom prst="rightArrow">
            <a:avLst>
              <a:gd name="adj1" fmla="val 50000"/>
              <a:gd name="adj2" fmla="val 80907"/>
            </a:avLst>
          </a:prstGeom>
          <a:solidFill>
            <a:srgbClr val="0000FF"/>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09929" name="Rectangle 8"/>
          <p:cNvSpPr>
            <a:spLocks noChangeArrowheads="1"/>
          </p:cNvSpPr>
          <p:nvPr/>
        </p:nvSpPr>
        <p:spPr bwMode="auto">
          <a:xfrm>
            <a:off x="2339975" y="5084763"/>
            <a:ext cx="49688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sz="2400" b="1"/>
          </a:p>
          <a:p>
            <a:pPr eaLnBrk="1" hangingPunct="1"/>
            <a:endParaRPr lang="en-US" altLang="en-US" sz="2400" b="1"/>
          </a:p>
          <a:p>
            <a:pPr eaLnBrk="1" hangingPunct="1"/>
            <a:r>
              <a:rPr lang="en-US" altLang="en-US" sz="2400" b="1"/>
              <a:t>P = LRMC=LRAC</a:t>
            </a:r>
            <a:r>
              <a:rPr lang="en-US" altLang="en-US" sz="2400" b="1" baseline="-25000"/>
              <a:t>min</a:t>
            </a:r>
            <a:endParaRPr lang="ru-RU" altLang="en-US" sz="2400" b="1"/>
          </a:p>
        </p:txBody>
      </p:sp>
      <p:sp>
        <p:nvSpPr>
          <p:cNvPr id="209930" name="AutoShape 9"/>
          <p:cNvSpPr>
            <a:spLocks noChangeArrowheads="1"/>
          </p:cNvSpPr>
          <p:nvPr/>
        </p:nvSpPr>
        <p:spPr bwMode="auto">
          <a:xfrm rot="5269416">
            <a:off x="4498181" y="5085557"/>
            <a:ext cx="790575" cy="503238"/>
          </a:xfrm>
          <a:custGeom>
            <a:avLst/>
            <a:gdLst>
              <a:gd name="T0" fmla="*/ 21701688 w 21600"/>
              <a:gd name="T1" fmla="*/ 0 h 21600"/>
              <a:gd name="T2" fmla="*/ 0 w 21600"/>
              <a:gd name="T3" fmla="*/ 5862233 h 21600"/>
              <a:gd name="T4" fmla="*/ 21701688 w 21600"/>
              <a:gd name="T5" fmla="*/ 11724466 h 21600"/>
              <a:gd name="T6" fmla="*/ 28935593 w 21600"/>
              <a:gd name="T7" fmla="*/ 58622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FF"/>
          </a:solidFill>
          <a:ln w="12700" algn="ctr">
            <a:solidFill>
              <a:schemeClr val="tx1"/>
            </a:solidFill>
            <a:miter lim="800000"/>
            <a:headEnd/>
            <a:tailEnd/>
          </a:ln>
        </p:spPr>
        <p:txBody>
          <a:bodyPr wrap="none" lIns="90000" tIns="46800" rIns="90000" bIns="46800" anchor="ctr"/>
          <a:lstStyle/>
          <a:p>
            <a:endParaRPr lang="en-US"/>
          </a:p>
        </p:txBody>
      </p:sp>
      <p:pic>
        <p:nvPicPr>
          <p:cNvPr id="209931" name="Picture 10" descr="MCj023161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5157788"/>
            <a:ext cx="1728787"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AC1C76C-1834-4D13-83DD-DAD43DBA68CB}" type="slidenum">
              <a:rPr lang="ru-RU" altLang="en-US" smtClean="0"/>
              <a:pPr eaLnBrk="1" hangingPunct="1"/>
              <a:t>163</a:t>
            </a:fld>
            <a:endParaRPr lang="ru-RU" altLang="en-US" smtClean="0"/>
          </a:p>
        </p:txBody>
      </p:sp>
      <p:sp>
        <p:nvSpPr>
          <p:cNvPr id="210947" name="Rectangle 2"/>
          <p:cNvSpPr>
            <a:spLocks noGrp="1" noChangeArrowheads="1"/>
          </p:cNvSpPr>
          <p:nvPr>
            <p:ph type="title"/>
          </p:nvPr>
        </p:nvSpPr>
        <p:spPr>
          <a:xfrm>
            <a:off x="685800" y="152400"/>
            <a:ext cx="5541963" cy="828675"/>
          </a:xfrm>
        </p:spPr>
        <p:txBody>
          <a:bodyPr/>
          <a:lstStyle/>
          <a:p>
            <a:pPr eaLnBrk="1" hangingPunct="1"/>
            <a:r>
              <a:rPr lang="ru-RU" altLang="en-US" sz="3200" b="1" smtClean="0"/>
              <a:t>ЧИСТАЯ МОНОПОЛИЯ </a:t>
            </a:r>
          </a:p>
        </p:txBody>
      </p:sp>
      <p:sp>
        <p:nvSpPr>
          <p:cNvPr id="210948" name="Rectangle 3"/>
          <p:cNvSpPr>
            <a:spLocks noGrp="1" noChangeArrowheads="1"/>
          </p:cNvSpPr>
          <p:nvPr>
            <p:ph type="body" idx="1"/>
          </p:nvPr>
        </p:nvSpPr>
        <p:spPr>
          <a:xfrm>
            <a:off x="755650" y="1412875"/>
            <a:ext cx="7626350" cy="4464050"/>
          </a:xfrm>
        </p:spPr>
        <p:txBody>
          <a:bodyPr/>
          <a:lstStyle/>
          <a:p>
            <a:pPr eaLnBrk="1" hangingPunct="1">
              <a:lnSpc>
                <a:spcPct val="90000"/>
              </a:lnSpc>
            </a:pPr>
            <a:r>
              <a:rPr lang="ru-RU" altLang="en-US" sz="2800" smtClean="0"/>
              <a:t>Один единственный производитель удовлетворяет весь рыночный спрос на данный продукт: предприятие = отрасль;</a:t>
            </a:r>
          </a:p>
          <a:p>
            <a:pPr eaLnBrk="1" hangingPunct="1">
              <a:lnSpc>
                <a:spcPct val="90000"/>
              </a:lnSpc>
            </a:pPr>
            <a:r>
              <a:rPr lang="ru-RU" altLang="en-US" sz="2800" smtClean="0"/>
              <a:t>Отсутствие субститутов;</a:t>
            </a:r>
          </a:p>
          <a:p>
            <a:pPr eaLnBrk="1" hangingPunct="1">
              <a:lnSpc>
                <a:spcPct val="90000"/>
              </a:lnSpc>
            </a:pPr>
            <a:r>
              <a:rPr lang="ru-RU" altLang="en-US" sz="2800" smtClean="0"/>
              <a:t>Наличие барьеров вступления в отрасль;</a:t>
            </a:r>
          </a:p>
          <a:p>
            <a:pPr eaLnBrk="1" hangingPunct="1">
              <a:lnSpc>
                <a:spcPct val="90000"/>
              </a:lnSpc>
            </a:pPr>
            <a:r>
              <a:rPr lang="ru-RU" altLang="en-US" sz="2800" smtClean="0"/>
              <a:t>Возможность диктовать цену;</a:t>
            </a:r>
          </a:p>
          <a:p>
            <a:pPr eaLnBrk="1" hangingPunct="1">
              <a:lnSpc>
                <a:spcPct val="90000"/>
              </a:lnSpc>
            </a:pPr>
            <a:r>
              <a:rPr lang="ru-RU" altLang="en-US" sz="2800" smtClean="0"/>
              <a:t>По одной и той же цене можно продать только определенное количество. Чтобы продать больше, надо снижать цену.</a:t>
            </a:r>
            <a:r>
              <a:rPr lang="ru-RU" altLang="en-US" sz="2800" b="1" smtClean="0"/>
              <a:t> 	Понятие предельного дохода (</a:t>
            </a:r>
            <a:r>
              <a:rPr lang="en-US" altLang="en-US" sz="2800" b="1" smtClean="0"/>
              <a:t>MR</a:t>
            </a:r>
            <a:r>
              <a:rPr lang="ru-RU" altLang="en-US" sz="2800" b="1" smtClean="0"/>
              <a:t>).</a:t>
            </a:r>
          </a:p>
          <a:p>
            <a:pPr eaLnBrk="1" hangingPunct="1">
              <a:lnSpc>
                <a:spcPct val="90000"/>
              </a:lnSpc>
              <a:buFontTx/>
              <a:buNone/>
            </a:pPr>
            <a:endParaRPr lang="ru-RU" altLang="en-US" sz="2800" b="1" smtClean="0"/>
          </a:p>
        </p:txBody>
      </p:sp>
      <p:pic>
        <p:nvPicPr>
          <p:cNvPr id="210949" name="Picture 4" descr="MCj033975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188913"/>
            <a:ext cx="149066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B9D5DD1-B102-4550-895A-9FFC402BEA07}" type="slidenum">
              <a:rPr lang="ru-RU" altLang="en-US" smtClean="0"/>
              <a:pPr eaLnBrk="1" hangingPunct="1"/>
              <a:t>164</a:t>
            </a:fld>
            <a:endParaRPr lang="ru-RU" altLang="en-US" smtClean="0"/>
          </a:p>
        </p:txBody>
      </p:sp>
      <p:sp>
        <p:nvSpPr>
          <p:cNvPr id="211971" name="Rectangle 2"/>
          <p:cNvSpPr>
            <a:spLocks noGrp="1" noChangeArrowheads="1"/>
          </p:cNvSpPr>
          <p:nvPr>
            <p:ph type="title"/>
          </p:nvPr>
        </p:nvSpPr>
        <p:spPr>
          <a:xfrm>
            <a:off x="685800" y="260350"/>
            <a:ext cx="5686425" cy="1081088"/>
          </a:xfrm>
        </p:spPr>
        <p:txBody>
          <a:bodyPr/>
          <a:lstStyle/>
          <a:p>
            <a:pPr eaLnBrk="1" hangingPunct="1"/>
            <a:r>
              <a:rPr lang="ru-RU" altLang="en-US" sz="3200" b="1" smtClean="0"/>
              <a:t>Источники монопольной власти</a:t>
            </a:r>
          </a:p>
        </p:txBody>
      </p:sp>
      <p:sp>
        <p:nvSpPr>
          <p:cNvPr id="211972" name="Rectangle 3"/>
          <p:cNvSpPr>
            <a:spLocks noGrp="1" noChangeArrowheads="1"/>
          </p:cNvSpPr>
          <p:nvPr>
            <p:ph type="body" idx="1"/>
          </p:nvPr>
        </p:nvSpPr>
        <p:spPr>
          <a:xfrm>
            <a:off x="685800" y="1484313"/>
            <a:ext cx="7696200" cy="4537075"/>
          </a:xfrm>
        </p:spPr>
        <p:txBody>
          <a:bodyPr/>
          <a:lstStyle/>
          <a:p>
            <a:pPr eaLnBrk="1" hangingPunct="1">
              <a:lnSpc>
                <a:spcPct val="80000"/>
              </a:lnSpc>
            </a:pPr>
            <a:r>
              <a:rPr lang="ru-RU" altLang="en-US" sz="2800" smtClean="0"/>
              <a:t>Эффект масштаба производства     				технологическая или 				естественная монополия</a:t>
            </a:r>
          </a:p>
          <a:p>
            <a:pPr eaLnBrk="1" hangingPunct="1">
              <a:lnSpc>
                <a:spcPct val="80000"/>
              </a:lnSpc>
            </a:pPr>
            <a:r>
              <a:rPr lang="ru-RU" altLang="en-US" sz="2800" smtClean="0"/>
              <a:t>Патенты и лицензии</a:t>
            </a:r>
          </a:p>
          <a:p>
            <a:pPr eaLnBrk="1" hangingPunct="1">
              <a:lnSpc>
                <a:spcPct val="80000"/>
              </a:lnSpc>
            </a:pPr>
            <a:r>
              <a:rPr lang="ru-RU" altLang="en-US" sz="2800" smtClean="0"/>
              <a:t>Собственность на все предложение какого-либо ресурса</a:t>
            </a:r>
          </a:p>
          <a:p>
            <a:pPr eaLnBrk="1" hangingPunct="1">
              <a:lnSpc>
                <a:spcPct val="80000"/>
              </a:lnSpc>
            </a:pPr>
            <a:r>
              <a:rPr lang="ru-RU" altLang="en-US" sz="2800" smtClean="0"/>
              <a:t>Преимущество низких издержек, обусловленное монополизацией рынка</a:t>
            </a:r>
          </a:p>
          <a:p>
            <a:pPr eaLnBrk="1" hangingPunct="1">
              <a:lnSpc>
                <a:spcPct val="80000"/>
              </a:lnSpc>
            </a:pPr>
            <a:r>
              <a:rPr lang="ru-RU" altLang="en-US" sz="2800" smtClean="0"/>
              <a:t>Предоставление исключительных прав на ведение экономической деятельности</a:t>
            </a:r>
            <a:endParaRPr lang="en-US" altLang="en-US" sz="2800" smtClean="0"/>
          </a:p>
          <a:p>
            <a:pPr eaLnBrk="1" hangingPunct="1">
              <a:lnSpc>
                <a:spcPct val="80000"/>
              </a:lnSpc>
            </a:pPr>
            <a:r>
              <a:rPr lang="ru-RU" altLang="en-US" sz="2800" smtClean="0"/>
              <a:t>И др.</a:t>
            </a:r>
          </a:p>
          <a:p>
            <a:pPr eaLnBrk="1" hangingPunct="1">
              <a:lnSpc>
                <a:spcPct val="80000"/>
              </a:lnSpc>
            </a:pPr>
            <a:endParaRPr lang="ru-RU" altLang="en-US" sz="2800" smtClean="0"/>
          </a:p>
          <a:p>
            <a:pPr eaLnBrk="1" hangingPunct="1">
              <a:lnSpc>
                <a:spcPct val="80000"/>
              </a:lnSpc>
            </a:pPr>
            <a:endParaRPr lang="ru-RU" altLang="en-US" sz="2800" smtClean="0"/>
          </a:p>
        </p:txBody>
      </p:sp>
      <p:sp>
        <p:nvSpPr>
          <p:cNvPr id="211973" name="AutoShape 4"/>
          <p:cNvSpPr>
            <a:spLocks noChangeArrowheads="1"/>
          </p:cNvSpPr>
          <p:nvPr/>
        </p:nvSpPr>
        <p:spPr bwMode="auto">
          <a:xfrm>
            <a:off x="1547813" y="2060575"/>
            <a:ext cx="647700" cy="287338"/>
          </a:xfrm>
          <a:prstGeom prst="rightArrow">
            <a:avLst>
              <a:gd name="adj1" fmla="val 50000"/>
              <a:gd name="adj2" fmla="val 5635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pic>
        <p:nvPicPr>
          <p:cNvPr id="211974" name="Picture 5" descr="MCj024010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260350"/>
            <a:ext cx="1646237"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3E107EF-9C22-4B5E-AA41-DE1EC872DAE8}" type="slidenum">
              <a:rPr lang="ru-RU" altLang="en-US" smtClean="0"/>
              <a:pPr eaLnBrk="1" hangingPunct="1"/>
              <a:t>165</a:t>
            </a:fld>
            <a:endParaRPr lang="ru-RU" altLang="en-US" smtClean="0"/>
          </a:p>
        </p:txBody>
      </p:sp>
      <p:sp>
        <p:nvSpPr>
          <p:cNvPr id="212995" name="Rectangle 2"/>
          <p:cNvSpPr>
            <a:spLocks noGrp="1" noChangeArrowheads="1"/>
          </p:cNvSpPr>
          <p:nvPr>
            <p:ph type="title"/>
          </p:nvPr>
        </p:nvSpPr>
        <p:spPr>
          <a:xfrm>
            <a:off x="685800" y="152400"/>
            <a:ext cx="6870700" cy="1260475"/>
          </a:xfrm>
        </p:spPr>
        <p:txBody>
          <a:bodyPr/>
          <a:lstStyle/>
          <a:p>
            <a:pPr eaLnBrk="1" hangingPunct="1"/>
            <a:r>
              <a:rPr lang="ru-RU" altLang="en-US" sz="4000" b="1" smtClean="0"/>
              <a:t>Модель Портера: барьеры вхождения</a:t>
            </a:r>
          </a:p>
        </p:txBody>
      </p:sp>
      <p:sp>
        <p:nvSpPr>
          <p:cNvPr id="212996" name="Rectangle 3"/>
          <p:cNvSpPr>
            <a:spLocks noGrp="1" noChangeArrowheads="1"/>
          </p:cNvSpPr>
          <p:nvPr>
            <p:ph type="body" idx="1"/>
          </p:nvPr>
        </p:nvSpPr>
        <p:spPr>
          <a:xfrm>
            <a:off x="685800" y="1484313"/>
            <a:ext cx="7696200" cy="4002087"/>
          </a:xfrm>
        </p:spPr>
        <p:txBody>
          <a:bodyPr/>
          <a:lstStyle/>
          <a:p>
            <a:pPr eaLnBrk="1" hangingPunct="1">
              <a:lnSpc>
                <a:spcPct val="80000"/>
              </a:lnSpc>
            </a:pPr>
            <a:r>
              <a:rPr lang="ru-RU" altLang="en-US" sz="2800" smtClean="0"/>
              <a:t>Экономия от масштаба</a:t>
            </a:r>
            <a:r>
              <a:rPr lang="en-US" altLang="en-US" sz="2800" smtClean="0"/>
              <a:t>\</a:t>
            </a:r>
            <a:r>
              <a:rPr lang="ru-RU" altLang="en-US" sz="2800" smtClean="0"/>
              <a:t>от разнообразия</a:t>
            </a:r>
          </a:p>
          <a:p>
            <a:pPr eaLnBrk="1" hangingPunct="1">
              <a:lnSpc>
                <a:spcPct val="80000"/>
              </a:lnSpc>
            </a:pPr>
            <a:r>
              <a:rPr lang="ru-RU" altLang="en-US" sz="2800" smtClean="0"/>
              <a:t>Дифференциация  продукта</a:t>
            </a:r>
          </a:p>
          <a:p>
            <a:pPr eaLnBrk="1" hangingPunct="1">
              <a:lnSpc>
                <a:spcPct val="80000"/>
              </a:lnSpc>
            </a:pPr>
            <a:r>
              <a:rPr lang="ru-RU" altLang="en-US" sz="2800" smtClean="0"/>
              <a:t>Потребность в капитале( инвест. Барьер)</a:t>
            </a:r>
          </a:p>
          <a:p>
            <a:pPr eaLnBrk="1" hangingPunct="1">
              <a:lnSpc>
                <a:spcPct val="80000"/>
              </a:lnSpc>
            </a:pPr>
            <a:r>
              <a:rPr lang="ru-RU" altLang="en-US" sz="2800" smtClean="0"/>
              <a:t>Издержки переключения</a:t>
            </a:r>
          </a:p>
          <a:p>
            <a:pPr eaLnBrk="1" hangingPunct="1">
              <a:lnSpc>
                <a:spcPct val="80000"/>
              </a:lnSpc>
            </a:pPr>
            <a:r>
              <a:rPr lang="ru-RU" altLang="en-US" sz="2800" smtClean="0"/>
              <a:t>Доступ к оптовым и розничным каналам сбыта</a:t>
            </a:r>
          </a:p>
          <a:p>
            <a:pPr eaLnBrk="1" hangingPunct="1">
              <a:lnSpc>
                <a:spcPct val="80000"/>
              </a:lnSpc>
            </a:pPr>
            <a:r>
              <a:rPr lang="ru-RU" altLang="en-US" sz="2800" smtClean="0"/>
              <a:t>Стоимостные препятствия, не связанные с масштабом</a:t>
            </a:r>
          </a:p>
          <a:p>
            <a:pPr eaLnBrk="1" hangingPunct="1">
              <a:lnSpc>
                <a:spcPct val="80000"/>
              </a:lnSpc>
            </a:pPr>
            <a:r>
              <a:rPr lang="ru-RU" altLang="en-US" sz="2800" smtClean="0"/>
              <a:t>Гос. политика</a:t>
            </a:r>
          </a:p>
          <a:p>
            <a:pPr eaLnBrk="1" hangingPunct="1">
              <a:lnSpc>
                <a:spcPct val="80000"/>
              </a:lnSpc>
            </a:pPr>
            <a:endParaRPr lang="ru-RU" altLang="en-US" sz="2800" smtClean="0"/>
          </a:p>
        </p:txBody>
      </p:sp>
      <p:pic>
        <p:nvPicPr>
          <p:cNvPr id="212997" name="Picture 4" descr="MCj03395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333375"/>
            <a:ext cx="976312"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8" name="Picture 5" descr="MCj023410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4581525"/>
            <a:ext cx="2544762"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A4BC0D8-5D71-4C81-8F54-7C7A694BFEC9}" type="slidenum">
              <a:rPr lang="ru-RU" altLang="en-US" smtClean="0"/>
              <a:pPr eaLnBrk="1" hangingPunct="1"/>
              <a:t>166</a:t>
            </a:fld>
            <a:endParaRPr lang="ru-RU" altLang="en-US" smtClean="0"/>
          </a:p>
        </p:txBody>
      </p:sp>
      <p:sp>
        <p:nvSpPr>
          <p:cNvPr id="214019" name="Rectangle 2"/>
          <p:cNvSpPr>
            <a:spLocks noGrp="1" noChangeArrowheads="1"/>
          </p:cNvSpPr>
          <p:nvPr>
            <p:ph type="title"/>
          </p:nvPr>
        </p:nvSpPr>
        <p:spPr>
          <a:xfrm>
            <a:off x="1692275" y="188913"/>
            <a:ext cx="4749800" cy="612775"/>
          </a:xfrm>
        </p:spPr>
        <p:txBody>
          <a:bodyPr/>
          <a:lstStyle/>
          <a:p>
            <a:pPr eaLnBrk="1" hangingPunct="1"/>
            <a:r>
              <a:rPr lang="ru-RU" altLang="en-US" sz="2800" b="1" smtClean="0"/>
              <a:t>Барьеры вхождения</a:t>
            </a:r>
          </a:p>
        </p:txBody>
      </p:sp>
      <p:sp>
        <p:nvSpPr>
          <p:cNvPr id="214020" name="Rectangle 3"/>
          <p:cNvSpPr>
            <a:spLocks noGrp="1" noChangeArrowheads="1"/>
          </p:cNvSpPr>
          <p:nvPr>
            <p:ph type="body" idx="1"/>
          </p:nvPr>
        </p:nvSpPr>
        <p:spPr>
          <a:xfrm>
            <a:off x="685800" y="981075"/>
            <a:ext cx="7696200" cy="5543550"/>
          </a:xfrm>
        </p:spPr>
        <p:txBody>
          <a:bodyPr/>
          <a:lstStyle/>
          <a:p>
            <a:pPr eaLnBrk="1" hangingPunct="1">
              <a:lnSpc>
                <a:spcPct val="80000"/>
              </a:lnSpc>
            </a:pPr>
            <a:r>
              <a:rPr lang="ru-RU" altLang="en-US" sz="1600" smtClean="0"/>
              <a:t>Экономия от масштаба: или за счет совместного участия в операциях или функциях. Например, если фирма – многопрофильная.</a:t>
            </a:r>
          </a:p>
          <a:p>
            <a:pPr eaLnBrk="1" hangingPunct="1">
              <a:lnSpc>
                <a:spcPct val="80000"/>
              </a:lnSpc>
            </a:pPr>
            <a:r>
              <a:rPr lang="ru-RU" altLang="en-US" sz="1600" smtClean="0"/>
              <a:t>Дифференциация  продукта: преимущество узнаваемости, бренда, лояльности. Пример – пивная отрасль. Сочетание дифференциации и экономии от масштаба в производстве, маркетинге и сбыте формируют очень высокие барьеры вхождения.</a:t>
            </a:r>
          </a:p>
          <a:p>
            <a:pPr eaLnBrk="1" hangingPunct="1">
              <a:lnSpc>
                <a:spcPct val="80000"/>
              </a:lnSpc>
            </a:pPr>
            <a:r>
              <a:rPr lang="ru-RU" altLang="en-US" sz="1600" smtClean="0"/>
              <a:t>Потребность в капитале( инвест. Барьер): Например/ Ксерокс не только продает, но и сдает в аренду оборудование, что значительно увеличивает потребность в оборотном капитале и создает барьер</a:t>
            </a:r>
          </a:p>
          <a:p>
            <a:pPr eaLnBrk="1" hangingPunct="1">
              <a:lnSpc>
                <a:spcPct val="80000"/>
              </a:lnSpc>
            </a:pPr>
            <a:r>
              <a:rPr lang="ru-RU" altLang="en-US" sz="1600" smtClean="0"/>
              <a:t>Издержки переключения: имеются ввиду разовые затраты покупателя, которые он несет при переходе от одного поставщика к другому. Пример – различные типы мед. Оборудования и препараты, не совместимые друг с другом</a:t>
            </a:r>
          </a:p>
          <a:p>
            <a:pPr eaLnBrk="1" hangingPunct="1">
              <a:lnSpc>
                <a:spcPct val="80000"/>
              </a:lnSpc>
            </a:pPr>
            <a:r>
              <a:rPr lang="ru-RU" altLang="en-US" sz="1600" smtClean="0"/>
              <a:t>Доступ к оптовым и розничным каналам сбыта: иногда барьер так высок, что надо создавать новый канал сбыта. Пример: компания </a:t>
            </a:r>
            <a:r>
              <a:rPr lang="en-US" altLang="en-US" sz="1600" smtClean="0"/>
              <a:t>Timex</a:t>
            </a:r>
            <a:r>
              <a:rPr lang="ru-RU" altLang="en-US" sz="1600" smtClean="0"/>
              <a:t> продавала часы через аптеки и овощные магазины</a:t>
            </a:r>
          </a:p>
          <a:p>
            <a:pPr eaLnBrk="1" hangingPunct="1">
              <a:lnSpc>
                <a:spcPct val="80000"/>
              </a:lnSpc>
            </a:pPr>
            <a:r>
              <a:rPr lang="ru-RU" altLang="en-US" sz="1600" smtClean="0"/>
              <a:t>Стоимостные препятствия, не связанные с масштабом:</a:t>
            </a:r>
          </a:p>
          <a:p>
            <a:pPr lvl="4" eaLnBrk="1" hangingPunct="1">
              <a:lnSpc>
                <a:spcPct val="80000"/>
              </a:lnSpc>
              <a:buFont typeface="Wingdings" pitchFamily="2" charset="2"/>
              <a:buAutoNum type="arabicPeriod"/>
            </a:pPr>
            <a:r>
              <a:rPr lang="ru-RU" altLang="en-US" sz="1600" smtClean="0"/>
              <a:t>Патентные технологии</a:t>
            </a:r>
          </a:p>
          <a:p>
            <a:pPr lvl="4" eaLnBrk="1" hangingPunct="1">
              <a:lnSpc>
                <a:spcPct val="80000"/>
              </a:lnSpc>
              <a:buFont typeface="Wingdings" pitchFamily="2" charset="2"/>
              <a:buAutoNum type="arabicPeriod"/>
            </a:pPr>
            <a:r>
              <a:rPr lang="ru-RU" altLang="en-US" sz="1600" smtClean="0"/>
              <a:t>Преимущества доступа к сырью</a:t>
            </a:r>
          </a:p>
          <a:p>
            <a:pPr lvl="4" eaLnBrk="1" hangingPunct="1">
              <a:lnSpc>
                <a:spcPct val="80000"/>
              </a:lnSpc>
              <a:buFont typeface="Wingdings" pitchFamily="2" charset="2"/>
              <a:buAutoNum type="arabicPeriod"/>
            </a:pPr>
            <a:r>
              <a:rPr lang="ru-RU" altLang="en-US" sz="1600" smtClean="0"/>
              <a:t>Благоприятное расположение</a:t>
            </a:r>
          </a:p>
          <a:p>
            <a:pPr lvl="4" eaLnBrk="1" hangingPunct="1">
              <a:lnSpc>
                <a:spcPct val="80000"/>
              </a:lnSpc>
              <a:buFont typeface="Wingdings" pitchFamily="2" charset="2"/>
              <a:buAutoNum type="arabicPeriod"/>
            </a:pPr>
            <a:r>
              <a:rPr lang="ru-RU" altLang="en-US" sz="1600" smtClean="0"/>
              <a:t>Гос. Субсидии</a:t>
            </a:r>
          </a:p>
          <a:p>
            <a:pPr lvl="4" eaLnBrk="1" hangingPunct="1">
              <a:lnSpc>
                <a:spcPct val="80000"/>
              </a:lnSpc>
              <a:buFont typeface="Wingdings" pitchFamily="2" charset="2"/>
              <a:buAutoNum type="arabicPeriod"/>
            </a:pPr>
            <a:r>
              <a:rPr lang="ru-RU" altLang="en-US" sz="1600" smtClean="0"/>
              <a:t>Кривая обучения или опыта ( тенденция снижения  удельных затрат по мере накопления фирмой опыта)</a:t>
            </a:r>
          </a:p>
          <a:p>
            <a:pPr eaLnBrk="1" hangingPunct="1">
              <a:lnSpc>
                <a:spcPct val="80000"/>
              </a:lnSpc>
            </a:pPr>
            <a:r>
              <a:rPr lang="ru-RU" altLang="en-US" sz="1600" smtClean="0"/>
              <a:t>Гос. Политика: лицензирование, ограничение вхождения, контроль загрязнения и пр.</a:t>
            </a:r>
          </a:p>
          <a:p>
            <a:pPr eaLnBrk="1" hangingPunct="1">
              <a:lnSpc>
                <a:spcPct val="80000"/>
              </a:lnSpc>
            </a:pPr>
            <a:endParaRPr lang="ru-RU" altLang="en-US" sz="1600" smtClean="0"/>
          </a:p>
          <a:p>
            <a:pPr eaLnBrk="1" hangingPunct="1">
              <a:lnSpc>
                <a:spcPct val="80000"/>
              </a:lnSpc>
            </a:pPr>
            <a:endParaRPr lang="ru-RU" altLang="en-US" sz="1600" smtClean="0"/>
          </a:p>
        </p:txBody>
      </p:sp>
      <p:pic>
        <p:nvPicPr>
          <p:cNvPr id="214021" name="Picture 4" descr="MCj031259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8745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718BB44-E2C3-4889-B90B-A9C0DCB53102}" type="slidenum">
              <a:rPr lang="ru-RU" altLang="en-US" smtClean="0"/>
              <a:pPr eaLnBrk="1" hangingPunct="1"/>
              <a:t>167</a:t>
            </a:fld>
            <a:endParaRPr lang="ru-RU" altLang="en-US" smtClean="0"/>
          </a:p>
        </p:txBody>
      </p:sp>
      <p:sp>
        <p:nvSpPr>
          <p:cNvPr id="215043" name="Rectangle 139"/>
          <p:cNvSpPr>
            <a:spLocks noGrp="1" noChangeArrowheads="1"/>
          </p:cNvSpPr>
          <p:nvPr>
            <p:ph type="title"/>
          </p:nvPr>
        </p:nvSpPr>
        <p:spPr/>
        <p:txBody>
          <a:bodyPr/>
          <a:lstStyle/>
          <a:p>
            <a:pPr eaLnBrk="1" hangingPunct="1"/>
            <a:r>
              <a:rPr lang="ru-RU" altLang="en-US" sz="2400" smtClean="0"/>
              <a:t>Предельный доход – доход, полученный от продажи последней из проданных единиц товара или </a:t>
            </a:r>
            <a:r>
              <a:rPr lang="en-US" altLang="en-US" sz="2400" smtClean="0"/>
              <a:t>MR = ∆TR/ ∆ Q</a:t>
            </a:r>
            <a:endParaRPr lang="ru-RU" altLang="en-US" sz="2400" smtClean="0"/>
          </a:p>
        </p:txBody>
      </p:sp>
      <p:graphicFrame>
        <p:nvGraphicFramePr>
          <p:cNvPr id="157834" name="Group 138"/>
          <p:cNvGraphicFramePr>
            <a:graphicFrameLocks noGrp="1"/>
          </p:cNvGraphicFramePr>
          <p:nvPr>
            <p:ph idx="1"/>
          </p:nvPr>
        </p:nvGraphicFramePr>
        <p:xfrm>
          <a:off x="685800" y="1828800"/>
          <a:ext cx="7696200" cy="3657602"/>
        </p:xfrm>
        <a:graphic>
          <a:graphicData uri="http://schemas.openxmlformats.org/drawingml/2006/table">
            <a:tbl>
              <a:tblPr/>
              <a:tblGrid>
                <a:gridCol w="1924050"/>
                <a:gridCol w="1924050"/>
                <a:gridCol w="1924050"/>
                <a:gridCol w="1924050"/>
              </a:tblGrid>
              <a:tr h="731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Цена</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Объем продаж</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Общий доход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Предельный доход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0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45</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40</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- 5</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25</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- 15</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7C91E60-FC21-4FB3-9541-982BD64B0553}" type="slidenum">
              <a:rPr lang="ru-RU" altLang="en-US" smtClean="0"/>
              <a:pPr eaLnBrk="1" hangingPunct="1"/>
              <a:t>168</a:t>
            </a:fld>
            <a:endParaRPr lang="ru-RU" altLang="en-US" smtClean="0"/>
          </a:p>
        </p:txBody>
      </p:sp>
      <p:sp>
        <p:nvSpPr>
          <p:cNvPr id="216067" name="Rectangle 2"/>
          <p:cNvSpPr>
            <a:spLocks noGrp="1" noChangeArrowheads="1"/>
          </p:cNvSpPr>
          <p:nvPr>
            <p:ph type="title"/>
          </p:nvPr>
        </p:nvSpPr>
        <p:spPr/>
        <p:txBody>
          <a:bodyPr/>
          <a:lstStyle/>
          <a:p>
            <a:pPr eaLnBrk="1" hangingPunct="1"/>
            <a:r>
              <a:rPr lang="ru-RU" altLang="en-US" sz="3200" smtClean="0"/>
              <a:t>Функции спроса и предельного дохода</a:t>
            </a:r>
          </a:p>
        </p:txBody>
      </p:sp>
      <p:sp>
        <p:nvSpPr>
          <p:cNvPr id="216068" name="Rectangle 4"/>
          <p:cNvSpPr>
            <a:spLocks noGrp="1" noChangeArrowheads="1"/>
          </p:cNvSpPr>
          <p:nvPr>
            <p:ph type="body" sz="half" idx="1"/>
          </p:nvPr>
        </p:nvSpPr>
        <p:spPr/>
        <p:txBody>
          <a:bodyPr/>
          <a:lstStyle/>
          <a:p>
            <a:pPr eaLnBrk="1" hangingPunct="1">
              <a:buFontTx/>
              <a:buNone/>
            </a:pPr>
            <a:r>
              <a:rPr lang="en-US" altLang="en-US" smtClean="0"/>
              <a:t>P</a:t>
            </a:r>
          </a:p>
          <a:p>
            <a:pPr eaLnBrk="1" hangingPunct="1">
              <a:buFontTx/>
              <a:buNone/>
            </a:pPr>
            <a:r>
              <a:rPr lang="en-US" altLang="en-US" smtClean="0"/>
              <a:t>    30</a:t>
            </a:r>
          </a:p>
          <a:p>
            <a:pPr eaLnBrk="1" hangingPunct="1">
              <a:buFontTx/>
              <a:buNone/>
            </a:pPr>
            <a:endParaRPr lang="en-US" altLang="en-US" smtClean="0"/>
          </a:p>
          <a:p>
            <a:pPr eaLnBrk="1" hangingPunct="1">
              <a:buFontTx/>
              <a:buNone/>
            </a:pPr>
            <a:r>
              <a:rPr lang="en-US" altLang="en-US" smtClean="0"/>
              <a:t>15</a:t>
            </a:r>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				Q</a:t>
            </a:r>
            <a:endParaRPr lang="ru-RU" altLang="en-US" smtClean="0"/>
          </a:p>
        </p:txBody>
      </p:sp>
      <p:sp>
        <p:nvSpPr>
          <p:cNvPr id="216069" name="Rectangle 5"/>
          <p:cNvSpPr>
            <a:spLocks noGrp="1" noChangeArrowheads="1"/>
          </p:cNvSpPr>
          <p:nvPr>
            <p:ph type="body" sz="half" idx="2"/>
          </p:nvPr>
        </p:nvSpPr>
        <p:spPr/>
        <p:txBody>
          <a:bodyPr/>
          <a:lstStyle/>
          <a:p>
            <a:pPr algn="ctr" eaLnBrk="1" hangingPunct="1">
              <a:buFontTx/>
              <a:buNone/>
            </a:pPr>
            <a:endParaRPr lang="en-US" altLang="en-US" smtClean="0"/>
          </a:p>
          <a:p>
            <a:pPr algn="ctr" eaLnBrk="1" hangingPunct="1">
              <a:buFontTx/>
              <a:buNone/>
            </a:pPr>
            <a:r>
              <a:rPr lang="en-US" altLang="en-US" smtClean="0"/>
              <a:t>P</a:t>
            </a:r>
            <a:r>
              <a:rPr lang="en-US" altLang="en-US" baseline="30000" smtClean="0"/>
              <a:t>D</a:t>
            </a:r>
            <a:r>
              <a:rPr lang="en-US" altLang="en-US" smtClean="0"/>
              <a:t> = 30 – 5 Q</a:t>
            </a:r>
            <a:r>
              <a:rPr lang="en-US" altLang="en-US" baseline="30000" smtClean="0"/>
              <a:t>D</a:t>
            </a:r>
          </a:p>
          <a:p>
            <a:pPr algn="ctr" eaLnBrk="1" hangingPunct="1">
              <a:buFontTx/>
              <a:buNone/>
            </a:pPr>
            <a:endParaRPr lang="en-US" altLang="en-US" baseline="30000" smtClean="0"/>
          </a:p>
          <a:p>
            <a:pPr algn="ctr" eaLnBrk="1" hangingPunct="1">
              <a:buFontTx/>
              <a:buNone/>
            </a:pPr>
            <a:r>
              <a:rPr lang="en-US" altLang="en-US" smtClean="0"/>
              <a:t>TR = P*Q=30Q – 5Q</a:t>
            </a:r>
            <a:r>
              <a:rPr lang="en-US" altLang="en-US" baseline="30000" smtClean="0"/>
              <a:t>2</a:t>
            </a:r>
            <a:endParaRPr lang="en-US" altLang="en-US" smtClean="0"/>
          </a:p>
          <a:p>
            <a:pPr algn="ctr" eaLnBrk="1" hangingPunct="1">
              <a:buFontTx/>
              <a:buNone/>
            </a:pPr>
            <a:endParaRPr lang="en-US" altLang="en-US" smtClean="0"/>
          </a:p>
          <a:p>
            <a:pPr algn="ctr" eaLnBrk="1" hangingPunct="1">
              <a:buFontTx/>
              <a:buNone/>
            </a:pPr>
            <a:r>
              <a:rPr lang="en-US" altLang="en-US" smtClean="0"/>
              <a:t>MR = 30 – 10 Q</a:t>
            </a:r>
            <a:endParaRPr lang="ru-RU" altLang="en-US" smtClean="0"/>
          </a:p>
        </p:txBody>
      </p:sp>
      <p:sp>
        <p:nvSpPr>
          <p:cNvPr id="216070" name="Line 6"/>
          <p:cNvSpPr>
            <a:spLocks noChangeShapeType="1"/>
          </p:cNvSpPr>
          <p:nvPr/>
        </p:nvSpPr>
        <p:spPr bwMode="auto">
          <a:xfrm>
            <a:off x="1042988" y="2133600"/>
            <a:ext cx="0" cy="295116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6071" name="Line 7"/>
          <p:cNvSpPr>
            <a:spLocks noChangeShapeType="1"/>
          </p:cNvSpPr>
          <p:nvPr/>
        </p:nvSpPr>
        <p:spPr bwMode="auto">
          <a:xfrm>
            <a:off x="1042988" y="5084763"/>
            <a:ext cx="28813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072" name="Line 8"/>
          <p:cNvSpPr>
            <a:spLocks noChangeShapeType="1"/>
          </p:cNvSpPr>
          <p:nvPr/>
        </p:nvSpPr>
        <p:spPr bwMode="auto">
          <a:xfrm>
            <a:off x="1042988" y="2492375"/>
            <a:ext cx="2305050" cy="2592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73" name="Line 9"/>
          <p:cNvSpPr>
            <a:spLocks noChangeShapeType="1"/>
          </p:cNvSpPr>
          <p:nvPr/>
        </p:nvSpPr>
        <p:spPr bwMode="auto">
          <a:xfrm>
            <a:off x="1042988" y="2565400"/>
            <a:ext cx="1225550" cy="251936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74" name="Line 10"/>
          <p:cNvSpPr>
            <a:spLocks noChangeShapeType="1"/>
          </p:cNvSpPr>
          <p:nvPr/>
        </p:nvSpPr>
        <p:spPr bwMode="auto">
          <a:xfrm flipV="1">
            <a:off x="2268538" y="3933825"/>
            <a:ext cx="0" cy="115093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6075" name="Line 11"/>
          <p:cNvSpPr>
            <a:spLocks noChangeShapeType="1"/>
          </p:cNvSpPr>
          <p:nvPr/>
        </p:nvSpPr>
        <p:spPr bwMode="auto">
          <a:xfrm>
            <a:off x="1116013" y="3860800"/>
            <a:ext cx="11525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lide Number Placeholder 5"/>
          <p:cNvSpPr>
            <a:spLocks noGrp="1"/>
          </p:cNvSpPr>
          <p:nvPr>
            <p:ph type="sldNum" sz="quarter" idx="12"/>
          </p:nvPr>
        </p:nvSpPr>
        <p:spPr/>
        <p:txBody>
          <a:bodyPr/>
          <a:lstStyle/>
          <a:p>
            <a:fld id="{B2D06784-D79B-4DFC-A700-C22E53B256E2}" type="slidenum">
              <a:rPr lang="ru-RU">
                <a:solidFill>
                  <a:srgbClr val="000000"/>
                </a:solidFill>
              </a:rPr>
              <a:pPr/>
              <a:t>169</a:t>
            </a:fld>
            <a:endParaRPr lang="ru-RU">
              <a:solidFill>
                <a:srgbClr val="000000"/>
              </a:solidFill>
            </a:endParaRPr>
          </a:p>
        </p:txBody>
      </p:sp>
      <p:sp>
        <p:nvSpPr>
          <p:cNvPr id="526338" name="Rectangle 2"/>
          <p:cNvSpPr>
            <a:spLocks noGrp="1" noChangeArrowheads="1"/>
          </p:cNvSpPr>
          <p:nvPr>
            <p:ph type="title"/>
          </p:nvPr>
        </p:nvSpPr>
        <p:spPr>
          <a:xfrm>
            <a:off x="685800" y="152400"/>
            <a:ext cx="6870700" cy="1476375"/>
          </a:xfrm>
        </p:spPr>
        <p:txBody>
          <a:bodyPr/>
          <a:lstStyle/>
          <a:p>
            <a:r>
              <a:rPr lang="ru-RU" sz="3600" b="1"/>
              <a:t>Издержки и доходы фирмы: числовой пример</a:t>
            </a:r>
          </a:p>
        </p:txBody>
      </p:sp>
      <p:graphicFrame>
        <p:nvGraphicFramePr>
          <p:cNvPr id="526482" name="Group 146"/>
          <p:cNvGraphicFramePr>
            <a:graphicFrameLocks noGrp="1"/>
          </p:cNvGraphicFramePr>
          <p:nvPr>
            <p:ph idx="1"/>
          </p:nvPr>
        </p:nvGraphicFramePr>
        <p:xfrm>
          <a:off x="323850" y="1844675"/>
          <a:ext cx="8134350" cy="3872865"/>
        </p:xfrm>
        <a:graphic>
          <a:graphicData uri="http://schemas.openxmlformats.org/drawingml/2006/table">
            <a:tbl>
              <a:tblPr/>
              <a:tblGrid>
                <a:gridCol w="676275"/>
                <a:gridCol w="609600"/>
                <a:gridCol w="609600"/>
                <a:gridCol w="679450"/>
                <a:gridCol w="677863"/>
                <a:gridCol w="814387"/>
                <a:gridCol w="744538"/>
                <a:gridCol w="746125"/>
                <a:gridCol w="677862"/>
                <a:gridCol w="1017588"/>
                <a:gridCol w="881062"/>
              </a:tblGrid>
              <a:tr h="5810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Q</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Р</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FC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VC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hlink"/>
                          </a:solidFill>
                          <a:effectLst/>
                          <a:latin typeface="Times New Roman" pitchFamily="18" charset="0"/>
                          <a:cs typeface="Times New Roman" pitchFamily="18" charset="0"/>
                        </a:rPr>
                        <a:t>ATC</a:t>
                      </a:r>
                      <a:endParaRPr kumimoji="0" lang="en-US" sz="1800" b="0" i="0" u="none" strike="noStrike" cap="none" normalizeH="0" baseline="0" smtClean="0">
                        <a:ln>
                          <a:noFill/>
                        </a:ln>
                        <a:solidFill>
                          <a:schemeClr va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AFC</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folHlink"/>
                          </a:solidFill>
                          <a:effectLst/>
                          <a:latin typeface="Times New Roman" pitchFamily="18" charset="0"/>
                          <a:cs typeface="Times New Roman" pitchFamily="18" charset="0"/>
                        </a:rPr>
                        <a:t>AVC</a:t>
                      </a:r>
                      <a:endParaRPr kumimoji="0" lang="en-US" sz="1800" b="0" i="0" u="none" strike="noStrike" cap="none" normalizeH="0" baseline="0" smtClean="0">
                        <a:ln>
                          <a:noFill/>
                        </a:ln>
                        <a:solidFill>
                          <a:schemeClr val="folHlink"/>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MC</a:t>
                      </a:r>
                      <a:endParaRPr kumimoji="0" lang="en-US" sz="1800" b="0" i="0" u="none" strike="noStrike" cap="none" normalizeH="0" baseline="0" smtClean="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TR=P*Q</a:t>
                      </a:r>
                      <a:endParaRPr kumimoji="0" lang="ru-RU"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MR</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300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270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2</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270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240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a:t>
                      </a:r>
                      <a:r>
                        <a:rPr kumimoji="0" lang="ru-RU" sz="14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210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210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66.7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33.3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33.3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180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57.5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32.5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150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270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170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120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240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56.7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16.7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90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320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14.3</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45.7</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630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-90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charset="0"/>
                        </a:rPr>
                        <a:t>60</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440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67.5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120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480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37105173"/>
      </p:ext>
    </p:extLst>
  </p:cSld>
  <p:clrMapOvr>
    <a:masterClrMapping/>
  </p:clrMapOvr>
  <p:transition spd="med">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33B165E-759B-431C-8942-27BDFBEE58C3}" type="slidenum">
              <a:rPr lang="ru-RU" altLang="en-US" smtClean="0"/>
              <a:pPr eaLnBrk="1" hangingPunct="1"/>
              <a:t>17</a:t>
            </a:fld>
            <a:endParaRPr lang="ru-RU" altLang="en-US" smtClean="0"/>
          </a:p>
        </p:txBody>
      </p:sp>
      <p:sp>
        <p:nvSpPr>
          <p:cNvPr id="35843" name="Rectangle 3"/>
          <p:cNvSpPr>
            <a:spLocks noGrp="1" noChangeArrowheads="1"/>
          </p:cNvSpPr>
          <p:nvPr>
            <p:ph type="body" idx="1"/>
          </p:nvPr>
        </p:nvSpPr>
        <p:spPr>
          <a:xfrm>
            <a:off x="468313" y="836613"/>
            <a:ext cx="7696200" cy="4941887"/>
          </a:xfrm>
        </p:spPr>
        <p:txBody>
          <a:bodyPr/>
          <a:lstStyle/>
          <a:p>
            <a:pPr eaLnBrk="1" hangingPunct="1"/>
            <a:r>
              <a:rPr lang="ru-RU" altLang="en-US" sz="2400" smtClean="0"/>
              <a:t>Рынок представляет собой совокупность покупателей( предъявляющих </a:t>
            </a:r>
            <a:r>
              <a:rPr lang="ru-RU" altLang="en-US" sz="2400" u="sng" smtClean="0"/>
              <a:t>спрос</a:t>
            </a:r>
            <a:r>
              <a:rPr lang="ru-RU" altLang="en-US" sz="2400" smtClean="0"/>
              <a:t>) и продавцов( </a:t>
            </a:r>
            <a:r>
              <a:rPr lang="ru-RU" altLang="en-US" sz="2400" u="sng" smtClean="0"/>
              <a:t>предлагающих </a:t>
            </a:r>
            <a:r>
              <a:rPr lang="ru-RU" altLang="en-US" sz="2400" smtClean="0"/>
              <a:t>готовую продукцию), взаимодействие которых приводит в итоге к возможности обмена</a:t>
            </a:r>
          </a:p>
          <a:p>
            <a:pPr eaLnBrk="1" hangingPunct="1"/>
            <a:r>
              <a:rPr lang="ru-RU" altLang="en-US" sz="2400" smtClean="0"/>
              <a:t>Теория спроса и предложения изучает закономерности и механизмы этого взаимодействия , а также возможные последствия государственного вмешательства в работу рынка</a:t>
            </a:r>
          </a:p>
          <a:p>
            <a:pPr eaLnBrk="1" hangingPunct="1"/>
            <a:endParaRPr lang="ru-RU" altLang="en-US" sz="2400" smtClean="0"/>
          </a:p>
        </p:txBody>
      </p:sp>
      <p:sp>
        <p:nvSpPr>
          <p:cNvPr id="35844" name="Rectangle 6"/>
          <p:cNvSpPr>
            <a:spLocks noGrp="1" noChangeArrowheads="1"/>
          </p:cNvSpPr>
          <p:nvPr>
            <p:ph type="title"/>
          </p:nvPr>
        </p:nvSpPr>
        <p:spPr>
          <a:xfrm>
            <a:off x="685800" y="152400"/>
            <a:ext cx="6870700" cy="1044575"/>
          </a:xfrm>
        </p:spPr>
        <p:txBody>
          <a:bodyPr/>
          <a:lstStyle/>
          <a:p>
            <a:pPr eaLnBrk="1" hangingPunct="1"/>
            <a:r>
              <a:rPr lang="ru-RU" altLang="en-US" smtClean="0"/>
              <a:t> </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C2B5CD8B-F40E-48A8-A744-31A960091DE0}" type="slidenum">
              <a:rPr lang="ru-RU">
                <a:solidFill>
                  <a:srgbClr val="000000"/>
                </a:solidFill>
              </a:rPr>
              <a:pPr/>
              <a:t>170</a:t>
            </a:fld>
            <a:endParaRPr lang="ru-RU">
              <a:solidFill>
                <a:srgbClr val="000000"/>
              </a:solidFill>
            </a:endParaRPr>
          </a:p>
        </p:txBody>
      </p:sp>
      <p:sp>
        <p:nvSpPr>
          <p:cNvPr id="528386" name="Rectangle 2"/>
          <p:cNvSpPr>
            <a:spLocks noGrp="1" noChangeArrowheads="1"/>
          </p:cNvSpPr>
          <p:nvPr>
            <p:ph type="title"/>
          </p:nvPr>
        </p:nvSpPr>
        <p:spPr>
          <a:xfrm>
            <a:off x="685800" y="152400"/>
            <a:ext cx="7342188" cy="1116013"/>
          </a:xfrm>
        </p:spPr>
        <p:txBody>
          <a:bodyPr/>
          <a:lstStyle/>
          <a:p>
            <a:r>
              <a:rPr lang="ru-RU" sz="2800" b="1"/>
              <a:t>Валовой доход, валовые издержки и максимизация прибыли монополиста</a:t>
            </a:r>
          </a:p>
        </p:txBody>
      </p:sp>
      <p:sp>
        <p:nvSpPr>
          <p:cNvPr id="528387" name="Rectangle 3"/>
          <p:cNvSpPr>
            <a:spLocks noGrp="1" noChangeArrowheads="1"/>
          </p:cNvSpPr>
          <p:nvPr>
            <p:ph type="body" idx="1"/>
          </p:nvPr>
        </p:nvSpPr>
        <p:spPr>
          <a:xfrm>
            <a:off x="685800" y="1484313"/>
            <a:ext cx="7696200" cy="4002087"/>
          </a:xfrm>
        </p:spPr>
        <p:txBody>
          <a:bodyPr/>
          <a:lstStyle/>
          <a:p>
            <a:pPr>
              <a:buFontTx/>
              <a:buNone/>
            </a:pPr>
            <a:r>
              <a:rPr lang="ru-RU" sz="1800" b="1"/>
              <a:t>Валовой доход, валовые издержки</a:t>
            </a:r>
          </a:p>
          <a:p>
            <a:pPr>
              <a:buFontTx/>
              <a:buNone/>
            </a:pPr>
            <a:r>
              <a:rPr lang="en-US" sz="1800" b="1"/>
              <a:t>TR, TC</a:t>
            </a:r>
            <a:endParaRPr lang="ru-RU" sz="1800" b="1"/>
          </a:p>
        </p:txBody>
      </p:sp>
      <p:sp>
        <p:nvSpPr>
          <p:cNvPr id="528388" name="Line 4"/>
          <p:cNvSpPr>
            <a:spLocks noChangeShapeType="1"/>
          </p:cNvSpPr>
          <p:nvPr/>
        </p:nvSpPr>
        <p:spPr bwMode="auto">
          <a:xfrm flipV="1">
            <a:off x="1258888" y="2276475"/>
            <a:ext cx="0" cy="26654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28389" name="Line 5"/>
          <p:cNvSpPr>
            <a:spLocks noChangeShapeType="1"/>
          </p:cNvSpPr>
          <p:nvPr/>
        </p:nvSpPr>
        <p:spPr bwMode="auto">
          <a:xfrm>
            <a:off x="1187450" y="4941888"/>
            <a:ext cx="54022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28390" name="Arc 6"/>
          <p:cNvSpPr>
            <a:spLocks/>
          </p:cNvSpPr>
          <p:nvPr/>
        </p:nvSpPr>
        <p:spPr bwMode="auto">
          <a:xfrm rot="11081154" flipV="1">
            <a:off x="1330325" y="3036888"/>
            <a:ext cx="3311525" cy="1905000"/>
          </a:xfrm>
          <a:custGeom>
            <a:avLst/>
            <a:gdLst>
              <a:gd name="G0" fmla="+- 0 0 0"/>
              <a:gd name="G1" fmla="+- 21154 0 0"/>
              <a:gd name="G2" fmla="+- 21600 0 0"/>
              <a:gd name="T0" fmla="*/ 4369 w 21600"/>
              <a:gd name="T1" fmla="*/ 0 h 21154"/>
              <a:gd name="T2" fmla="*/ 21600 w 21600"/>
              <a:gd name="T3" fmla="*/ 21154 h 21154"/>
              <a:gd name="T4" fmla="*/ 0 w 21600"/>
              <a:gd name="T5" fmla="*/ 21154 h 21154"/>
            </a:gdLst>
            <a:ahLst/>
            <a:cxnLst>
              <a:cxn ang="0">
                <a:pos x="T0" y="T1"/>
              </a:cxn>
              <a:cxn ang="0">
                <a:pos x="T2" y="T3"/>
              </a:cxn>
              <a:cxn ang="0">
                <a:pos x="T4" y="T5"/>
              </a:cxn>
            </a:cxnLst>
            <a:rect l="0" t="0" r="r" b="b"/>
            <a:pathLst>
              <a:path w="21600" h="21154" fill="none" extrusionOk="0">
                <a:moveTo>
                  <a:pt x="4368" y="0"/>
                </a:moveTo>
                <a:cubicBezTo>
                  <a:pt x="14402" y="2072"/>
                  <a:pt x="21600" y="10908"/>
                  <a:pt x="21600" y="21154"/>
                </a:cubicBezTo>
              </a:path>
              <a:path w="21600" h="21154" stroke="0" extrusionOk="0">
                <a:moveTo>
                  <a:pt x="4368" y="0"/>
                </a:moveTo>
                <a:cubicBezTo>
                  <a:pt x="14402" y="2072"/>
                  <a:pt x="21600" y="10908"/>
                  <a:pt x="21600" y="21154"/>
                </a:cubicBezTo>
                <a:lnTo>
                  <a:pt x="0" y="21154"/>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28391" name="Arc 7"/>
          <p:cNvSpPr>
            <a:spLocks/>
          </p:cNvSpPr>
          <p:nvPr/>
        </p:nvSpPr>
        <p:spPr bwMode="auto">
          <a:xfrm>
            <a:off x="3995738" y="3141663"/>
            <a:ext cx="2305050" cy="18002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28392" name="Line 8"/>
          <p:cNvSpPr>
            <a:spLocks noChangeShapeType="1"/>
          </p:cNvSpPr>
          <p:nvPr/>
        </p:nvSpPr>
        <p:spPr bwMode="auto">
          <a:xfrm>
            <a:off x="3419475" y="3213100"/>
            <a:ext cx="0" cy="1728788"/>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28393" name="Arc 9"/>
          <p:cNvSpPr>
            <a:spLocks/>
          </p:cNvSpPr>
          <p:nvPr/>
        </p:nvSpPr>
        <p:spPr bwMode="auto">
          <a:xfrm rot="13651749" flipV="1">
            <a:off x="1080295" y="4590256"/>
            <a:ext cx="3382962" cy="1152525"/>
          </a:xfrm>
          <a:custGeom>
            <a:avLst/>
            <a:gdLst>
              <a:gd name="G0" fmla="+- 0 0 0"/>
              <a:gd name="G1" fmla="+- 12856 0 0"/>
              <a:gd name="G2" fmla="+- 21600 0 0"/>
              <a:gd name="T0" fmla="*/ 17357 w 21600"/>
              <a:gd name="T1" fmla="*/ 0 h 12856"/>
              <a:gd name="T2" fmla="*/ 21600 w 21600"/>
              <a:gd name="T3" fmla="*/ 12856 h 12856"/>
              <a:gd name="T4" fmla="*/ 0 w 21600"/>
              <a:gd name="T5" fmla="*/ 12856 h 12856"/>
            </a:gdLst>
            <a:ahLst/>
            <a:cxnLst>
              <a:cxn ang="0">
                <a:pos x="T0" y="T1"/>
              </a:cxn>
              <a:cxn ang="0">
                <a:pos x="T2" y="T3"/>
              </a:cxn>
              <a:cxn ang="0">
                <a:pos x="T4" y="T5"/>
              </a:cxn>
            </a:cxnLst>
            <a:rect l="0" t="0" r="r" b="b"/>
            <a:pathLst>
              <a:path w="21600" h="12856" fill="none" extrusionOk="0">
                <a:moveTo>
                  <a:pt x="17357" y="-1"/>
                </a:moveTo>
                <a:cubicBezTo>
                  <a:pt x="20112" y="3719"/>
                  <a:pt x="21600" y="8226"/>
                  <a:pt x="21600" y="12856"/>
                </a:cubicBezTo>
              </a:path>
              <a:path w="21600" h="12856" stroke="0" extrusionOk="0">
                <a:moveTo>
                  <a:pt x="17357" y="-1"/>
                </a:moveTo>
                <a:cubicBezTo>
                  <a:pt x="20112" y="3719"/>
                  <a:pt x="21600" y="8226"/>
                  <a:pt x="21600" y="12856"/>
                </a:cubicBezTo>
                <a:lnTo>
                  <a:pt x="0" y="12856"/>
                </a:lnTo>
                <a:close/>
              </a:path>
            </a:pathLst>
          </a:cu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90000" tIns="46800" rIns="90000" bIns="46800" anchor="ctr"/>
          <a:lstStyle/>
          <a:p>
            <a:pPr algn="ctr" fontAlgn="base">
              <a:spcBef>
                <a:spcPct val="0"/>
              </a:spcBef>
              <a:spcAft>
                <a:spcPct val="0"/>
              </a:spcAft>
            </a:pPr>
            <a:endParaRPr lang="en-US">
              <a:solidFill>
                <a:srgbClr val="000000"/>
              </a:solidFill>
            </a:endParaRPr>
          </a:p>
        </p:txBody>
      </p:sp>
      <p:sp>
        <p:nvSpPr>
          <p:cNvPr id="528394" name="Arc 10"/>
          <p:cNvSpPr>
            <a:spLocks/>
          </p:cNvSpPr>
          <p:nvPr/>
        </p:nvSpPr>
        <p:spPr bwMode="auto">
          <a:xfrm rot="7366638">
            <a:off x="2594769" y="2524919"/>
            <a:ext cx="2297113" cy="1800225"/>
          </a:xfrm>
          <a:custGeom>
            <a:avLst/>
            <a:gdLst>
              <a:gd name="G0" fmla="+- 0 0 0"/>
              <a:gd name="G1" fmla="+- 21600 0 0"/>
              <a:gd name="G2" fmla="+- 21600 0 0"/>
              <a:gd name="T0" fmla="*/ 0 w 21538"/>
              <a:gd name="T1" fmla="*/ 0 h 21600"/>
              <a:gd name="T2" fmla="*/ 21538 w 21538"/>
              <a:gd name="T3" fmla="*/ 19964 h 21600"/>
              <a:gd name="T4" fmla="*/ 0 w 21538"/>
              <a:gd name="T5" fmla="*/ 21600 h 21600"/>
            </a:gdLst>
            <a:ahLst/>
            <a:cxnLst>
              <a:cxn ang="0">
                <a:pos x="T0" y="T1"/>
              </a:cxn>
              <a:cxn ang="0">
                <a:pos x="T2" y="T3"/>
              </a:cxn>
              <a:cxn ang="0">
                <a:pos x="T4" y="T5"/>
              </a:cxn>
            </a:cxnLst>
            <a:rect l="0" t="0" r="r" b="b"/>
            <a:pathLst>
              <a:path w="21538" h="21600" fill="none" extrusionOk="0">
                <a:moveTo>
                  <a:pt x="-1" y="0"/>
                </a:moveTo>
                <a:cubicBezTo>
                  <a:pt x="11294" y="0"/>
                  <a:pt x="20682" y="8701"/>
                  <a:pt x="21537" y="19964"/>
                </a:cubicBezTo>
              </a:path>
              <a:path w="21538" h="21600" stroke="0" extrusionOk="0">
                <a:moveTo>
                  <a:pt x="-1" y="0"/>
                </a:moveTo>
                <a:cubicBezTo>
                  <a:pt x="11294" y="0"/>
                  <a:pt x="20682" y="8701"/>
                  <a:pt x="21537" y="19964"/>
                </a:cubicBezTo>
                <a:lnTo>
                  <a:pt x="0" y="21600"/>
                </a:lnTo>
                <a:close/>
              </a:path>
            </a:pathLst>
          </a:custGeom>
          <a:noFill/>
          <a:ln w="28575">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28395" name="Line 11"/>
          <p:cNvSpPr>
            <a:spLocks noChangeShapeType="1"/>
          </p:cNvSpPr>
          <p:nvPr/>
        </p:nvSpPr>
        <p:spPr bwMode="auto">
          <a:xfrm>
            <a:off x="1763713" y="3933825"/>
            <a:ext cx="0" cy="100806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28396" name="Line 12"/>
          <p:cNvSpPr>
            <a:spLocks noChangeShapeType="1"/>
          </p:cNvSpPr>
          <p:nvPr/>
        </p:nvSpPr>
        <p:spPr bwMode="auto">
          <a:xfrm>
            <a:off x="1258888" y="2997200"/>
            <a:ext cx="2736850" cy="73025"/>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28397" name="Rectangle 13"/>
          <p:cNvSpPr>
            <a:spLocks noChangeArrowheads="1"/>
          </p:cNvSpPr>
          <p:nvPr/>
        </p:nvSpPr>
        <p:spPr bwMode="auto">
          <a:xfrm>
            <a:off x="6877050" y="4868863"/>
            <a:ext cx="790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Q</a:t>
            </a:r>
            <a:endParaRPr lang="ru-RU">
              <a:solidFill>
                <a:srgbClr val="000000"/>
              </a:solidFill>
            </a:endParaRPr>
          </a:p>
        </p:txBody>
      </p:sp>
      <p:sp>
        <p:nvSpPr>
          <p:cNvPr id="528398" name="Rectangle 14"/>
          <p:cNvSpPr>
            <a:spLocks noChangeArrowheads="1"/>
          </p:cNvSpPr>
          <p:nvPr/>
        </p:nvSpPr>
        <p:spPr bwMode="auto">
          <a:xfrm>
            <a:off x="5219700" y="2492375"/>
            <a:ext cx="790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TC</a:t>
            </a:r>
            <a:endParaRPr lang="ru-RU">
              <a:solidFill>
                <a:srgbClr val="000000"/>
              </a:solidFill>
            </a:endParaRPr>
          </a:p>
        </p:txBody>
      </p:sp>
      <p:sp>
        <p:nvSpPr>
          <p:cNvPr id="528399" name="Rectangle 15"/>
          <p:cNvSpPr>
            <a:spLocks noChangeArrowheads="1"/>
          </p:cNvSpPr>
          <p:nvPr/>
        </p:nvSpPr>
        <p:spPr bwMode="auto">
          <a:xfrm>
            <a:off x="6300788" y="4076700"/>
            <a:ext cx="790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TR</a:t>
            </a:r>
            <a:endParaRPr lang="ru-RU">
              <a:solidFill>
                <a:srgbClr val="000000"/>
              </a:solidFill>
            </a:endParaRPr>
          </a:p>
        </p:txBody>
      </p:sp>
      <p:sp>
        <p:nvSpPr>
          <p:cNvPr id="528400" name="Rectangle 16"/>
          <p:cNvSpPr>
            <a:spLocks noChangeArrowheads="1"/>
          </p:cNvSpPr>
          <p:nvPr/>
        </p:nvSpPr>
        <p:spPr bwMode="auto">
          <a:xfrm>
            <a:off x="2916238" y="5013325"/>
            <a:ext cx="790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4</a:t>
            </a:r>
            <a:endParaRPr lang="ru-RU">
              <a:solidFill>
                <a:srgbClr val="000000"/>
              </a:solidFill>
            </a:endParaRPr>
          </a:p>
        </p:txBody>
      </p:sp>
      <p:sp>
        <p:nvSpPr>
          <p:cNvPr id="528401" name="Rectangle 17"/>
          <p:cNvSpPr>
            <a:spLocks noChangeArrowheads="1"/>
          </p:cNvSpPr>
          <p:nvPr/>
        </p:nvSpPr>
        <p:spPr bwMode="auto">
          <a:xfrm>
            <a:off x="468313" y="2708275"/>
            <a:ext cx="790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750</a:t>
            </a:r>
            <a:endParaRPr lang="ru-RU">
              <a:solidFill>
                <a:srgbClr val="000000"/>
              </a:solidFill>
            </a:endParaRPr>
          </a:p>
        </p:txBody>
      </p:sp>
      <p:sp>
        <p:nvSpPr>
          <p:cNvPr id="528402" name="Rectangle 18"/>
          <p:cNvSpPr>
            <a:spLocks noChangeArrowheads="1"/>
          </p:cNvSpPr>
          <p:nvPr/>
        </p:nvSpPr>
        <p:spPr bwMode="auto">
          <a:xfrm>
            <a:off x="468313" y="4005263"/>
            <a:ext cx="790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100</a:t>
            </a:r>
            <a:endParaRPr lang="ru-RU">
              <a:solidFill>
                <a:srgbClr val="000000"/>
              </a:solidFill>
            </a:endParaRPr>
          </a:p>
        </p:txBody>
      </p:sp>
      <p:sp>
        <p:nvSpPr>
          <p:cNvPr id="528403" name="Rectangle 19"/>
          <p:cNvSpPr>
            <a:spLocks noChangeArrowheads="1"/>
          </p:cNvSpPr>
          <p:nvPr/>
        </p:nvSpPr>
        <p:spPr bwMode="auto">
          <a:xfrm>
            <a:off x="3779838" y="5013325"/>
            <a:ext cx="5048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5</a:t>
            </a:r>
            <a:endParaRPr lang="ru-RU">
              <a:solidFill>
                <a:srgbClr val="000000"/>
              </a:solidFill>
            </a:endParaRPr>
          </a:p>
        </p:txBody>
      </p:sp>
      <p:sp>
        <p:nvSpPr>
          <p:cNvPr id="528404" name="Rectangle 20"/>
          <p:cNvSpPr>
            <a:spLocks noChangeArrowheads="1"/>
          </p:cNvSpPr>
          <p:nvPr/>
        </p:nvSpPr>
        <p:spPr bwMode="auto">
          <a:xfrm>
            <a:off x="1763713" y="5013325"/>
            <a:ext cx="28733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1</a:t>
            </a:r>
            <a:endParaRPr lang="ru-RU">
              <a:solidFill>
                <a:srgbClr val="000000"/>
              </a:solidFill>
            </a:endParaRPr>
          </a:p>
        </p:txBody>
      </p:sp>
      <p:sp>
        <p:nvSpPr>
          <p:cNvPr id="528406" name="Line 22"/>
          <p:cNvSpPr>
            <a:spLocks noChangeShapeType="1"/>
          </p:cNvSpPr>
          <p:nvPr/>
        </p:nvSpPr>
        <p:spPr bwMode="auto">
          <a:xfrm>
            <a:off x="3995738" y="3141663"/>
            <a:ext cx="0" cy="1800225"/>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28407" name="Line 23"/>
          <p:cNvSpPr>
            <a:spLocks noChangeShapeType="1"/>
          </p:cNvSpPr>
          <p:nvPr/>
        </p:nvSpPr>
        <p:spPr bwMode="auto">
          <a:xfrm>
            <a:off x="1258888" y="3213100"/>
            <a:ext cx="2160587"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28408" name="Rectangle 24"/>
          <p:cNvSpPr>
            <a:spLocks noChangeArrowheads="1"/>
          </p:cNvSpPr>
          <p:nvPr/>
        </p:nvSpPr>
        <p:spPr bwMode="auto">
          <a:xfrm>
            <a:off x="468313" y="3141663"/>
            <a:ext cx="7175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720</a:t>
            </a:r>
            <a:endParaRPr lang="ru-RU">
              <a:solidFill>
                <a:srgbClr val="000000"/>
              </a:solidFill>
            </a:endParaRPr>
          </a:p>
        </p:txBody>
      </p:sp>
    </p:spTree>
    <p:extLst>
      <p:ext uri="{BB962C8B-B14F-4D97-AF65-F5344CB8AC3E}">
        <p14:creationId xmlns:p14="http://schemas.microsoft.com/office/powerpoint/2010/main" val="338630210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B80E310-3977-4FC9-A0B6-F1F1EA6933A7}" type="slidenum">
              <a:rPr lang="ru-RU" altLang="en-US" smtClean="0"/>
              <a:pPr eaLnBrk="1" hangingPunct="1"/>
              <a:t>171</a:t>
            </a:fld>
            <a:endParaRPr lang="ru-RU" altLang="en-US" smtClean="0"/>
          </a:p>
        </p:txBody>
      </p:sp>
      <p:sp>
        <p:nvSpPr>
          <p:cNvPr id="219139" name="Rectangle 2"/>
          <p:cNvSpPr>
            <a:spLocks noGrp="1" noChangeArrowheads="1"/>
          </p:cNvSpPr>
          <p:nvPr>
            <p:ph type="title"/>
          </p:nvPr>
        </p:nvSpPr>
        <p:spPr/>
        <p:txBody>
          <a:bodyPr/>
          <a:lstStyle/>
          <a:p>
            <a:pPr eaLnBrk="1" hangingPunct="1"/>
            <a:r>
              <a:rPr lang="ru-RU" altLang="en-US" sz="3600" b="1" smtClean="0"/>
              <a:t>Условие максимизации прибыли монополией</a:t>
            </a:r>
          </a:p>
        </p:txBody>
      </p:sp>
      <p:sp>
        <p:nvSpPr>
          <p:cNvPr id="219140" name="Rectangle 4"/>
          <p:cNvSpPr>
            <a:spLocks noGrp="1" noChangeArrowheads="1"/>
          </p:cNvSpPr>
          <p:nvPr>
            <p:ph type="body" sz="half" idx="1"/>
          </p:nvPr>
        </p:nvSpPr>
        <p:spPr/>
        <p:txBody>
          <a:bodyPr/>
          <a:lstStyle/>
          <a:p>
            <a:pPr eaLnBrk="1" hangingPunct="1">
              <a:buFontTx/>
              <a:buNone/>
            </a:pPr>
            <a:r>
              <a:rPr lang="ru-RU" altLang="en-US" smtClean="0"/>
              <a:t>Р</a:t>
            </a:r>
          </a:p>
        </p:txBody>
      </p:sp>
      <p:sp>
        <p:nvSpPr>
          <p:cNvPr id="219141" name="Rectangle 5"/>
          <p:cNvSpPr>
            <a:spLocks noGrp="1" noChangeArrowheads="1"/>
          </p:cNvSpPr>
          <p:nvPr>
            <p:ph type="body" sz="half" idx="2"/>
          </p:nvPr>
        </p:nvSpPr>
        <p:spPr>
          <a:xfrm>
            <a:off x="4427538" y="1828800"/>
            <a:ext cx="4321175" cy="4264025"/>
          </a:xfrm>
        </p:spPr>
        <p:txBody>
          <a:bodyPr/>
          <a:lstStyle/>
          <a:p>
            <a:pPr eaLnBrk="1" hangingPunct="1">
              <a:buFontTx/>
              <a:buNone/>
            </a:pPr>
            <a:r>
              <a:rPr lang="en-US" altLang="en-US" sz="2400" smtClean="0"/>
              <a:t>MR = MC           P &gt;&gt; AC</a:t>
            </a:r>
          </a:p>
          <a:p>
            <a:pPr eaLnBrk="1" hangingPunct="1">
              <a:buFontTx/>
              <a:buNone/>
            </a:pPr>
            <a:r>
              <a:rPr lang="ru-RU" altLang="en-US" sz="2400" smtClean="0"/>
              <a:t>Экономическая прибыль</a:t>
            </a:r>
            <a:endParaRPr lang="en-US" altLang="en-US" sz="2400" smtClean="0"/>
          </a:p>
          <a:p>
            <a:pPr eaLnBrk="1" hangingPunct="1">
              <a:buFontTx/>
              <a:buNone/>
            </a:pPr>
            <a:r>
              <a:rPr lang="ru-RU" altLang="en-US" sz="2400" smtClean="0"/>
              <a:t>Потери в эффективности: чистые потери общества от монопольной власти</a:t>
            </a:r>
          </a:p>
          <a:p>
            <a:pPr eaLnBrk="1" hangingPunct="1">
              <a:buFontTx/>
              <a:buNone/>
            </a:pPr>
            <a:endParaRPr lang="ru-RU" altLang="en-US" sz="2400" smtClean="0"/>
          </a:p>
          <a:p>
            <a:pPr eaLnBrk="1" hangingPunct="1">
              <a:buFontTx/>
              <a:buNone/>
            </a:pPr>
            <a:r>
              <a:rPr lang="ru-RU" altLang="en-US" sz="2400" smtClean="0"/>
              <a:t>Показатель монопольной власти: показатель Лернера</a:t>
            </a:r>
          </a:p>
          <a:p>
            <a:pPr algn="ctr" eaLnBrk="1" hangingPunct="1">
              <a:buFontTx/>
              <a:buNone/>
            </a:pPr>
            <a:r>
              <a:rPr lang="en-US" altLang="en-US" sz="2400" b="1" smtClean="0"/>
              <a:t>L = P</a:t>
            </a:r>
            <a:r>
              <a:rPr lang="ru-RU" altLang="en-US" sz="2400" b="1" smtClean="0"/>
              <a:t> –</a:t>
            </a:r>
            <a:r>
              <a:rPr lang="en-US" altLang="en-US" sz="2400" b="1" smtClean="0"/>
              <a:t>MC / P</a:t>
            </a:r>
          </a:p>
        </p:txBody>
      </p:sp>
      <p:sp>
        <p:nvSpPr>
          <p:cNvPr id="219142" name="Line 7"/>
          <p:cNvSpPr>
            <a:spLocks noChangeShapeType="1"/>
          </p:cNvSpPr>
          <p:nvPr/>
        </p:nvSpPr>
        <p:spPr bwMode="auto">
          <a:xfrm>
            <a:off x="1116013" y="1989138"/>
            <a:ext cx="0" cy="29527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9143" name="Line 8"/>
          <p:cNvSpPr>
            <a:spLocks noChangeShapeType="1"/>
          </p:cNvSpPr>
          <p:nvPr/>
        </p:nvSpPr>
        <p:spPr bwMode="auto">
          <a:xfrm>
            <a:off x="1116013" y="4941888"/>
            <a:ext cx="2519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9144" name="Line 9"/>
          <p:cNvSpPr>
            <a:spLocks noChangeShapeType="1"/>
          </p:cNvSpPr>
          <p:nvPr/>
        </p:nvSpPr>
        <p:spPr bwMode="auto">
          <a:xfrm>
            <a:off x="1116013" y="2276475"/>
            <a:ext cx="1871662" cy="2665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45" name="Line 10"/>
          <p:cNvSpPr>
            <a:spLocks noChangeShapeType="1"/>
          </p:cNvSpPr>
          <p:nvPr/>
        </p:nvSpPr>
        <p:spPr bwMode="auto">
          <a:xfrm>
            <a:off x="1116013" y="2276475"/>
            <a:ext cx="863600" cy="26654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46" name="Arc 12"/>
          <p:cNvSpPr>
            <a:spLocks/>
          </p:cNvSpPr>
          <p:nvPr/>
        </p:nvSpPr>
        <p:spPr bwMode="auto">
          <a:xfrm flipV="1">
            <a:off x="1331913" y="2781300"/>
            <a:ext cx="1584325" cy="1223963"/>
          </a:xfrm>
          <a:custGeom>
            <a:avLst/>
            <a:gdLst>
              <a:gd name="T0" fmla="*/ 0 w 21600"/>
              <a:gd name="T1" fmla="*/ 0 h 21600"/>
              <a:gd name="T2" fmla="*/ 116207666 w 21600"/>
              <a:gd name="T3" fmla="*/ 69355810 h 21600"/>
              <a:gd name="T4" fmla="*/ 0 w 21600"/>
              <a:gd name="T5" fmla="*/ 6935581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9147" name="Arc 14"/>
          <p:cNvSpPr>
            <a:spLocks/>
          </p:cNvSpPr>
          <p:nvPr/>
        </p:nvSpPr>
        <p:spPr bwMode="auto">
          <a:xfrm flipH="1" flipV="1">
            <a:off x="1258888" y="3357563"/>
            <a:ext cx="1225550" cy="287337"/>
          </a:xfrm>
          <a:custGeom>
            <a:avLst/>
            <a:gdLst>
              <a:gd name="T0" fmla="*/ 0 w 21600"/>
              <a:gd name="T1" fmla="*/ 0 h 21600"/>
              <a:gd name="T2" fmla="*/ 69535781 w 21600"/>
              <a:gd name="T3" fmla="*/ 3822341 h 21600"/>
              <a:gd name="T4" fmla="*/ 0 w 21600"/>
              <a:gd name="T5" fmla="*/ 38223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9148" name="Arc 15"/>
          <p:cNvSpPr>
            <a:spLocks/>
          </p:cNvSpPr>
          <p:nvPr/>
        </p:nvSpPr>
        <p:spPr bwMode="auto">
          <a:xfrm flipV="1">
            <a:off x="2484438" y="3213100"/>
            <a:ext cx="1295400" cy="431800"/>
          </a:xfrm>
          <a:custGeom>
            <a:avLst/>
            <a:gdLst>
              <a:gd name="T0" fmla="*/ 0 w 21600"/>
              <a:gd name="T1" fmla="*/ 0 h 21600"/>
              <a:gd name="T2" fmla="*/ 77688019 w 21600"/>
              <a:gd name="T3" fmla="*/ 8632001 h 21600"/>
              <a:gd name="T4" fmla="*/ 0 w 21600"/>
              <a:gd name="T5" fmla="*/ 863200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9149" name="Line 16"/>
          <p:cNvSpPr>
            <a:spLocks noChangeShapeType="1"/>
          </p:cNvSpPr>
          <p:nvPr/>
        </p:nvSpPr>
        <p:spPr bwMode="auto">
          <a:xfrm>
            <a:off x="1692275" y="3933825"/>
            <a:ext cx="0" cy="1008063"/>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9150" name="Line 17"/>
          <p:cNvSpPr>
            <a:spLocks noChangeShapeType="1"/>
          </p:cNvSpPr>
          <p:nvPr/>
        </p:nvSpPr>
        <p:spPr bwMode="auto">
          <a:xfrm flipV="1">
            <a:off x="1692275" y="3141663"/>
            <a:ext cx="0" cy="792162"/>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9151" name="Line 18"/>
          <p:cNvSpPr>
            <a:spLocks noChangeShapeType="1"/>
          </p:cNvSpPr>
          <p:nvPr/>
        </p:nvSpPr>
        <p:spPr bwMode="auto">
          <a:xfrm>
            <a:off x="1116013" y="3573463"/>
            <a:ext cx="57626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9152" name="Line 19"/>
          <p:cNvSpPr>
            <a:spLocks noChangeShapeType="1"/>
          </p:cNvSpPr>
          <p:nvPr/>
        </p:nvSpPr>
        <p:spPr bwMode="auto">
          <a:xfrm>
            <a:off x="1116013" y="3141663"/>
            <a:ext cx="57626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9153" name="Line 20"/>
          <p:cNvSpPr>
            <a:spLocks noChangeShapeType="1"/>
          </p:cNvSpPr>
          <p:nvPr/>
        </p:nvSpPr>
        <p:spPr bwMode="auto">
          <a:xfrm>
            <a:off x="1116013" y="3933825"/>
            <a:ext cx="57626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19154" name="Line 21"/>
          <p:cNvSpPr>
            <a:spLocks noChangeShapeType="1"/>
          </p:cNvSpPr>
          <p:nvPr/>
        </p:nvSpPr>
        <p:spPr bwMode="auto">
          <a:xfrm>
            <a:off x="1835150" y="335756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55" name="Line 22"/>
          <p:cNvSpPr>
            <a:spLocks noChangeShapeType="1"/>
          </p:cNvSpPr>
          <p:nvPr/>
        </p:nvSpPr>
        <p:spPr bwMode="auto">
          <a:xfrm>
            <a:off x="1979613" y="3500438"/>
            <a:ext cx="0" cy="433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56" name="Line 23"/>
          <p:cNvSpPr>
            <a:spLocks noChangeShapeType="1"/>
          </p:cNvSpPr>
          <p:nvPr/>
        </p:nvSpPr>
        <p:spPr bwMode="auto">
          <a:xfrm>
            <a:off x="2124075" y="3716338"/>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157" name="AutoShape 24"/>
          <p:cNvSpPr>
            <a:spLocks noChangeArrowheads="1"/>
          </p:cNvSpPr>
          <p:nvPr/>
        </p:nvSpPr>
        <p:spPr bwMode="auto">
          <a:xfrm>
            <a:off x="6084888" y="1916113"/>
            <a:ext cx="360362" cy="287337"/>
          </a:xfrm>
          <a:prstGeom prst="rightArrow">
            <a:avLst>
              <a:gd name="adj1" fmla="val 50000"/>
              <a:gd name="adj2" fmla="val 3135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19158" name="AutoShape 26"/>
          <p:cNvSpPr>
            <a:spLocks noChangeArrowheads="1"/>
          </p:cNvSpPr>
          <p:nvPr/>
        </p:nvSpPr>
        <p:spPr bwMode="auto">
          <a:xfrm>
            <a:off x="7885113" y="1916113"/>
            <a:ext cx="360362" cy="287337"/>
          </a:xfrm>
          <a:prstGeom prst="rightArrow">
            <a:avLst>
              <a:gd name="adj1" fmla="val 50000"/>
              <a:gd name="adj2" fmla="val 31354"/>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19159" name="AutoShape 27"/>
          <p:cNvSpPr>
            <a:spLocks noChangeArrowheads="1"/>
          </p:cNvSpPr>
          <p:nvPr/>
        </p:nvSpPr>
        <p:spPr bwMode="auto">
          <a:xfrm rot="10800000">
            <a:off x="1331913" y="1773238"/>
            <a:ext cx="2952750" cy="935037"/>
          </a:xfrm>
          <a:prstGeom prst="curvedUpArrow">
            <a:avLst>
              <a:gd name="adj1" fmla="val 42135"/>
              <a:gd name="adj2" fmla="val 126316"/>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19160" name="Rectangle 30"/>
          <p:cNvSpPr>
            <a:spLocks noChangeArrowheads="1"/>
          </p:cNvSpPr>
          <p:nvPr/>
        </p:nvSpPr>
        <p:spPr bwMode="auto">
          <a:xfrm>
            <a:off x="2124075" y="450850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endParaRPr lang="ru-RU" altLang="en-US"/>
          </a:p>
        </p:txBody>
      </p:sp>
      <p:sp>
        <p:nvSpPr>
          <p:cNvPr id="219161" name="Rectangle 31"/>
          <p:cNvSpPr>
            <a:spLocks noChangeArrowheads="1"/>
          </p:cNvSpPr>
          <p:nvPr/>
        </p:nvSpPr>
        <p:spPr bwMode="auto">
          <a:xfrm>
            <a:off x="3924300" y="299720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AC</a:t>
            </a:r>
            <a:endParaRPr lang="ru-RU" altLang="en-US"/>
          </a:p>
        </p:txBody>
      </p:sp>
      <p:sp>
        <p:nvSpPr>
          <p:cNvPr id="219162" name="Rectangle 32"/>
          <p:cNvSpPr>
            <a:spLocks noChangeArrowheads="1"/>
          </p:cNvSpPr>
          <p:nvPr/>
        </p:nvSpPr>
        <p:spPr bwMode="auto">
          <a:xfrm>
            <a:off x="2987675" y="256540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t>
            </a:r>
            <a:endParaRPr lang="ru-RU" altLang="en-US"/>
          </a:p>
        </p:txBody>
      </p:sp>
      <p:sp>
        <p:nvSpPr>
          <p:cNvPr id="219163" name="Rectangle 33"/>
          <p:cNvSpPr>
            <a:spLocks noChangeArrowheads="1"/>
          </p:cNvSpPr>
          <p:nvPr/>
        </p:nvSpPr>
        <p:spPr bwMode="auto">
          <a:xfrm>
            <a:off x="755650" y="3068638"/>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219164" name="Rectangle 34"/>
          <p:cNvSpPr>
            <a:spLocks noChangeArrowheads="1"/>
          </p:cNvSpPr>
          <p:nvPr/>
        </p:nvSpPr>
        <p:spPr bwMode="auto">
          <a:xfrm>
            <a:off x="1547813" y="5084763"/>
            <a:ext cx="2873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FBE314F-F7DA-48F3-8453-A2E4628587CC}" type="slidenum">
              <a:rPr lang="ru-RU" altLang="en-US" smtClean="0"/>
              <a:pPr eaLnBrk="1" hangingPunct="1"/>
              <a:t>172</a:t>
            </a:fld>
            <a:endParaRPr lang="ru-RU" altLang="en-US" smtClean="0"/>
          </a:p>
        </p:txBody>
      </p:sp>
      <p:sp>
        <p:nvSpPr>
          <p:cNvPr id="220163" name="Rectangle 2"/>
          <p:cNvSpPr>
            <a:spLocks noGrp="1" noChangeArrowheads="1"/>
          </p:cNvSpPr>
          <p:nvPr>
            <p:ph type="title"/>
          </p:nvPr>
        </p:nvSpPr>
        <p:spPr>
          <a:xfrm>
            <a:off x="685800" y="152400"/>
            <a:ext cx="6870700" cy="1044575"/>
          </a:xfrm>
        </p:spPr>
        <p:txBody>
          <a:bodyPr/>
          <a:lstStyle/>
          <a:p>
            <a:pPr eaLnBrk="1" hangingPunct="1"/>
            <a:r>
              <a:rPr lang="ru-RU" altLang="en-US" sz="3200" b="1" smtClean="0"/>
              <a:t>Монополия и экономическая эффективность</a:t>
            </a:r>
          </a:p>
        </p:txBody>
      </p:sp>
      <p:sp>
        <p:nvSpPr>
          <p:cNvPr id="220164" name="Rectangle 4"/>
          <p:cNvSpPr>
            <a:spLocks noGrp="1" noChangeArrowheads="1"/>
          </p:cNvSpPr>
          <p:nvPr>
            <p:ph type="body" sz="half" idx="1"/>
          </p:nvPr>
        </p:nvSpPr>
        <p:spPr>
          <a:xfrm>
            <a:off x="685800" y="1196975"/>
            <a:ext cx="3771900" cy="4289425"/>
          </a:xfrm>
        </p:spPr>
        <p:txBody>
          <a:bodyPr/>
          <a:lstStyle/>
          <a:p>
            <a:pPr eaLnBrk="1" hangingPunct="1">
              <a:buFontTx/>
              <a:buNone/>
            </a:pPr>
            <a:r>
              <a:rPr lang="ru-RU" altLang="en-US" sz="2400" smtClean="0"/>
              <a:t>Чистая конкуренция</a:t>
            </a:r>
          </a:p>
        </p:txBody>
      </p:sp>
      <p:sp>
        <p:nvSpPr>
          <p:cNvPr id="220165" name="Rectangle 5"/>
          <p:cNvSpPr>
            <a:spLocks noGrp="1" noChangeArrowheads="1"/>
          </p:cNvSpPr>
          <p:nvPr>
            <p:ph type="body" sz="half" idx="2"/>
          </p:nvPr>
        </p:nvSpPr>
        <p:spPr>
          <a:xfrm>
            <a:off x="4610100" y="1268413"/>
            <a:ext cx="3771900" cy="4217987"/>
          </a:xfrm>
        </p:spPr>
        <p:txBody>
          <a:bodyPr/>
          <a:lstStyle/>
          <a:p>
            <a:pPr eaLnBrk="1" hangingPunct="1">
              <a:buFontTx/>
              <a:buNone/>
            </a:pPr>
            <a:r>
              <a:rPr lang="ru-RU" altLang="en-US" sz="2400" smtClean="0"/>
              <a:t>Чистая монополия</a:t>
            </a:r>
          </a:p>
        </p:txBody>
      </p:sp>
      <p:sp>
        <p:nvSpPr>
          <p:cNvPr id="220166" name="Line 6"/>
          <p:cNvSpPr>
            <a:spLocks noChangeShapeType="1"/>
          </p:cNvSpPr>
          <p:nvPr/>
        </p:nvSpPr>
        <p:spPr bwMode="auto">
          <a:xfrm>
            <a:off x="900113" y="1916113"/>
            <a:ext cx="0" cy="237648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67" name="Line 7"/>
          <p:cNvSpPr>
            <a:spLocks noChangeShapeType="1"/>
          </p:cNvSpPr>
          <p:nvPr/>
        </p:nvSpPr>
        <p:spPr bwMode="auto">
          <a:xfrm>
            <a:off x="900113" y="4292600"/>
            <a:ext cx="23034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68" name="Arc 8"/>
          <p:cNvSpPr>
            <a:spLocks/>
          </p:cNvSpPr>
          <p:nvPr/>
        </p:nvSpPr>
        <p:spPr bwMode="auto">
          <a:xfrm flipV="1">
            <a:off x="2051050" y="2492375"/>
            <a:ext cx="1466850" cy="649288"/>
          </a:xfrm>
          <a:custGeom>
            <a:avLst/>
            <a:gdLst>
              <a:gd name="T0" fmla="*/ 0 w 19998"/>
              <a:gd name="T1" fmla="*/ 0 h 21600"/>
              <a:gd name="T2" fmla="*/ 107593200 w 19998"/>
              <a:gd name="T3" fmla="*/ 12140513 h 21600"/>
              <a:gd name="T4" fmla="*/ 0 w 19998"/>
              <a:gd name="T5" fmla="*/ 19517357 h 21600"/>
              <a:gd name="T6" fmla="*/ 0 60000 65536"/>
              <a:gd name="T7" fmla="*/ 0 60000 65536"/>
              <a:gd name="T8" fmla="*/ 0 60000 65536"/>
              <a:gd name="T9" fmla="*/ 0 w 19998"/>
              <a:gd name="T10" fmla="*/ 0 h 21600"/>
              <a:gd name="T11" fmla="*/ 19998 w 19998"/>
              <a:gd name="T12" fmla="*/ 21600 h 21600"/>
            </a:gdLst>
            <a:ahLst/>
            <a:cxnLst>
              <a:cxn ang="T6">
                <a:pos x="T0" y="T1"/>
              </a:cxn>
              <a:cxn ang="T7">
                <a:pos x="T2" y="T3"/>
              </a:cxn>
              <a:cxn ang="T8">
                <a:pos x="T4" y="T5"/>
              </a:cxn>
            </a:cxnLst>
            <a:rect l="T9" t="T10" r="T11" b="T12"/>
            <a:pathLst>
              <a:path w="19998" h="21600" fill="none" extrusionOk="0">
                <a:moveTo>
                  <a:pt x="-1" y="0"/>
                </a:moveTo>
                <a:cubicBezTo>
                  <a:pt x="8776" y="0"/>
                  <a:pt x="16680" y="5310"/>
                  <a:pt x="19997" y="13436"/>
                </a:cubicBezTo>
              </a:path>
              <a:path w="19998" h="21600" stroke="0" extrusionOk="0">
                <a:moveTo>
                  <a:pt x="-1" y="0"/>
                </a:moveTo>
                <a:cubicBezTo>
                  <a:pt x="8776" y="0"/>
                  <a:pt x="16680" y="5310"/>
                  <a:pt x="19997" y="13436"/>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0169" name="Arc 9"/>
          <p:cNvSpPr>
            <a:spLocks/>
          </p:cNvSpPr>
          <p:nvPr/>
        </p:nvSpPr>
        <p:spPr bwMode="auto">
          <a:xfrm flipH="1" flipV="1">
            <a:off x="1042988" y="2565400"/>
            <a:ext cx="1079500" cy="576263"/>
          </a:xfrm>
          <a:custGeom>
            <a:avLst/>
            <a:gdLst>
              <a:gd name="T0" fmla="*/ 0 w 21600"/>
              <a:gd name="T1" fmla="*/ 0 h 21600"/>
              <a:gd name="T2" fmla="*/ 53950017 w 21600"/>
              <a:gd name="T3" fmla="*/ 15374031 h 21600"/>
              <a:gd name="T4" fmla="*/ 0 w 21600"/>
              <a:gd name="T5" fmla="*/ 1537403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0170" name="Arc 10"/>
          <p:cNvSpPr>
            <a:spLocks/>
          </p:cNvSpPr>
          <p:nvPr/>
        </p:nvSpPr>
        <p:spPr bwMode="auto">
          <a:xfrm flipV="1">
            <a:off x="1619250" y="1989138"/>
            <a:ext cx="1296988" cy="1512887"/>
          </a:xfrm>
          <a:custGeom>
            <a:avLst/>
            <a:gdLst>
              <a:gd name="T0" fmla="*/ 0 w 21600"/>
              <a:gd name="T1" fmla="*/ 0 h 21600"/>
              <a:gd name="T2" fmla="*/ 77878607 w 21600"/>
              <a:gd name="T3" fmla="*/ 105964213 h 21600"/>
              <a:gd name="T4" fmla="*/ 0 w 21600"/>
              <a:gd name="T5" fmla="*/ 1059642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0171" name="Line 11"/>
          <p:cNvSpPr>
            <a:spLocks noChangeShapeType="1"/>
          </p:cNvSpPr>
          <p:nvPr/>
        </p:nvSpPr>
        <p:spPr bwMode="auto">
          <a:xfrm>
            <a:off x="900113" y="3141663"/>
            <a:ext cx="25923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72" name="Line 12"/>
          <p:cNvSpPr>
            <a:spLocks noChangeShapeType="1"/>
          </p:cNvSpPr>
          <p:nvPr/>
        </p:nvSpPr>
        <p:spPr bwMode="auto">
          <a:xfrm>
            <a:off x="2411413" y="3141663"/>
            <a:ext cx="0" cy="115093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73" name="Rectangle 13"/>
          <p:cNvSpPr>
            <a:spLocks noChangeArrowheads="1"/>
          </p:cNvSpPr>
          <p:nvPr/>
        </p:nvSpPr>
        <p:spPr bwMode="auto">
          <a:xfrm>
            <a:off x="3348038" y="3213100"/>
            <a:ext cx="2873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P=MC=AC</a:t>
            </a:r>
            <a:endParaRPr lang="ru-RU" altLang="en-US"/>
          </a:p>
        </p:txBody>
      </p:sp>
      <p:sp>
        <p:nvSpPr>
          <p:cNvPr id="220174" name="Rectangle 14"/>
          <p:cNvSpPr>
            <a:spLocks noChangeArrowheads="1"/>
          </p:cNvSpPr>
          <p:nvPr/>
        </p:nvSpPr>
        <p:spPr bwMode="auto">
          <a:xfrm>
            <a:off x="3779838" y="2276475"/>
            <a:ext cx="2873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AC</a:t>
            </a:r>
            <a:endParaRPr lang="ru-RU" altLang="en-US"/>
          </a:p>
        </p:txBody>
      </p:sp>
      <p:sp>
        <p:nvSpPr>
          <p:cNvPr id="220175" name="Rectangle 15"/>
          <p:cNvSpPr>
            <a:spLocks noChangeArrowheads="1"/>
          </p:cNvSpPr>
          <p:nvPr/>
        </p:nvSpPr>
        <p:spPr bwMode="auto">
          <a:xfrm>
            <a:off x="2555875" y="1916113"/>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t>
            </a:r>
            <a:endParaRPr lang="ru-RU" altLang="en-US"/>
          </a:p>
        </p:txBody>
      </p:sp>
      <p:sp>
        <p:nvSpPr>
          <p:cNvPr id="220176" name="Rectangle 16"/>
          <p:cNvSpPr>
            <a:spLocks noChangeArrowheads="1"/>
          </p:cNvSpPr>
          <p:nvPr/>
        </p:nvSpPr>
        <p:spPr bwMode="auto">
          <a:xfrm>
            <a:off x="2124075" y="4365625"/>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20177" name="Rectangle 17"/>
          <p:cNvSpPr>
            <a:spLocks noChangeArrowheads="1"/>
          </p:cNvSpPr>
          <p:nvPr/>
        </p:nvSpPr>
        <p:spPr bwMode="auto">
          <a:xfrm>
            <a:off x="3276600" y="4292600"/>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20178" name="Rectangle 18"/>
          <p:cNvSpPr>
            <a:spLocks noChangeArrowheads="1"/>
          </p:cNvSpPr>
          <p:nvPr/>
        </p:nvSpPr>
        <p:spPr bwMode="auto">
          <a:xfrm>
            <a:off x="539750" y="1773238"/>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P,AC</a:t>
            </a:r>
            <a:endParaRPr lang="ru-RU" altLang="en-US"/>
          </a:p>
        </p:txBody>
      </p:sp>
      <p:sp>
        <p:nvSpPr>
          <p:cNvPr id="220179" name="Line 19"/>
          <p:cNvSpPr>
            <a:spLocks noChangeShapeType="1"/>
          </p:cNvSpPr>
          <p:nvPr/>
        </p:nvSpPr>
        <p:spPr bwMode="auto">
          <a:xfrm>
            <a:off x="4859338" y="1844675"/>
            <a:ext cx="0" cy="259238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80" name="Line 20"/>
          <p:cNvSpPr>
            <a:spLocks noChangeShapeType="1"/>
          </p:cNvSpPr>
          <p:nvPr/>
        </p:nvSpPr>
        <p:spPr bwMode="auto">
          <a:xfrm>
            <a:off x="4787900" y="4437063"/>
            <a:ext cx="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81" name="Line 21"/>
          <p:cNvSpPr>
            <a:spLocks noChangeShapeType="1"/>
          </p:cNvSpPr>
          <p:nvPr/>
        </p:nvSpPr>
        <p:spPr bwMode="auto">
          <a:xfrm>
            <a:off x="4859338" y="4437063"/>
            <a:ext cx="2449512" cy="71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82" name="Line 22"/>
          <p:cNvSpPr>
            <a:spLocks noChangeShapeType="1"/>
          </p:cNvSpPr>
          <p:nvPr/>
        </p:nvSpPr>
        <p:spPr bwMode="auto">
          <a:xfrm>
            <a:off x="4859338" y="2205038"/>
            <a:ext cx="1873250" cy="23034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83" name="Line 23"/>
          <p:cNvSpPr>
            <a:spLocks noChangeShapeType="1"/>
          </p:cNvSpPr>
          <p:nvPr/>
        </p:nvSpPr>
        <p:spPr bwMode="auto">
          <a:xfrm>
            <a:off x="4859338" y="2276475"/>
            <a:ext cx="865187" cy="2160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84" name="Arc 24"/>
          <p:cNvSpPr>
            <a:spLocks/>
          </p:cNvSpPr>
          <p:nvPr/>
        </p:nvSpPr>
        <p:spPr bwMode="auto">
          <a:xfrm flipH="1" flipV="1">
            <a:off x="4932363" y="2636838"/>
            <a:ext cx="1079500" cy="576262"/>
          </a:xfrm>
          <a:custGeom>
            <a:avLst/>
            <a:gdLst>
              <a:gd name="T0" fmla="*/ 0 w 21600"/>
              <a:gd name="T1" fmla="*/ 0 h 21600"/>
              <a:gd name="T2" fmla="*/ 53950017 w 21600"/>
              <a:gd name="T3" fmla="*/ 15373978 h 21600"/>
              <a:gd name="T4" fmla="*/ 0 w 21600"/>
              <a:gd name="T5" fmla="*/ 1537397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0185" name="Arc 25"/>
          <p:cNvSpPr>
            <a:spLocks/>
          </p:cNvSpPr>
          <p:nvPr/>
        </p:nvSpPr>
        <p:spPr bwMode="auto">
          <a:xfrm flipV="1">
            <a:off x="5940425" y="2565400"/>
            <a:ext cx="1466850" cy="649288"/>
          </a:xfrm>
          <a:custGeom>
            <a:avLst/>
            <a:gdLst>
              <a:gd name="T0" fmla="*/ 0 w 19998"/>
              <a:gd name="T1" fmla="*/ 0 h 21600"/>
              <a:gd name="T2" fmla="*/ 107593200 w 19998"/>
              <a:gd name="T3" fmla="*/ 12140513 h 21600"/>
              <a:gd name="T4" fmla="*/ 0 w 19998"/>
              <a:gd name="T5" fmla="*/ 19517357 h 21600"/>
              <a:gd name="T6" fmla="*/ 0 60000 65536"/>
              <a:gd name="T7" fmla="*/ 0 60000 65536"/>
              <a:gd name="T8" fmla="*/ 0 60000 65536"/>
              <a:gd name="T9" fmla="*/ 0 w 19998"/>
              <a:gd name="T10" fmla="*/ 0 h 21600"/>
              <a:gd name="T11" fmla="*/ 19998 w 19998"/>
              <a:gd name="T12" fmla="*/ 21600 h 21600"/>
            </a:gdLst>
            <a:ahLst/>
            <a:cxnLst>
              <a:cxn ang="T6">
                <a:pos x="T0" y="T1"/>
              </a:cxn>
              <a:cxn ang="T7">
                <a:pos x="T2" y="T3"/>
              </a:cxn>
              <a:cxn ang="T8">
                <a:pos x="T4" y="T5"/>
              </a:cxn>
            </a:cxnLst>
            <a:rect l="T9" t="T10" r="T11" b="T12"/>
            <a:pathLst>
              <a:path w="19998" h="21600" fill="none" extrusionOk="0">
                <a:moveTo>
                  <a:pt x="-1" y="0"/>
                </a:moveTo>
                <a:cubicBezTo>
                  <a:pt x="8776" y="0"/>
                  <a:pt x="16680" y="5310"/>
                  <a:pt x="19997" y="13436"/>
                </a:cubicBezTo>
              </a:path>
              <a:path w="19998" h="21600" stroke="0" extrusionOk="0">
                <a:moveTo>
                  <a:pt x="-1" y="0"/>
                </a:moveTo>
                <a:cubicBezTo>
                  <a:pt x="8776" y="0"/>
                  <a:pt x="16680" y="5310"/>
                  <a:pt x="19997" y="13436"/>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0186" name="Arc 26"/>
          <p:cNvSpPr>
            <a:spLocks/>
          </p:cNvSpPr>
          <p:nvPr/>
        </p:nvSpPr>
        <p:spPr bwMode="auto">
          <a:xfrm flipV="1">
            <a:off x="5003800" y="2205038"/>
            <a:ext cx="1296988" cy="1512887"/>
          </a:xfrm>
          <a:custGeom>
            <a:avLst/>
            <a:gdLst>
              <a:gd name="T0" fmla="*/ 0 w 21600"/>
              <a:gd name="T1" fmla="*/ 0 h 21600"/>
              <a:gd name="T2" fmla="*/ 77878607 w 21600"/>
              <a:gd name="T3" fmla="*/ 105964213 h 21600"/>
              <a:gd name="T4" fmla="*/ 0 w 21600"/>
              <a:gd name="T5" fmla="*/ 1059642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0187" name="Line 27"/>
          <p:cNvSpPr>
            <a:spLocks noChangeShapeType="1"/>
          </p:cNvSpPr>
          <p:nvPr/>
        </p:nvSpPr>
        <p:spPr bwMode="auto">
          <a:xfrm>
            <a:off x="5364163" y="2781300"/>
            <a:ext cx="71437" cy="16557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88" name="Line 28"/>
          <p:cNvSpPr>
            <a:spLocks noChangeShapeType="1"/>
          </p:cNvSpPr>
          <p:nvPr/>
        </p:nvSpPr>
        <p:spPr bwMode="auto">
          <a:xfrm>
            <a:off x="4859338" y="2781300"/>
            <a:ext cx="5048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89" name="Line 29"/>
          <p:cNvSpPr>
            <a:spLocks noChangeShapeType="1"/>
          </p:cNvSpPr>
          <p:nvPr/>
        </p:nvSpPr>
        <p:spPr bwMode="auto">
          <a:xfrm>
            <a:off x="6011863" y="3213100"/>
            <a:ext cx="73025" cy="1223963"/>
          </a:xfrm>
          <a:prstGeom prst="line">
            <a:avLst/>
          </a:prstGeom>
          <a:noFill/>
          <a:ln w="12700">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90" name="Line 30"/>
          <p:cNvSpPr>
            <a:spLocks noChangeShapeType="1"/>
          </p:cNvSpPr>
          <p:nvPr/>
        </p:nvSpPr>
        <p:spPr bwMode="auto">
          <a:xfrm>
            <a:off x="4859338" y="3213100"/>
            <a:ext cx="1081087" cy="0"/>
          </a:xfrm>
          <a:prstGeom prst="line">
            <a:avLst/>
          </a:prstGeom>
          <a:noFill/>
          <a:ln w="12700">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91" name="Rectangle 31"/>
          <p:cNvSpPr>
            <a:spLocks noChangeArrowheads="1"/>
          </p:cNvSpPr>
          <p:nvPr/>
        </p:nvSpPr>
        <p:spPr bwMode="auto">
          <a:xfrm>
            <a:off x="6372225" y="2060575"/>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t>
            </a:r>
            <a:endParaRPr lang="ru-RU" altLang="en-US"/>
          </a:p>
        </p:txBody>
      </p:sp>
      <p:sp>
        <p:nvSpPr>
          <p:cNvPr id="220192" name="Rectangle 32"/>
          <p:cNvSpPr>
            <a:spLocks noChangeArrowheads="1"/>
          </p:cNvSpPr>
          <p:nvPr/>
        </p:nvSpPr>
        <p:spPr bwMode="auto">
          <a:xfrm>
            <a:off x="4427538" y="2708275"/>
            <a:ext cx="2873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220193" name="Rectangle 33"/>
          <p:cNvSpPr>
            <a:spLocks noChangeArrowheads="1"/>
          </p:cNvSpPr>
          <p:nvPr/>
        </p:nvSpPr>
        <p:spPr bwMode="auto">
          <a:xfrm>
            <a:off x="7524750" y="2781300"/>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AC</a:t>
            </a:r>
            <a:endParaRPr lang="ru-RU" altLang="en-US"/>
          </a:p>
        </p:txBody>
      </p:sp>
      <p:sp>
        <p:nvSpPr>
          <p:cNvPr id="220194" name="Rectangle 34"/>
          <p:cNvSpPr>
            <a:spLocks noChangeArrowheads="1"/>
          </p:cNvSpPr>
          <p:nvPr/>
        </p:nvSpPr>
        <p:spPr bwMode="auto">
          <a:xfrm>
            <a:off x="4356100" y="1773238"/>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P,AC</a:t>
            </a:r>
            <a:endParaRPr lang="ru-RU" altLang="en-US"/>
          </a:p>
        </p:txBody>
      </p:sp>
      <p:sp>
        <p:nvSpPr>
          <p:cNvPr id="220195" name="Rectangle 35"/>
          <p:cNvSpPr>
            <a:spLocks noChangeArrowheads="1"/>
          </p:cNvSpPr>
          <p:nvPr/>
        </p:nvSpPr>
        <p:spPr bwMode="auto">
          <a:xfrm>
            <a:off x="7380288" y="4437063"/>
            <a:ext cx="2873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20196" name="Line 36"/>
          <p:cNvSpPr>
            <a:spLocks noChangeShapeType="1"/>
          </p:cNvSpPr>
          <p:nvPr/>
        </p:nvSpPr>
        <p:spPr bwMode="auto">
          <a:xfrm flipH="1">
            <a:off x="5508625" y="4581525"/>
            <a:ext cx="5762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97" name="Line 37"/>
          <p:cNvSpPr>
            <a:spLocks noChangeShapeType="1"/>
          </p:cNvSpPr>
          <p:nvPr/>
        </p:nvSpPr>
        <p:spPr bwMode="auto">
          <a:xfrm flipV="1">
            <a:off x="5003800" y="2781300"/>
            <a:ext cx="0" cy="3603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0198" name="Rectangle 38"/>
          <p:cNvSpPr>
            <a:spLocks noChangeArrowheads="1"/>
          </p:cNvSpPr>
          <p:nvPr/>
        </p:nvSpPr>
        <p:spPr bwMode="auto">
          <a:xfrm>
            <a:off x="5219700" y="4508500"/>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20199" name="Rectangle 39"/>
          <p:cNvSpPr>
            <a:spLocks noChangeArrowheads="1"/>
          </p:cNvSpPr>
          <p:nvPr/>
        </p:nvSpPr>
        <p:spPr bwMode="auto">
          <a:xfrm>
            <a:off x="6227763" y="3068638"/>
            <a:ext cx="19446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 &gt;&gt; MC</a:t>
            </a:r>
            <a:endParaRPr lang="ru-RU" alt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FD1E13F-6C12-4572-B706-5108C6C80E24}" type="slidenum">
              <a:rPr lang="ru-RU" altLang="en-US" smtClean="0"/>
              <a:pPr eaLnBrk="1" hangingPunct="1"/>
              <a:t>173</a:t>
            </a:fld>
            <a:endParaRPr lang="ru-RU" altLang="en-US" smtClean="0"/>
          </a:p>
        </p:txBody>
      </p:sp>
      <p:sp>
        <p:nvSpPr>
          <p:cNvPr id="221187" name="Rectangle 2"/>
          <p:cNvSpPr>
            <a:spLocks noGrp="1" noChangeArrowheads="1"/>
          </p:cNvSpPr>
          <p:nvPr>
            <p:ph type="title"/>
          </p:nvPr>
        </p:nvSpPr>
        <p:spPr>
          <a:xfrm>
            <a:off x="685800" y="152400"/>
            <a:ext cx="6870700" cy="973138"/>
          </a:xfrm>
        </p:spPr>
        <p:txBody>
          <a:bodyPr/>
          <a:lstStyle/>
          <a:p>
            <a:pPr eaLnBrk="1" hangingPunct="1"/>
            <a:r>
              <a:rPr lang="ru-RU" altLang="en-US" sz="3200" b="1" smtClean="0"/>
              <a:t>Ценообразование в условиях монополии</a:t>
            </a:r>
          </a:p>
        </p:txBody>
      </p:sp>
      <p:sp>
        <p:nvSpPr>
          <p:cNvPr id="221188" name="Rectangle 4"/>
          <p:cNvSpPr>
            <a:spLocks noGrp="1" noChangeArrowheads="1"/>
          </p:cNvSpPr>
          <p:nvPr>
            <p:ph type="body" sz="half" idx="1"/>
          </p:nvPr>
        </p:nvSpPr>
        <p:spPr>
          <a:xfrm>
            <a:off x="685800" y="1125538"/>
            <a:ext cx="3771900" cy="4360862"/>
          </a:xfrm>
        </p:spPr>
        <p:txBody>
          <a:bodyPr/>
          <a:lstStyle/>
          <a:p>
            <a:pPr eaLnBrk="1" hangingPunct="1"/>
            <a:r>
              <a:rPr lang="ru-RU" altLang="en-US" smtClean="0"/>
              <a:t>«Правило большого пальца»</a:t>
            </a:r>
          </a:p>
          <a:p>
            <a:pPr eaLnBrk="1" hangingPunct="1"/>
            <a:r>
              <a:rPr lang="ru-RU" altLang="en-US" smtClean="0"/>
              <a:t>Ценовая дискриминация </a:t>
            </a:r>
          </a:p>
          <a:p>
            <a:pPr eaLnBrk="1" hangingPunct="1"/>
            <a:r>
              <a:rPr lang="ru-RU" altLang="en-US" smtClean="0"/>
              <a:t>Трансфертное ценообразование</a:t>
            </a:r>
          </a:p>
          <a:p>
            <a:pPr eaLnBrk="1" hangingPunct="1"/>
            <a:r>
              <a:rPr lang="ru-RU" altLang="en-US" smtClean="0"/>
              <a:t>Двухуровневая цена ( </a:t>
            </a:r>
            <a:r>
              <a:rPr lang="en-US" altLang="en-US" smtClean="0"/>
              <a:t>two-side tariff)</a:t>
            </a:r>
          </a:p>
          <a:p>
            <a:pPr eaLnBrk="1" hangingPunct="1"/>
            <a:endParaRPr lang="ru-RU" altLang="en-US" smtClean="0"/>
          </a:p>
        </p:txBody>
      </p:sp>
      <p:sp>
        <p:nvSpPr>
          <p:cNvPr id="221189" name="Rectangle 5"/>
          <p:cNvSpPr>
            <a:spLocks noGrp="1" noChangeArrowheads="1"/>
          </p:cNvSpPr>
          <p:nvPr>
            <p:ph type="body" sz="half" idx="2"/>
          </p:nvPr>
        </p:nvSpPr>
        <p:spPr>
          <a:xfrm>
            <a:off x="4427538" y="1125538"/>
            <a:ext cx="4321175" cy="4360862"/>
          </a:xfrm>
        </p:spPr>
        <p:txBody>
          <a:bodyPr/>
          <a:lstStyle/>
          <a:p>
            <a:pPr eaLnBrk="1" hangingPunct="1"/>
            <a:r>
              <a:rPr lang="en-US" altLang="en-US" sz="2400" b="1" smtClean="0"/>
              <a:t>P = MC / (1 + 1/E</a:t>
            </a:r>
            <a:r>
              <a:rPr lang="en-US" altLang="en-US" sz="2400" b="1" baseline="-25000" smtClean="0"/>
              <a:t>D</a:t>
            </a:r>
            <a:r>
              <a:rPr lang="en-US" altLang="en-US" sz="2400" b="1" smtClean="0"/>
              <a:t>)</a:t>
            </a:r>
          </a:p>
          <a:p>
            <a:pPr eaLnBrk="1" hangingPunct="1">
              <a:buFontTx/>
              <a:buNone/>
            </a:pPr>
            <a:endParaRPr lang="ru-RU" altLang="en-US" sz="2400" b="1" smtClean="0"/>
          </a:p>
          <a:p>
            <a:pPr eaLnBrk="1" hangingPunct="1"/>
            <a:r>
              <a:rPr lang="en-US" altLang="en-US" sz="2400" b="1" smtClean="0"/>
              <a:t>MR</a:t>
            </a:r>
            <a:r>
              <a:rPr lang="ru-RU" altLang="en-US" sz="2400" b="1" baseline="-25000" smtClean="0"/>
              <a:t>1</a:t>
            </a:r>
            <a:r>
              <a:rPr lang="en-US" altLang="en-US" sz="2400" b="1" smtClean="0"/>
              <a:t> = MC = MR</a:t>
            </a:r>
            <a:r>
              <a:rPr lang="ru-RU" altLang="en-US" sz="2400" b="1" baseline="-25000" smtClean="0"/>
              <a:t>2</a:t>
            </a:r>
            <a:endParaRPr lang="en-US" altLang="en-US" sz="2400" b="1" smtClean="0"/>
          </a:p>
          <a:p>
            <a:pPr eaLnBrk="1" hangingPunct="1">
              <a:buFontTx/>
              <a:buNone/>
            </a:pPr>
            <a:r>
              <a:rPr lang="en-US" altLang="en-US" sz="2000" b="1" smtClean="0"/>
              <a:t>P</a:t>
            </a:r>
            <a:r>
              <a:rPr lang="en-US" altLang="en-US" sz="2000" b="1" baseline="-25000" smtClean="0"/>
              <a:t>1</a:t>
            </a:r>
            <a:r>
              <a:rPr lang="en-US" altLang="en-US" sz="2000" b="1" smtClean="0"/>
              <a:t>/P</a:t>
            </a:r>
            <a:r>
              <a:rPr lang="en-US" altLang="en-US" sz="2000" b="1" baseline="-25000" smtClean="0"/>
              <a:t>2</a:t>
            </a:r>
            <a:r>
              <a:rPr lang="en-US" altLang="en-US" sz="2000" b="1" smtClean="0"/>
              <a:t> =(1 + 1/E</a:t>
            </a:r>
            <a:r>
              <a:rPr lang="en-US" altLang="en-US" sz="2000" b="1" baseline="-25000" smtClean="0"/>
              <a:t>D2</a:t>
            </a:r>
            <a:r>
              <a:rPr lang="en-US" altLang="en-US" sz="2000" b="1" smtClean="0"/>
              <a:t>)/(1 +1/E</a:t>
            </a:r>
            <a:r>
              <a:rPr lang="en-US" altLang="en-US" sz="2000" b="1" baseline="-25000" smtClean="0"/>
              <a:t>D1</a:t>
            </a:r>
            <a:r>
              <a:rPr lang="en-US" altLang="en-US" sz="2000" b="1" smtClean="0"/>
              <a:t>)</a:t>
            </a:r>
          </a:p>
          <a:p>
            <a:pPr eaLnBrk="1" hangingPunct="1">
              <a:buFontTx/>
              <a:buNone/>
            </a:pPr>
            <a:endParaRPr lang="en-US" altLang="en-US" sz="2000" b="1" smtClean="0"/>
          </a:p>
          <a:p>
            <a:pPr eaLnBrk="1" hangingPunct="1"/>
            <a:r>
              <a:rPr lang="en-US" altLang="en-US" sz="2400" b="1" smtClean="0"/>
              <a:t>MC</a:t>
            </a:r>
            <a:r>
              <a:rPr lang="en-US" altLang="en-US" sz="2400" b="1" baseline="-25000" smtClean="0"/>
              <a:t>1</a:t>
            </a:r>
            <a:r>
              <a:rPr lang="en-US" altLang="en-US" sz="2400" b="1" smtClean="0"/>
              <a:t> = MR – MC</a:t>
            </a:r>
            <a:r>
              <a:rPr lang="en-US" altLang="en-US" sz="2400" b="1" baseline="-25000" smtClean="0"/>
              <a:t>2</a:t>
            </a:r>
          </a:p>
          <a:p>
            <a:pPr eaLnBrk="1" hangingPunct="1"/>
            <a:endParaRPr lang="en-US" altLang="en-US" sz="2400" b="1" baseline="-25000" smtClean="0"/>
          </a:p>
          <a:p>
            <a:pPr eaLnBrk="1" hangingPunct="1"/>
            <a:r>
              <a:rPr lang="ru-RU" altLang="en-US" sz="2400" b="1" smtClean="0"/>
              <a:t>Цена= фикс.плата(= </a:t>
            </a:r>
            <a:r>
              <a:rPr lang="en-US" altLang="en-US" sz="2400" b="1" smtClean="0"/>
              <a:t>CS) + </a:t>
            </a:r>
            <a:r>
              <a:rPr lang="ru-RU" altLang="en-US" sz="2400" b="1" smtClean="0"/>
              <a:t>цена за ед.(=АС=МС)</a:t>
            </a:r>
          </a:p>
          <a:p>
            <a:pPr eaLnBrk="1" hangingPunct="1">
              <a:buFontTx/>
              <a:buNone/>
            </a:pPr>
            <a:endParaRPr lang="ru-RU" altLang="en-US" sz="2400" b="1" smtClean="0"/>
          </a:p>
          <a:p>
            <a:pPr eaLnBrk="1" hangingPunct="1">
              <a:buFontTx/>
              <a:buNone/>
            </a:pPr>
            <a:endParaRPr lang="en-US" altLang="en-US" sz="2400" b="1" smtClean="0"/>
          </a:p>
          <a:p>
            <a:pPr eaLnBrk="1" hangingPunct="1"/>
            <a:endParaRPr lang="en-US" altLang="en-US" sz="2400" smtClean="0"/>
          </a:p>
          <a:p>
            <a:pPr eaLnBrk="1" hangingPunct="1"/>
            <a:endParaRPr lang="ru-RU" altLang="en-US" sz="2400" smtClean="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13AC1F8-C518-4951-9F24-48FFAB2B4BE7}" type="slidenum">
              <a:rPr lang="ru-RU" altLang="en-US" smtClean="0"/>
              <a:pPr eaLnBrk="1" hangingPunct="1"/>
              <a:t>174</a:t>
            </a:fld>
            <a:endParaRPr lang="ru-RU" altLang="en-US" smtClean="0"/>
          </a:p>
        </p:txBody>
      </p:sp>
      <p:sp>
        <p:nvSpPr>
          <p:cNvPr id="222211" name="Rectangle 2"/>
          <p:cNvSpPr>
            <a:spLocks noGrp="1" noChangeArrowheads="1"/>
          </p:cNvSpPr>
          <p:nvPr>
            <p:ph type="title"/>
          </p:nvPr>
        </p:nvSpPr>
        <p:spPr>
          <a:xfrm>
            <a:off x="685800" y="152400"/>
            <a:ext cx="6870700" cy="828675"/>
          </a:xfrm>
        </p:spPr>
        <p:txBody>
          <a:bodyPr/>
          <a:lstStyle/>
          <a:p>
            <a:pPr eaLnBrk="1" hangingPunct="1"/>
            <a:r>
              <a:rPr lang="ru-RU" altLang="en-US" sz="4000" b="1" smtClean="0"/>
              <a:t>Ценовая дискриминация</a:t>
            </a:r>
          </a:p>
        </p:txBody>
      </p:sp>
      <p:sp>
        <p:nvSpPr>
          <p:cNvPr id="222212" name="Rectangle 3"/>
          <p:cNvSpPr>
            <a:spLocks noGrp="1" noChangeArrowheads="1"/>
          </p:cNvSpPr>
          <p:nvPr>
            <p:ph type="body" idx="1"/>
          </p:nvPr>
        </p:nvSpPr>
        <p:spPr>
          <a:xfrm>
            <a:off x="685800" y="1052513"/>
            <a:ext cx="7696200" cy="4897437"/>
          </a:xfrm>
        </p:spPr>
        <p:txBody>
          <a:bodyPr/>
          <a:lstStyle/>
          <a:p>
            <a:pPr eaLnBrk="1" hangingPunct="1">
              <a:lnSpc>
                <a:spcPct val="80000"/>
              </a:lnSpc>
            </a:pPr>
            <a:r>
              <a:rPr lang="ru-RU" altLang="en-US" sz="2800" smtClean="0"/>
              <a:t>Имеет место тогда, когда данный товар продается по более, чем одной цене и ценовые различия не оправданы различными издержками производства.</a:t>
            </a:r>
          </a:p>
          <a:p>
            <a:pPr eaLnBrk="1" hangingPunct="1">
              <a:lnSpc>
                <a:spcPct val="80000"/>
              </a:lnSpc>
            </a:pPr>
            <a:r>
              <a:rPr lang="ru-RU" altLang="en-US" sz="2800" smtClean="0"/>
              <a:t>Основная цель – изъять весь потребительский излишек (</a:t>
            </a:r>
            <a:r>
              <a:rPr lang="en-US" altLang="en-US" sz="2800" smtClean="0"/>
              <a:t>CS)</a:t>
            </a:r>
            <a:endParaRPr lang="ru-RU" altLang="en-US" sz="2800" smtClean="0"/>
          </a:p>
          <a:p>
            <a:pPr eaLnBrk="1" hangingPunct="1">
              <a:lnSpc>
                <a:spcPct val="80000"/>
              </a:lnSpc>
            </a:pPr>
            <a:r>
              <a:rPr lang="ru-RU" altLang="en-US" sz="2800" smtClean="0"/>
              <a:t>Основные условия: наличие контроля над производством и ценой; выделение потребителей в группы(сегменты); невозможность перепродать товар или услугу.</a:t>
            </a:r>
            <a:endParaRPr lang="en-US" altLang="en-US" sz="2800" smtClean="0"/>
          </a:p>
          <a:p>
            <a:pPr eaLnBrk="1" hangingPunct="1">
              <a:lnSpc>
                <a:spcPct val="80000"/>
              </a:lnSpc>
            </a:pPr>
            <a:r>
              <a:rPr lang="ru-RU" altLang="en-US" sz="2800" smtClean="0"/>
              <a:t>Различают ценовую дискриминацию первой, второй и третьей степеней</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90124E8-5454-4DBB-A653-2E74B50F1E01}" type="slidenum">
              <a:rPr lang="ru-RU" altLang="en-US" smtClean="0"/>
              <a:pPr eaLnBrk="1" hangingPunct="1"/>
              <a:t>175</a:t>
            </a:fld>
            <a:endParaRPr lang="ru-RU" altLang="en-US" smtClean="0"/>
          </a:p>
        </p:txBody>
      </p:sp>
      <p:sp>
        <p:nvSpPr>
          <p:cNvPr id="223235" name="Rectangle 2"/>
          <p:cNvSpPr>
            <a:spLocks noGrp="1" noChangeArrowheads="1"/>
          </p:cNvSpPr>
          <p:nvPr>
            <p:ph type="title"/>
          </p:nvPr>
        </p:nvSpPr>
        <p:spPr>
          <a:xfrm>
            <a:off x="685800" y="152400"/>
            <a:ext cx="6870700" cy="1044575"/>
          </a:xfrm>
        </p:spPr>
        <p:txBody>
          <a:bodyPr/>
          <a:lstStyle/>
          <a:p>
            <a:pPr eaLnBrk="1" hangingPunct="1"/>
            <a:r>
              <a:rPr lang="ru-RU" altLang="en-US" sz="3600" b="1" smtClean="0"/>
              <a:t>Три степени ценовой дискриминации</a:t>
            </a:r>
          </a:p>
        </p:txBody>
      </p:sp>
      <p:sp>
        <p:nvSpPr>
          <p:cNvPr id="223236" name="Rectangle 3"/>
          <p:cNvSpPr>
            <a:spLocks noGrp="1" noChangeArrowheads="1"/>
          </p:cNvSpPr>
          <p:nvPr>
            <p:ph type="body" idx="1"/>
          </p:nvPr>
        </p:nvSpPr>
        <p:spPr>
          <a:xfrm>
            <a:off x="685800" y="1268413"/>
            <a:ext cx="7696200" cy="5256212"/>
          </a:xfrm>
        </p:spPr>
        <p:txBody>
          <a:bodyPr/>
          <a:lstStyle/>
          <a:p>
            <a:pPr eaLnBrk="1" hangingPunct="1">
              <a:lnSpc>
                <a:spcPct val="80000"/>
              </a:lnSpc>
            </a:pPr>
            <a:r>
              <a:rPr lang="ru-RU" altLang="en-US" sz="2400" smtClean="0"/>
              <a:t>Первая степень ( или совершенная ценовая дискриминация): разные количества по разным ценам разным людям. Пример – мебель на заказ.</a:t>
            </a:r>
          </a:p>
          <a:p>
            <a:pPr eaLnBrk="1" hangingPunct="1">
              <a:lnSpc>
                <a:spcPct val="80000"/>
              </a:lnSpc>
            </a:pPr>
            <a:r>
              <a:rPr lang="ru-RU" altLang="en-US" sz="2400" smtClean="0"/>
              <a:t>Вторая степень: разные количества продаются по разным ценам, но покупатели одного и того же количества платят одинаковую цену. Пример – скидки на количество, повременная оплата телефона.</a:t>
            </a:r>
          </a:p>
          <a:p>
            <a:pPr eaLnBrk="1" hangingPunct="1">
              <a:lnSpc>
                <a:spcPct val="80000"/>
              </a:lnSpc>
            </a:pPr>
            <a:r>
              <a:rPr lang="ru-RU" altLang="en-US" sz="2400" smtClean="0"/>
              <a:t>Третья степень ( самая распространенная): разным людям по разным ценам, но людям, принадлежащим к одной и той же категории, продают по одной цене. Пример – скидки студентам, постоянным клиентам. К этой форме близка многопериодная ценовая дискриминация и ценообразование с учетом пиковой нагрузки.</a:t>
            </a:r>
          </a:p>
          <a:p>
            <a:pPr eaLnBrk="1" hangingPunct="1">
              <a:lnSpc>
                <a:spcPct val="80000"/>
              </a:lnSpc>
            </a:pPr>
            <a:endParaRPr lang="ru-RU" altLang="en-US" sz="2400" smtClean="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6"/>
          <p:cNvSpPr>
            <a:spLocks noGrp="1"/>
          </p:cNvSpPr>
          <p:nvPr>
            <p:ph type="sldNum" sz="quarter" idx="12"/>
          </p:nvPr>
        </p:nvSpPr>
        <p:spPr/>
        <p:txBody>
          <a:bodyPr/>
          <a:lstStyle/>
          <a:p>
            <a:fld id="{859E214C-09A2-402D-8C01-F4EE4A14A116}" type="slidenum">
              <a:rPr lang="ru-RU">
                <a:solidFill>
                  <a:srgbClr val="000000"/>
                </a:solidFill>
              </a:rPr>
              <a:pPr/>
              <a:t>176</a:t>
            </a:fld>
            <a:endParaRPr lang="ru-RU">
              <a:solidFill>
                <a:srgbClr val="000000"/>
              </a:solidFill>
            </a:endParaRPr>
          </a:p>
        </p:txBody>
      </p:sp>
      <p:sp>
        <p:nvSpPr>
          <p:cNvPr id="530436" name="Rectangle 4"/>
          <p:cNvSpPr>
            <a:spLocks noGrp="1" noChangeArrowheads="1"/>
          </p:cNvSpPr>
          <p:nvPr>
            <p:ph type="title"/>
          </p:nvPr>
        </p:nvSpPr>
        <p:spPr>
          <a:xfrm>
            <a:off x="685800" y="152400"/>
            <a:ext cx="6870700" cy="1189038"/>
          </a:xfrm>
        </p:spPr>
        <p:txBody>
          <a:bodyPr/>
          <a:lstStyle/>
          <a:p>
            <a:r>
              <a:rPr lang="ru-RU" b="1"/>
              <a:t>Потери монополиста</a:t>
            </a:r>
          </a:p>
        </p:txBody>
      </p:sp>
      <p:sp>
        <p:nvSpPr>
          <p:cNvPr id="530437" name="Rectangle 5"/>
          <p:cNvSpPr>
            <a:spLocks noGrp="1" noChangeArrowheads="1"/>
          </p:cNvSpPr>
          <p:nvPr>
            <p:ph type="body" sz="half" idx="1"/>
          </p:nvPr>
        </p:nvSpPr>
        <p:spPr>
          <a:xfrm>
            <a:off x="685800" y="1341438"/>
            <a:ext cx="3771900" cy="4144962"/>
          </a:xfrm>
        </p:spPr>
        <p:txBody>
          <a:bodyPr/>
          <a:lstStyle/>
          <a:p>
            <a:r>
              <a:rPr lang="ru-RU" sz="2000"/>
              <a:t>Монополист, назначающий одну цену</a:t>
            </a:r>
          </a:p>
        </p:txBody>
      </p:sp>
      <p:sp>
        <p:nvSpPr>
          <p:cNvPr id="530438" name="Rectangle 6"/>
          <p:cNvSpPr>
            <a:spLocks noGrp="1" noChangeArrowheads="1"/>
          </p:cNvSpPr>
          <p:nvPr>
            <p:ph type="body" sz="half" idx="2"/>
          </p:nvPr>
        </p:nvSpPr>
        <p:spPr>
          <a:xfrm>
            <a:off x="4610100" y="1341438"/>
            <a:ext cx="3771900" cy="4144962"/>
          </a:xfrm>
        </p:spPr>
        <p:txBody>
          <a:bodyPr/>
          <a:lstStyle/>
          <a:p>
            <a:r>
              <a:rPr lang="ru-RU" sz="2000"/>
              <a:t>Монополист, назначающий две цены</a:t>
            </a:r>
          </a:p>
        </p:txBody>
      </p:sp>
      <p:sp>
        <p:nvSpPr>
          <p:cNvPr id="530439" name="Line 7"/>
          <p:cNvSpPr>
            <a:spLocks noChangeShapeType="1"/>
          </p:cNvSpPr>
          <p:nvPr/>
        </p:nvSpPr>
        <p:spPr bwMode="auto">
          <a:xfrm flipV="1">
            <a:off x="1116013" y="2276475"/>
            <a:ext cx="0" cy="266541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40" name="Line 8"/>
          <p:cNvSpPr>
            <a:spLocks noChangeShapeType="1"/>
          </p:cNvSpPr>
          <p:nvPr/>
        </p:nvSpPr>
        <p:spPr bwMode="auto">
          <a:xfrm>
            <a:off x="1116013" y="4941888"/>
            <a:ext cx="26638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41" name="Line 9"/>
          <p:cNvSpPr>
            <a:spLocks noChangeShapeType="1"/>
          </p:cNvSpPr>
          <p:nvPr/>
        </p:nvSpPr>
        <p:spPr bwMode="auto">
          <a:xfrm>
            <a:off x="1116013" y="2565400"/>
            <a:ext cx="2376487" cy="2376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42" name="Line 10"/>
          <p:cNvSpPr>
            <a:spLocks noChangeShapeType="1"/>
          </p:cNvSpPr>
          <p:nvPr/>
        </p:nvSpPr>
        <p:spPr bwMode="auto">
          <a:xfrm>
            <a:off x="1116013" y="2565400"/>
            <a:ext cx="1008062" cy="23764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43" name="Line 11"/>
          <p:cNvSpPr>
            <a:spLocks noChangeShapeType="1"/>
          </p:cNvSpPr>
          <p:nvPr/>
        </p:nvSpPr>
        <p:spPr bwMode="auto">
          <a:xfrm>
            <a:off x="1116013" y="4076700"/>
            <a:ext cx="2016125"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44" name="Line 12"/>
          <p:cNvSpPr>
            <a:spLocks noChangeShapeType="1"/>
          </p:cNvSpPr>
          <p:nvPr/>
        </p:nvSpPr>
        <p:spPr bwMode="auto">
          <a:xfrm>
            <a:off x="1763713" y="4076700"/>
            <a:ext cx="0" cy="865188"/>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45" name="Line 13"/>
          <p:cNvSpPr>
            <a:spLocks noChangeShapeType="1"/>
          </p:cNvSpPr>
          <p:nvPr/>
        </p:nvSpPr>
        <p:spPr bwMode="auto">
          <a:xfrm flipV="1">
            <a:off x="1763713" y="3213100"/>
            <a:ext cx="0" cy="86360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46" name="AutoShape 14"/>
          <p:cNvSpPr>
            <a:spLocks noChangeArrowheads="1"/>
          </p:cNvSpPr>
          <p:nvPr/>
        </p:nvSpPr>
        <p:spPr bwMode="auto">
          <a:xfrm>
            <a:off x="1763713" y="3213100"/>
            <a:ext cx="936625" cy="863600"/>
          </a:xfrm>
          <a:prstGeom prst="rtTriangle">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47" name="Rectangle 15"/>
          <p:cNvSpPr>
            <a:spLocks noChangeArrowheads="1"/>
          </p:cNvSpPr>
          <p:nvPr/>
        </p:nvSpPr>
        <p:spPr bwMode="auto">
          <a:xfrm>
            <a:off x="3492500" y="5084763"/>
            <a:ext cx="792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Q</a:t>
            </a:r>
            <a:endParaRPr lang="ru-RU">
              <a:solidFill>
                <a:srgbClr val="000000"/>
              </a:solidFill>
            </a:endParaRPr>
          </a:p>
        </p:txBody>
      </p:sp>
      <p:sp>
        <p:nvSpPr>
          <p:cNvPr id="530448" name="Rectangle 16"/>
          <p:cNvSpPr>
            <a:spLocks noChangeArrowheads="1"/>
          </p:cNvSpPr>
          <p:nvPr/>
        </p:nvSpPr>
        <p:spPr bwMode="auto">
          <a:xfrm>
            <a:off x="3203575" y="4005263"/>
            <a:ext cx="792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MC</a:t>
            </a:r>
            <a:endParaRPr lang="ru-RU">
              <a:solidFill>
                <a:srgbClr val="000000"/>
              </a:solidFill>
            </a:endParaRPr>
          </a:p>
        </p:txBody>
      </p:sp>
      <p:sp>
        <p:nvSpPr>
          <p:cNvPr id="530449" name="Rectangle 17"/>
          <p:cNvSpPr>
            <a:spLocks noChangeArrowheads="1"/>
          </p:cNvSpPr>
          <p:nvPr/>
        </p:nvSpPr>
        <p:spPr bwMode="auto">
          <a:xfrm>
            <a:off x="1187450" y="2060575"/>
            <a:ext cx="792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P</a:t>
            </a:r>
            <a:endParaRPr lang="ru-RU">
              <a:solidFill>
                <a:srgbClr val="000000"/>
              </a:solidFill>
            </a:endParaRPr>
          </a:p>
        </p:txBody>
      </p:sp>
      <p:sp>
        <p:nvSpPr>
          <p:cNvPr id="530450" name="Rectangle 18"/>
          <p:cNvSpPr>
            <a:spLocks noChangeArrowheads="1"/>
          </p:cNvSpPr>
          <p:nvPr/>
        </p:nvSpPr>
        <p:spPr bwMode="auto">
          <a:xfrm>
            <a:off x="250825" y="3068638"/>
            <a:ext cx="792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P</a:t>
            </a:r>
            <a:endParaRPr lang="ru-RU">
              <a:solidFill>
                <a:srgbClr val="000000"/>
              </a:solidFill>
            </a:endParaRPr>
          </a:p>
        </p:txBody>
      </p:sp>
      <p:sp>
        <p:nvSpPr>
          <p:cNvPr id="530451" name="Line 19"/>
          <p:cNvSpPr>
            <a:spLocks noChangeShapeType="1"/>
          </p:cNvSpPr>
          <p:nvPr/>
        </p:nvSpPr>
        <p:spPr bwMode="auto">
          <a:xfrm>
            <a:off x="1116013" y="3213100"/>
            <a:ext cx="6477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52" name="Rectangle 20"/>
          <p:cNvSpPr>
            <a:spLocks noChangeArrowheads="1"/>
          </p:cNvSpPr>
          <p:nvPr/>
        </p:nvSpPr>
        <p:spPr bwMode="auto">
          <a:xfrm>
            <a:off x="1258888" y="4941888"/>
            <a:ext cx="7921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Q</a:t>
            </a:r>
            <a:endParaRPr lang="ru-RU">
              <a:solidFill>
                <a:srgbClr val="000000"/>
              </a:solidFill>
            </a:endParaRPr>
          </a:p>
        </p:txBody>
      </p:sp>
      <p:sp>
        <p:nvSpPr>
          <p:cNvPr id="530453" name="Line 21"/>
          <p:cNvSpPr>
            <a:spLocks noChangeShapeType="1"/>
          </p:cNvSpPr>
          <p:nvPr/>
        </p:nvSpPr>
        <p:spPr bwMode="auto">
          <a:xfrm flipV="1">
            <a:off x="5148263" y="2276475"/>
            <a:ext cx="0" cy="26654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54" name="Line 22"/>
          <p:cNvSpPr>
            <a:spLocks noChangeShapeType="1"/>
          </p:cNvSpPr>
          <p:nvPr/>
        </p:nvSpPr>
        <p:spPr bwMode="auto">
          <a:xfrm>
            <a:off x="5148263" y="4941888"/>
            <a:ext cx="266382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55" name="Line 23"/>
          <p:cNvSpPr>
            <a:spLocks noChangeShapeType="1"/>
          </p:cNvSpPr>
          <p:nvPr/>
        </p:nvSpPr>
        <p:spPr bwMode="auto">
          <a:xfrm>
            <a:off x="5148263" y="2492375"/>
            <a:ext cx="2519362" cy="24495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57" name="Line 25"/>
          <p:cNvSpPr>
            <a:spLocks noChangeShapeType="1"/>
          </p:cNvSpPr>
          <p:nvPr/>
        </p:nvSpPr>
        <p:spPr bwMode="auto">
          <a:xfrm>
            <a:off x="5148263" y="4076700"/>
            <a:ext cx="2519362"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58" name="Line 26"/>
          <p:cNvSpPr>
            <a:spLocks noChangeShapeType="1"/>
          </p:cNvSpPr>
          <p:nvPr/>
        </p:nvSpPr>
        <p:spPr bwMode="auto">
          <a:xfrm>
            <a:off x="5148263" y="3141663"/>
            <a:ext cx="64770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60" name="Line 28"/>
          <p:cNvSpPr>
            <a:spLocks noChangeShapeType="1"/>
          </p:cNvSpPr>
          <p:nvPr/>
        </p:nvSpPr>
        <p:spPr bwMode="auto">
          <a:xfrm>
            <a:off x="5795963" y="3141663"/>
            <a:ext cx="0" cy="1800225"/>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61" name="Line 29"/>
          <p:cNvSpPr>
            <a:spLocks noChangeShapeType="1"/>
          </p:cNvSpPr>
          <p:nvPr/>
        </p:nvSpPr>
        <p:spPr bwMode="auto">
          <a:xfrm>
            <a:off x="5148263" y="3716338"/>
            <a:ext cx="1223962"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62" name="Line 30"/>
          <p:cNvSpPr>
            <a:spLocks noChangeShapeType="1"/>
          </p:cNvSpPr>
          <p:nvPr/>
        </p:nvSpPr>
        <p:spPr bwMode="auto">
          <a:xfrm>
            <a:off x="6372225" y="3716338"/>
            <a:ext cx="0" cy="122555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63" name="AutoShape 31"/>
          <p:cNvSpPr>
            <a:spLocks noChangeArrowheads="1"/>
          </p:cNvSpPr>
          <p:nvPr/>
        </p:nvSpPr>
        <p:spPr bwMode="auto">
          <a:xfrm>
            <a:off x="6372225" y="3644900"/>
            <a:ext cx="360363" cy="431800"/>
          </a:xfrm>
          <a:prstGeom prst="rtTriangle">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30464" name="Rectangle 32"/>
          <p:cNvSpPr>
            <a:spLocks noChangeArrowheads="1"/>
          </p:cNvSpPr>
          <p:nvPr/>
        </p:nvSpPr>
        <p:spPr bwMode="auto">
          <a:xfrm>
            <a:off x="7451725" y="5013325"/>
            <a:ext cx="792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Q</a:t>
            </a:r>
            <a:endParaRPr lang="ru-RU">
              <a:solidFill>
                <a:srgbClr val="000000"/>
              </a:solidFill>
            </a:endParaRPr>
          </a:p>
        </p:txBody>
      </p:sp>
      <p:sp>
        <p:nvSpPr>
          <p:cNvPr id="530465" name="Rectangle 33"/>
          <p:cNvSpPr>
            <a:spLocks noChangeArrowheads="1"/>
          </p:cNvSpPr>
          <p:nvPr/>
        </p:nvSpPr>
        <p:spPr bwMode="auto">
          <a:xfrm>
            <a:off x="5435600" y="5013325"/>
            <a:ext cx="18002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Q</a:t>
            </a:r>
            <a:r>
              <a:rPr lang="ru-RU">
                <a:solidFill>
                  <a:srgbClr val="000000"/>
                </a:solidFill>
              </a:rPr>
              <a:t>н  </a:t>
            </a:r>
            <a:r>
              <a:rPr lang="en-US">
                <a:solidFill>
                  <a:srgbClr val="000000"/>
                </a:solidFill>
              </a:rPr>
              <a:t>Q</a:t>
            </a:r>
            <a:r>
              <a:rPr lang="ru-RU">
                <a:solidFill>
                  <a:srgbClr val="000000"/>
                </a:solidFill>
              </a:rPr>
              <a:t>н +</a:t>
            </a:r>
            <a:r>
              <a:rPr lang="en-US">
                <a:solidFill>
                  <a:srgbClr val="000000"/>
                </a:solidFill>
              </a:rPr>
              <a:t>Q</a:t>
            </a:r>
            <a:r>
              <a:rPr lang="ru-RU">
                <a:solidFill>
                  <a:srgbClr val="000000"/>
                </a:solidFill>
              </a:rPr>
              <a:t>п</a:t>
            </a:r>
          </a:p>
        </p:txBody>
      </p:sp>
      <p:sp>
        <p:nvSpPr>
          <p:cNvPr id="530466" name="Rectangle 34"/>
          <p:cNvSpPr>
            <a:spLocks noChangeArrowheads="1"/>
          </p:cNvSpPr>
          <p:nvPr/>
        </p:nvSpPr>
        <p:spPr bwMode="auto">
          <a:xfrm>
            <a:off x="4284663" y="3573463"/>
            <a:ext cx="7921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P</a:t>
            </a:r>
            <a:r>
              <a:rPr lang="ru-RU">
                <a:solidFill>
                  <a:srgbClr val="000000"/>
                </a:solidFill>
              </a:rPr>
              <a:t>п</a:t>
            </a:r>
          </a:p>
        </p:txBody>
      </p:sp>
      <p:sp>
        <p:nvSpPr>
          <p:cNvPr id="530467" name="Rectangle 35"/>
          <p:cNvSpPr>
            <a:spLocks noChangeArrowheads="1"/>
          </p:cNvSpPr>
          <p:nvPr/>
        </p:nvSpPr>
        <p:spPr bwMode="auto">
          <a:xfrm>
            <a:off x="4211638" y="2852738"/>
            <a:ext cx="7921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en-US">
                <a:solidFill>
                  <a:srgbClr val="000000"/>
                </a:solidFill>
              </a:rPr>
              <a:t>P</a:t>
            </a:r>
            <a:r>
              <a:rPr lang="ru-RU">
                <a:solidFill>
                  <a:srgbClr val="000000"/>
                </a:solidFill>
              </a:rPr>
              <a:t>н</a:t>
            </a:r>
          </a:p>
        </p:txBody>
      </p:sp>
      <p:sp>
        <p:nvSpPr>
          <p:cNvPr id="530468" name="Rectangle 36"/>
          <p:cNvSpPr>
            <a:spLocks noChangeArrowheads="1"/>
          </p:cNvSpPr>
          <p:nvPr/>
        </p:nvSpPr>
        <p:spPr bwMode="auto">
          <a:xfrm>
            <a:off x="5292725" y="2133600"/>
            <a:ext cx="792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ru-RU">
                <a:solidFill>
                  <a:srgbClr val="000000"/>
                </a:solidFill>
              </a:rPr>
              <a:t>Р</a:t>
            </a:r>
          </a:p>
        </p:txBody>
      </p:sp>
      <p:sp>
        <p:nvSpPr>
          <p:cNvPr id="530469" name="Rectangle 37"/>
          <p:cNvSpPr>
            <a:spLocks noChangeArrowheads="1"/>
          </p:cNvSpPr>
          <p:nvPr/>
        </p:nvSpPr>
        <p:spPr bwMode="auto">
          <a:xfrm>
            <a:off x="7667625" y="3933825"/>
            <a:ext cx="792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ru-RU">
                <a:solidFill>
                  <a:srgbClr val="000000"/>
                </a:solidFill>
              </a:rPr>
              <a:t>МС</a:t>
            </a:r>
          </a:p>
        </p:txBody>
      </p:sp>
    </p:spTree>
    <p:extLst>
      <p:ext uri="{BB962C8B-B14F-4D97-AF65-F5344CB8AC3E}">
        <p14:creationId xmlns:p14="http://schemas.microsoft.com/office/powerpoint/2010/main" val="28514809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A9972A8-0715-4644-B8C2-B9C4CA2F996A}" type="slidenum">
              <a:rPr lang="ru-RU" altLang="en-US" smtClean="0"/>
              <a:pPr eaLnBrk="1" hangingPunct="1"/>
              <a:t>177</a:t>
            </a:fld>
            <a:endParaRPr lang="ru-RU" altLang="en-US" smtClean="0"/>
          </a:p>
        </p:txBody>
      </p:sp>
      <p:sp>
        <p:nvSpPr>
          <p:cNvPr id="224259" name="Rectangle 2"/>
          <p:cNvSpPr>
            <a:spLocks noGrp="1" noChangeArrowheads="1"/>
          </p:cNvSpPr>
          <p:nvPr>
            <p:ph type="title"/>
          </p:nvPr>
        </p:nvSpPr>
        <p:spPr>
          <a:xfrm>
            <a:off x="685800" y="152400"/>
            <a:ext cx="6870700" cy="900113"/>
          </a:xfrm>
        </p:spPr>
        <p:txBody>
          <a:bodyPr/>
          <a:lstStyle/>
          <a:p>
            <a:pPr eaLnBrk="1" hangingPunct="1"/>
            <a:r>
              <a:rPr lang="ru-RU" altLang="en-US" sz="4000" b="1" smtClean="0"/>
              <a:t>Ценовая дискриминация</a:t>
            </a:r>
          </a:p>
        </p:txBody>
      </p:sp>
      <p:sp>
        <p:nvSpPr>
          <p:cNvPr id="224260" name="Rectangle 3"/>
          <p:cNvSpPr>
            <a:spLocks noGrp="1" noChangeArrowheads="1"/>
          </p:cNvSpPr>
          <p:nvPr>
            <p:ph type="body" idx="1"/>
          </p:nvPr>
        </p:nvSpPr>
        <p:spPr>
          <a:xfrm>
            <a:off x="685800" y="1412875"/>
            <a:ext cx="7696200" cy="4608513"/>
          </a:xfrm>
        </p:spPr>
        <p:txBody>
          <a:bodyPr/>
          <a:lstStyle/>
          <a:p>
            <a:pPr eaLnBrk="1" hangingPunct="1">
              <a:lnSpc>
                <a:spcPct val="90000"/>
              </a:lnSpc>
            </a:pPr>
            <a:r>
              <a:rPr lang="ru-RU" altLang="en-US" sz="2400" smtClean="0"/>
              <a:t>Ценовая дискриминация: правило обратных эластичностей известно как правило Рамсея и имеет более широкое применение. В частности, оно применимо для ценообразования в многопродуктовой естественной монополии;</a:t>
            </a:r>
          </a:p>
          <a:p>
            <a:pPr eaLnBrk="1" hangingPunct="1">
              <a:lnSpc>
                <a:spcPct val="90000"/>
              </a:lnSpc>
            </a:pPr>
            <a:r>
              <a:rPr lang="ru-RU" altLang="en-US" sz="2400" smtClean="0"/>
              <a:t>Разновидностью ценовой дискриминации является практика многопериодного ценообразования ( различные тарифы на электроэнергию в дневное и ночное время, различные цены на новый товар в стадии внедрения на рынок и зрелости. </a:t>
            </a:r>
          </a:p>
          <a:p>
            <a:pPr eaLnBrk="1" hangingPunct="1">
              <a:lnSpc>
                <a:spcPct val="90000"/>
              </a:lnSpc>
            </a:pPr>
            <a:endParaRPr lang="ru-RU" altLang="en-US" sz="2400"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B624AB1-260D-4732-A3FE-3E16A29DA6B5}" type="slidenum">
              <a:rPr lang="ru-RU" altLang="en-US" smtClean="0"/>
              <a:pPr eaLnBrk="1" hangingPunct="1"/>
              <a:t>178</a:t>
            </a:fld>
            <a:endParaRPr lang="ru-RU" altLang="en-US" smtClean="0"/>
          </a:p>
        </p:txBody>
      </p:sp>
      <p:sp>
        <p:nvSpPr>
          <p:cNvPr id="225283" name="Rectangle 4"/>
          <p:cNvSpPr>
            <a:spLocks noGrp="1" noChangeArrowheads="1"/>
          </p:cNvSpPr>
          <p:nvPr>
            <p:ph type="title"/>
          </p:nvPr>
        </p:nvSpPr>
        <p:spPr>
          <a:xfrm>
            <a:off x="685800" y="152400"/>
            <a:ext cx="6870700" cy="1189038"/>
          </a:xfrm>
        </p:spPr>
        <p:txBody>
          <a:bodyPr/>
          <a:lstStyle/>
          <a:p>
            <a:pPr eaLnBrk="1" hangingPunct="1"/>
            <a:r>
              <a:rPr lang="ru-RU" altLang="en-US" sz="3200" b="1" smtClean="0"/>
              <a:t>Примеры ценовых дискриминационных стратегий</a:t>
            </a:r>
          </a:p>
        </p:txBody>
      </p:sp>
      <p:sp>
        <p:nvSpPr>
          <p:cNvPr id="225284" name="Rectangle 5"/>
          <p:cNvSpPr>
            <a:spLocks noGrp="1" noChangeArrowheads="1"/>
          </p:cNvSpPr>
          <p:nvPr>
            <p:ph type="body" sz="half" idx="1"/>
          </p:nvPr>
        </p:nvSpPr>
        <p:spPr>
          <a:xfrm>
            <a:off x="685800" y="1484313"/>
            <a:ext cx="3771900" cy="4002087"/>
          </a:xfrm>
        </p:spPr>
        <p:txBody>
          <a:bodyPr/>
          <a:lstStyle/>
          <a:p>
            <a:pPr eaLnBrk="1" hangingPunct="1">
              <a:buFontTx/>
              <a:buNone/>
            </a:pPr>
            <a:r>
              <a:rPr lang="ru-RU" altLang="en-US" sz="1800" smtClean="0"/>
              <a:t>Многопериодная ценовая дискриминация: стратегия снятия сливок</a:t>
            </a:r>
          </a:p>
        </p:txBody>
      </p:sp>
      <p:sp>
        <p:nvSpPr>
          <p:cNvPr id="225285" name="Rectangle 6"/>
          <p:cNvSpPr>
            <a:spLocks noGrp="1" noChangeArrowheads="1"/>
          </p:cNvSpPr>
          <p:nvPr>
            <p:ph type="body" sz="half" idx="2"/>
          </p:nvPr>
        </p:nvSpPr>
        <p:spPr>
          <a:xfrm>
            <a:off x="4610100" y="1341438"/>
            <a:ext cx="3771900" cy="4144962"/>
          </a:xfrm>
        </p:spPr>
        <p:txBody>
          <a:bodyPr/>
          <a:lstStyle/>
          <a:p>
            <a:pPr eaLnBrk="1" hangingPunct="1">
              <a:buFontTx/>
              <a:buNone/>
            </a:pPr>
            <a:r>
              <a:rPr lang="ru-RU" altLang="en-US" sz="1800" smtClean="0"/>
              <a:t>Ценообразование с учетом пиковой нагрузки</a:t>
            </a:r>
          </a:p>
        </p:txBody>
      </p:sp>
      <p:sp>
        <p:nvSpPr>
          <p:cNvPr id="225286" name="Line 7"/>
          <p:cNvSpPr>
            <a:spLocks noChangeShapeType="1"/>
          </p:cNvSpPr>
          <p:nvPr/>
        </p:nvSpPr>
        <p:spPr bwMode="auto">
          <a:xfrm>
            <a:off x="1042988" y="2565400"/>
            <a:ext cx="0" cy="273526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87" name="Line 8"/>
          <p:cNvSpPr>
            <a:spLocks noChangeShapeType="1"/>
          </p:cNvSpPr>
          <p:nvPr/>
        </p:nvSpPr>
        <p:spPr bwMode="auto">
          <a:xfrm>
            <a:off x="1042988" y="5300663"/>
            <a:ext cx="25923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88" name="Line 9"/>
          <p:cNvSpPr>
            <a:spLocks noChangeShapeType="1"/>
          </p:cNvSpPr>
          <p:nvPr/>
        </p:nvSpPr>
        <p:spPr bwMode="auto">
          <a:xfrm>
            <a:off x="1042988" y="4437063"/>
            <a:ext cx="22336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89" name="Line 10"/>
          <p:cNvSpPr>
            <a:spLocks noChangeShapeType="1"/>
          </p:cNvSpPr>
          <p:nvPr/>
        </p:nvSpPr>
        <p:spPr bwMode="auto">
          <a:xfrm>
            <a:off x="1187450" y="2781300"/>
            <a:ext cx="792163" cy="20875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90" name="Line 11"/>
          <p:cNvSpPr>
            <a:spLocks noChangeShapeType="1"/>
          </p:cNvSpPr>
          <p:nvPr/>
        </p:nvSpPr>
        <p:spPr bwMode="auto">
          <a:xfrm>
            <a:off x="1116013" y="3068638"/>
            <a:ext cx="360362" cy="1728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91" name="Line 12"/>
          <p:cNvSpPr>
            <a:spLocks noChangeShapeType="1"/>
          </p:cNvSpPr>
          <p:nvPr/>
        </p:nvSpPr>
        <p:spPr bwMode="auto">
          <a:xfrm>
            <a:off x="1403350" y="4437063"/>
            <a:ext cx="0" cy="8636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92" name="Line 13"/>
          <p:cNvSpPr>
            <a:spLocks noChangeShapeType="1"/>
          </p:cNvSpPr>
          <p:nvPr/>
        </p:nvSpPr>
        <p:spPr bwMode="auto">
          <a:xfrm flipV="1">
            <a:off x="1403350" y="3429000"/>
            <a:ext cx="0" cy="10080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93" name="Line 14"/>
          <p:cNvSpPr>
            <a:spLocks noChangeShapeType="1"/>
          </p:cNvSpPr>
          <p:nvPr/>
        </p:nvSpPr>
        <p:spPr bwMode="auto">
          <a:xfrm>
            <a:off x="1042988" y="3429000"/>
            <a:ext cx="360362"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94" name="Line 15"/>
          <p:cNvSpPr>
            <a:spLocks noChangeShapeType="1"/>
          </p:cNvSpPr>
          <p:nvPr/>
        </p:nvSpPr>
        <p:spPr bwMode="auto">
          <a:xfrm>
            <a:off x="1835150" y="3860800"/>
            <a:ext cx="1441450" cy="1081088"/>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95" name="Line 17"/>
          <p:cNvSpPr>
            <a:spLocks noChangeShapeType="1"/>
          </p:cNvSpPr>
          <p:nvPr/>
        </p:nvSpPr>
        <p:spPr bwMode="auto">
          <a:xfrm>
            <a:off x="1763713" y="4005263"/>
            <a:ext cx="647700" cy="129540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96" name="Line 18"/>
          <p:cNvSpPr>
            <a:spLocks noChangeShapeType="1"/>
          </p:cNvSpPr>
          <p:nvPr/>
        </p:nvSpPr>
        <p:spPr bwMode="auto">
          <a:xfrm flipV="1">
            <a:off x="1979613" y="4005263"/>
            <a:ext cx="0" cy="431800"/>
          </a:xfrm>
          <a:prstGeom prst="line">
            <a:avLst/>
          </a:prstGeom>
          <a:noFill/>
          <a:ln w="12700">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97" name="Line 19"/>
          <p:cNvSpPr>
            <a:spLocks noChangeShapeType="1"/>
          </p:cNvSpPr>
          <p:nvPr/>
        </p:nvSpPr>
        <p:spPr bwMode="auto">
          <a:xfrm>
            <a:off x="1042988" y="4005263"/>
            <a:ext cx="865187" cy="0"/>
          </a:xfrm>
          <a:prstGeom prst="line">
            <a:avLst/>
          </a:prstGeom>
          <a:noFill/>
          <a:ln w="12700">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98" name="Line 20"/>
          <p:cNvSpPr>
            <a:spLocks noChangeShapeType="1"/>
          </p:cNvSpPr>
          <p:nvPr/>
        </p:nvSpPr>
        <p:spPr bwMode="auto">
          <a:xfrm>
            <a:off x="1979613" y="4437063"/>
            <a:ext cx="0" cy="863600"/>
          </a:xfrm>
          <a:prstGeom prst="line">
            <a:avLst/>
          </a:prstGeom>
          <a:noFill/>
          <a:ln w="12700">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299" name="AutoShape 22"/>
          <p:cNvSpPr>
            <a:spLocks noChangeArrowheads="1"/>
          </p:cNvSpPr>
          <p:nvPr/>
        </p:nvSpPr>
        <p:spPr bwMode="auto">
          <a:xfrm>
            <a:off x="1403350" y="2565400"/>
            <a:ext cx="1873250" cy="719138"/>
          </a:xfrm>
          <a:prstGeom prst="wedgeEllipseCallout">
            <a:avLst>
              <a:gd name="adj1" fmla="val -38644"/>
              <a:gd name="adj2" fmla="val 94148"/>
            </a:avLst>
          </a:prstGeom>
          <a:solidFill>
            <a:srgbClr val="BDF96D"/>
          </a:solidFill>
          <a:ln w="12700" algn="ctr">
            <a:solidFill>
              <a:schemeClr val="tx1"/>
            </a:solidFill>
            <a:miter lim="800000"/>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новаторы</a:t>
            </a:r>
          </a:p>
        </p:txBody>
      </p:sp>
      <p:sp>
        <p:nvSpPr>
          <p:cNvPr id="225300" name="AutoShape 23"/>
          <p:cNvSpPr>
            <a:spLocks noChangeArrowheads="1"/>
          </p:cNvSpPr>
          <p:nvPr/>
        </p:nvSpPr>
        <p:spPr bwMode="auto">
          <a:xfrm>
            <a:off x="2484438" y="3500438"/>
            <a:ext cx="1727200" cy="576262"/>
          </a:xfrm>
          <a:prstGeom prst="wedgeEllipseCallout">
            <a:avLst>
              <a:gd name="adj1" fmla="val -51380"/>
              <a:gd name="adj2" fmla="val 95181"/>
            </a:avLst>
          </a:prstGeom>
          <a:solidFill>
            <a:srgbClr val="F7866F"/>
          </a:solidFill>
          <a:ln w="12700" algn="ctr">
            <a:solidFill>
              <a:schemeClr val="tx1"/>
            </a:solidFill>
            <a:miter lim="800000"/>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a:t>Остальные покупатели</a:t>
            </a:r>
          </a:p>
        </p:txBody>
      </p:sp>
      <p:sp>
        <p:nvSpPr>
          <p:cNvPr id="225301" name="Line 24"/>
          <p:cNvSpPr>
            <a:spLocks noChangeShapeType="1"/>
          </p:cNvSpPr>
          <p:nvPr/>
        </p:nvSpPr>
        <p:spPr bwMode="auto">
          <a:xfrm>
            <a:off x="1116013" y="3500438"/>
            <a:ext cx="0" cy="3603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02" name="Rectangle 25"/>
          <p:cNvSpPr>
            <a:spLocks noChangeArrowheads="1"/>
          </p:cNvSpPr>
          <p:nvPr/>
        </p:nvSpPr>
        <p:spPr bwMode="auto">
          <a:xfrm>
            <a:off x="539750" y="3284538"/>
            <a:ext cx="431800" cy="72072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Р1</a:t>
            </a:r>
          </a:p>
          <a:p>
            <a:pPr eaLnBrk="1" hangingPunct="1"/>
            <a:r>
              <a:rPr lang="ru-RU" altLang="en-US"/>
              <a:t>Р2</a:t>
            </a:r>
          </a:p>
        </p:txBody>
      </p:sp>
      <p:sp>
        <p:nvSpPr>
          <p:cNvPr id="225303" name="Rectangle 26"/>
          <p:cNvSpPr>
            <a:spLocks noChangeArrowheads="1"/>
          </p:cNvSpPr>
          <p:nvPr/>
        </p:nvSpPr>
        <p:spPr bwMode="auto">
          <a:xfrm>
            <a:off x="3419475" y="4365625"/>
            <a:ext cx="1008063"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МС=АС</a:t>
            </a:r>
          </a:p>
        </p:txBody>
      </p:sp>
      <p:sp>
        <p:nvSpPr>
          <p:cNvPr id="225304" name="Rectangle 27"/>
          <p:cNvSpPr>
            <a:spLocks noChangeArrowheads="1"/>
          </p:cNvSpPr>
          <p:nvPr/>
        </p:nvSpPr>
        <p:spPr bwMode="auto">
          <a:xfrm>
            <a:off x="1331913" y="5229225"/>
            <a:ext cx="647700" cy="431800"/>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Q1 Q2</a:t>
            </a:r>
            <a:endParaRPr lang="ru-RU" altLang="en-US"/>
          </a:p>
        </p:txBody>
      </p:sp>
      <p:sp>
        <p:nvSpPr>
          <p:cNvPr id="225305" name="Line 28"/>
          <p:cNvSpPr>
            <a:spLocks noChangeShapeType="1"/>
          </p:cNvSpPr>
          <p:nvPr/>
        </p:nvSpPr>
        <p:spPr bwMode="auto">
          <a:xfrm>
            <a:off x="5219700" y="2349500"/>
            <a:ext cx="0" cy="295116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06" name="Line 29"/>
          <p:cNvSpPr>
            <a:spLocks noChangeShapeType="1"/>
          </p:cNvSpPr>
          <p:nvPr/>
        </p:nvSpPr>
        <p:spPr bwMode="auto">
          <a:xfrm>
            <a:off x="5219700" y="5300663"/>
            <a:ext cx="25923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07" name="Line 30"/>
          <p:cNvSpPr>
            <a:spLocks noChangeShapeType="1"/>
          </p:cNvSpPr>
          <p:nvPr/>
        </p:nvSpPr>
        <p:spPr bwMode="auto">
          <a:xfrm>
            <a:off x="5219700" y="3644900"/>
            <a:ext cx="1081088" cy="1296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08" name="Line 31"/>
          <p:cNvSpPr>
            <a:spLocks noChangeShapeType="1"/>
          </p:cNvSpPr>
          <p:nvPr/>
        </p:nvSpPr>
        <p:spPr bwMode="auto">
          <a:xfrm>
            <a:off x="5219700" y="3716338"/>
            <a:ext cx="431800" cy="12969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09" name="Line 32"/>
          <p:cNvSpPr>
            <a:spLocks noChangeShapeType="1"/>
          </p:cNvSpPr>
          <p:nvPr/>
        </p:nvSpPr>
        <p:spPr bwMode="auto">
          <a:xfrm>
            <a:off x="5867400" y="2060575"/>
            <a:ext cx="2160588" cy="2376488"/>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10" name="Line 33"/>
          <p:cNvSpPr>
            <a:spLocks noChangeShapeType="1"/>
          </p:cNvSpPr>
          <p:nvPr/>
        </p:nvSpPr>
        <p:spPr bwMode="auto">
          <a:xfrm>
            <a:off x="5580063" y="2636838"/>
            <a:ext cx="1296987" cy="2160587"/>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11" name="Arc 35"/>
          <p:cNvSpPr>
            <a:spLocks/>
          </p:cNvSpPr>
          <p:nvPr/>
        </p:nvSpPr>
        <p:spPr bwMode="auto">
          <a:xfrm flipV="1">
            <a:off x="5292725" y="2276475"/>
            <a:ext cx="2519363" cy="2305050"/>
          </a:xfrm>
          <a:custGeom>
            <a:avLst/>
            <a:gdLst>
              <a:gd name="T0" fmla="*/ 0 w 21600"/>
              <a:gd name="T1" fmla="*/ 0 h 21600"/>
              <a:gd name="T2" fmla="*/ 293851279 w 21600"/>
              <a:gd name="T3" fmla="*/ 245984069 h 21600"/>
              <a:gd name="T4" fmla="*/ 0 w 21600"/>
              <a:gd name="T5" fmla="*/ 2459840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25312" name="Line 36"/>
          <p:cNvSpPr>
            <a:spLocks noChangeShapeType="1"/>
          </p:cNvSpPr>
          <p:nvPr/>
        </p:nvSpPr>
        <p:spPr bwMode="auto">
          <a:xfrm>
            <a:off x="5508625" y="4581525"/>
            <a:ext cx="0" cy="7921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13" name="Line 37"/>
          <p:cNvSpPr>
            <a:spLocks noChangeShapeType="1"/>
          </p:cNvSpPr>
          <p:nvPr/>
        </p:nvSpPr>
        <p:spPr bwMode="auto">
          <a:xfrm flipV="1">
            <a:off x="5508625" y="4005263"/>
            <a:ext cx="0" cy="576262"/>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14" name="Line 38"/>
          <p:cNvSpPr>
            <a:spLocks noChangeShapeType="1"/>
          </p:cNvSpPr>
          <p:nvPr/>
        </p:nvSpPr>
        <p:spPr bwMode="auto">
          <a:xfrm>
            <a:off x="5219700" y="4005263"/>
            <a:ext cx="2889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15" name="Line 39"/>
          <p:cNvSpPr>
            <a:spLocks noChangeShapeType="1"/>
          </p:cNvSpPr>
          <p:nvPr/>
        </p:nvSpPr>
        <p:spPr bwMode="auto">
          <a:xfrm>
            <a:off x="6588125" y="4221163"/>
            <a:ext cx="0" cy="1079500"/>
          </a:xfrm>
          <a:prstGeom prst="line">
            <a:avLst/>
          </a:prstGeom>
          <a:noFill/>
          <a:ln w="12700">
            <a:solidFill>
              <a:srgbClr val="0000FF"/>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16" name="Line 40"/>
          <p:cNvSpPr>
            <a:spLocks noChangeShapeType="1"/>
          </p:cNvSpPr>
          <p:nvPr/>
        </p:nvSpPr>
        <p:spPr bwMode="auto">
          <a:xfrm flipV="1">
            <a:off x="6588125" y="2852738"/>
            <a:ext cx="0" cy="1368425"/>
          </a:xfrm>
          <a:prstGeom prst="line">
            <a:avLst/>
          </a:prstGeom>
          <a:noFill/>
          <a:ln w="12700">
            <a:solidFill>
              <a:srgbClr val="0000FF"/>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17" name="Line 41"/>
          <p:cNvSpPr>
            <a:spLocks noChangeShapeType="1"/>
          </p:cNvSpPr>
          <p:nvPr/>
        </p:nvSpPr>
        <p:spPr bwMode="auto">
          <a:xfrm>
            <a:off x="5219700" y="2852738"/>
            <a:ext cx="1368425" cy="0"/>
          </a:xfrm>
          <a:prstGeom prst="line">
            <a:avLst/>
          </a:prstGeom>
          <a:noFill/>
          <a:ln w="12700">
            <a:solidFill>
              <a:srgbClr val="0000FF"/>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5318" name="Rectangle 42"/>
          <p:cNvSpPr>
            <a:spLocks noChangeArrowheads="1"/>
          </p:cNvSpPr>
          <p:nvPr/>
        </p:nvSpPr>
        <p:spPr bwMode="auto">
          <a:xfrm>
            <a:off x="4716463" y="2708275"/>
            <a:ext cx="360362" cy="43338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P1</a:t>
            </a:r>
            <a:endParaRPr lang="ru-RU" altLang="en-US"/>
          </a:p>
        </p:txBody>
      </p:sp>
      <p:sp>
        <p:nvSpPr>
          <p:cNvPr id="225319" name="Rectangle 43"/>
          <p:cNvSpPr>
            <a:spLocks noChangeArrowheads="1"/>
          </p:cNvSpPr>
          <p:nvPr/>
        </p:nvSpPr>
        <p:spPr bwMode="auto">
          <a:xfrm>
            <a:off x="4787900" y="3716338"/>
            <a:ext cx="360363"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P2</a:t>
            </a:r>
            <a:endParaRPr lang="ru-RU" altLang="en-US"/>
          </a:p>
        </p:txBody>
      </p:sp>
      <p:sp>
        <p:nvSpPr>
          <p:cNvPr id="225320" name="Rectangle 44"/>
          <p:cNvSpPr>
            <a:spLocks noChangeArrowheads="1"/>
          </p:cNvSpPr>
          <p:nvPr/>
        </p:nvSpPr>
        <p:spPr bwMode="auto">
          <a:xfrm>
            <a:off x="6372225" y="5373688"/>
            <a:ext cx="360363"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Q1</a:t>
            </a:r>
            <a:endParaRPr lang="ru-RU" altLang="en-US"/>
          </a:p>
        </p:txBody>
      </p:sp>
      <p:sp>
        <p:nvSpPr>
          <p:cNvPr id="225321" name="Rectangle 45"/>
          <p:cNvSpPr>
            <a:spLocks noChangeArrowheads="1"/>
          </p:cNvSpPr>
          <p:nvPr/>
        </p:nvSpPr>
        <p:spPr bwMode="auto">
          <a:xfrm>
            <a:off x="5364163" y="5373688"/>
            <a:ext cx="360362"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Q2</a:t>
            </a:r>
            <a:endParaRPr lang="ru-RU" altLang="en-US"/>
          </a:p>
        </p:txBody>
      </p:sp>
      <p:sp>
        <p:nvSpPr>
          <p:cNvPr id="225322" name="Rectangle 46"/>
          <p:cNvSpPr>
            <a:spLocks noChangeArrowheads="1"/>
          </p:cNvSpPr>
          <p:nvPr/>
        </p:nvSpPr>
        <p:spPr bwMode="auto">
          <a:xfrm>
            <a:off x="7092950" y="2413000"/>
            <a:ext cx="1511300" cy="59372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sz="1600" b="1"/>
              <a:t>MC </a:t>
            </a:r>
            <a:r>
              <a:rPr lang="ru-RU" altLang="en-US" sz="1600" b="1"/>
              <a:t>возрастают</a:t>
            </a:r>
            <a:r>
              <a:rPr lang="en-US" altLang="en-US" sz="1600"/>
              <a:t> </a:t>
            </a:r>
            <a:endParaRPr lang="ru-RU" altLang="en-US" sz="160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7410507-73C4-4672-BB7E-5B4A06C57505}" type="slidenum">
              <a:rPr lang="ru-RU" altLang="en-US" smtClean="0"/>
              <a:pPr eaLnBrk="1" hangingPunct="1"/>
              <a:t>179</a:t>
            </a:fld>
            <a:endParaRPr lang="ru-RU" altLang="en-US" smtClean="0"/>
          </a:p>
        </p:txBody>
      </p:sp>
      <p:sp>
        <p:nvSpPr>
          <p:cNvPr id="226307" name="Rectangle 2"/>
          <p:cNvSpPr>
            <a:spLocks noGrp="1" noChangeArrowheads="1"/>
          </p:cNvSpPr>
          <p:nvPr>
            <p:ph type="title"/>
          </p:nvPr>
        </p:nvSpPr>
        <p:spPr>
          <a:xfrm>
            <a:off x="685800" y="333375"/>
            <a:ext cx="6870700" cy="647700"/>
          </a:xfrm>
        </p:spPr>
        <p:txBody>
          <a:bodyPr/>
          <a:lstStyle/>
          <a:p>
            <a:pPr eaLnBrk="1" hangingPunct="1"/>
            <a:r>
              <a:rPr lang="ru-RU" altLang="en-US" sz="3600" b="1" smtClean="0"/>
              <a:t> </a:t>
            </a:r>
            <a:br>
              <a:rPr lang="ru-RU" altLang="en-US" sz="3600" b="1" smtClean="0"/>
            </a:br>
            <a:r>
              <a:rPr lang="ru-RU" altLang="en-US" sz="3600" b="1" smtClean="0"/>
              <a:t> Конкретная ситуация</a:t>
            </a:r>
          </a:p>
        </p:txBody>
      </p:sp>
      <p:sp>
        <p:nvSpPr>
          <p:cNvPr id="226308" name="Rectangle 3"/>
          <p:cNvSpPr>
            <a:spLocks noGrp="1" noChangeArrowheads="1"/>
          </p:cNvSpPr>
          <p:nvPr>
            <p:ph type="body" idx="1"/>
          </p:nvPr>
        </p:nvSpPr>
        <p:spPr>
          <a:xfrm>
            <a:off x="685800" y="908050"/>
            <a:ext cx="7696200" cy="5545138"/>
          </a:xfrm>
        </p:spPr>
        <p:txBody>
          <a:bodyPr/>
          <a:lstStyle/>
          <a:p>
            <a:pPr eaLnBrk="1" hangingPunct="1">
              <a:lnSpc>
                <a:spcPct val="80000"/>
              </a:lnSpc>
              <a:buFontTx/>
              <a:buNone/>
            </a:pPr>
            <a:r>
              <a:rPr lang="ru-RU" altLang="en-US" sz="2400" smtClean="0"/>
              <a:t>   Компания производит самолеты и имеет два подразделения: цех по производству моторов и сборочный цех. Приобрести моторы где-либо еще невозможно. Самолеты – одномоторные, т.е. имеет место жесткая дополняемость моторов и самолетов в пропорции 1:1. Спрос на самолеты компанией исследован, по результатам рыночных исследований смоделирована функция спроса Р= 15 000 – </a:t>
            </a:r>
            <a:r>
              <a:rPr lang="en-US" altLang="en-US" sz="2400" smtClean="0"/>
              <a:t>Q</a:t>
            </a:r>
            <a:endParaRPr lang="ru-RU" altLang="en-US" sz="2400" smtClean="0"/>
          </a:p>
          <a:p>
            <a:pPr eaLnBrk="1" hangingPunct="1">
              <a:lnSpc>
                <a:spcPct val="80000"/>
              </a:lnSpc>
            </a:pPr>
            <a:r>
              <a:rPr lang="ru-RU" altLang="en-US" sz="2400" smtClean="0"/>
              <a:t>Издержки производства изменяются в рамках каждого подразделения в зависимости от объемов выпуска и могут быть описаны с помощью следующих зависимостей:</a:t>
            </a:r>
          </a:p>
          <a:p>
            <a:pPr eaLnBrk="1" hangingPunct="1">
              <a:lnSpc>
                <a:spcPct val="80000"/>
              </a:lnSpc>
            </a:pPr>
            <a:r>
              <a:rPr lang="ru-RU" altLang="en-US" sz="2400" smtClean="0"/>
              <a:t>Производство моторов: ТСм=2.5</a:t>
            </a:r>
            <a:r>
              <a:rPr lang="en-US" altLang="en-US" sz="2400" smtClean="0"/>
              <a:t>Q</a:t>
            </a:r>
            <a:r>
              <a:rPr lang="en-US" altLang="en-US" sz="2400" baseline="30000" smtClean="0"/>
              <a:t>2</a:t>
            </a:r>
            <a:r>
              <a:rPr lang="ru-RU" altLang="en-US" sz="2400" smtClean="0"/>
              <a:t>м</a:t>
            </a:r>
            <a:endParaRPr lang="en-US" altLang="en-US" sz="2400" smtClean="0"/>
          </a:p>
          <a:p>
            <a:pPr eaLnBrk="1" hangingPunct="1">
              <a:lnSpc>
                <a:spcPct val="80000"/>
              </a:lnSpc>
            </a:pPr>
            <a:r>
              <a:rPr lang="ru-RU" altLang="en-US" sz="2400" smtClean="0"/>
              <a:t>Сборочный цех: ТСс=1000</a:t>
            </a:r>
            <a:r>
              <a:rPr lang="en-US" altLang="en-US" sz="2400" smtClean="0"/>
              <a:t>Q</a:t>
            </a:r>
          </a:p>
          <a:p>
            <a:pPr algn="ctr" eaLnBrk="1" hangingPunct="1">
              <a:lnSpc>
                <a:spcPct val="80000"/>
              </a:lnSpc>
              <a:buFontTx/>
              <a:buNone/>
            </a:pPr>
            <a:r>
              <a:rPr lang="ru-RU" altLang="en-US" sz="2400" b="1" smtClean="0"/>
              <a:t>Каковы должны быть объемы производства и цена самолета, чтобы компания в результате максимизировала прибыль?</a:t>
            </a:r>
          </a:p>
          <a:p>
            <a:pPr eaLnBrk="1" hangingPunct="1">
              <a:lnSpc>
                <a:spcPct val="80000"/>
              </a:lnSpc>
            </a:pPr>
            <a:endParaRPr lang="ru-RU" altLang="en-US" sz="2400"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Номер слайда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AD794C5-D3AD-41C5-BF78-6E583A4550A6}" type="slidenum">
              <a:rPr lang="ru-RU" altLang="en-US" smtClean="0"/>
              <a:pPr eaLnBrk="1" hangingPunct="1"/>
              <a:t>18</a:t>
            </a:fld>
            <a:endParaRPr lang="ru-RU" altLang="en-US" smtClean="0"/>
          </a:p>
        </p:txBody>
      </p:sp>
      <p:sp>
        <p:nvSpPr>
          <p:cNvPr id="36867" name="Rectangle 25"/>
          <p:cNvSpPr>
            <a:spLocks noGrp="1" noChangeArrowheads="1"/>
          </p:cNvSpPr>
          <p:nvPr>
            <p:ph type="title"/>
          </p:nvPr>
        </p:nvSpPr>
        <p:spPr>
          <a:xfrm>
            <a:off x="685800" y="152400"/>
            <a:ext cx="6870700" cy="1189038"/>
          </a:xfrm>
        </p:spPr>
        <p:txBody>
          <a:bodyPr/>
          <a:lstStyle/>
          <a:p>
            <a:pPr eaLnBrk="1" hangingPunct="1"/>
            <a:r>
              <a:rPr lang="ru-RU" altLang="en-US" sz="2800" b="1" smtClean="0"/>
              <a:t>Кривая спроса: табличное, графическое и аналитическое отображение</a:t>
            </a:r>
          </a:p>
        </p:txBody>
      </p:sp>
      <p:sp>
        <p:nvSpPr>
          <p:cNvPr id="78874" name="Rectangle 26"/>
          <p:cNvSpPr>
            <a:spLocks noGrp="1" noChangeArrowheads="1"/>
          </p:cNvSpPr>
          <p:nvPr>
            <p:ph type="body" sz="half" idx="1"/>
          </p:nvPr>
        </p:nvSpPr>
        <p:spPr>
          <a:xfrm>
            <a:off x="685800" y="1268413"/>
            <a:ext cx="3771900" cy="4217987"/>
          </a:xfrm>
        </p:spPr>
        <p:txBody>
          <a:bodyPr/>
          <a:lstStyle/>
          <a:p>
            <a:pPr eaLnBrk="1" hangingPunct="1">
              <a:buFontTx/>
              <a:buNone/>
            </a:pPr>
            <a:r>
              <a:rPr lang="en-US" altLang="en-US" sz="2800" smtClean="0"/>
              <a:t>P </a:t>
            </a:r>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buFontTx/>
              <a:buNone/>
            </a:pPr>
            <a:r>
              <a:rPr lang="en-US" altLang="en-US" sz="2800" smtClean="0"/>
              <a:t>20</a:t>
            </a:r>
          </a:p>
          <a:p>
            <a:pPr eaLnBrk="1" hangingPunct="1">
              <a:buFontTx/>
              <a:buNone/>
            </a:pPr>
            <a:endParaRPr lang="en-US" altLang="en-US" sz="2800" smtClean="0"/>
          </a:p>
          <a:p>
            <a:pPr eaLnBrk="1" hangingPunct="1">
              <a:buFontTx/>
              <a:buNone/>
            </a:pPr>
            <a:endParaRPr lang="en-US" altLang="en-US" sz="2800" smtClean="0"/>
          </a:p>
          <a:p>
            <a:pPr eaLnBrk="1" hangingPunct="1">
              <a:buFontTx/>
              <a:buNone/>
            </a:pPr>
            <a:r>
              <a:rPr lang="en-US" altLang="en-US" sz="2800" smtClean="0"/>
              <a:t>			40      Q</a:t>
            </a:r>
            <a:endParaRPr lang="ru-RU" altLang="en-US" sz="2800" smtClean="0"/>
          </a:p>
        </p:txBody>
      </p:sp>
      <p:graphicFrame>
        <p:nvGraphicFramePr>
          <p:cNvPr id="78893" name="Group 45"/>
          <p:cNvGraphicFramePr>
            <a:graphicFrameLocks noGrp="1"/>
          </p:cNvGraphicFramePr>
          <p:nvPr>
            <p:ph sz="quarter" idx="2"/>
          </p:nvPr>
        </p:nvGraphicFramePr>
        <p:xfrm>
          <a:off x="4610100" y="1268413"/>
          <a:ext cx="3771900" cy="2611438"/>
        </p:xfrm>
        <a:graphic>
          <a:graphicData uri="http://schemas.openxmlformats.org/drawingml/2006/table">
            <a:tbl>
              <a:tblPr/>
              <a:tblGrid>
                <a:gridCol w="1885950"/>
                <a:gridCol w="1885950"/>
              </a:tblGrid>
              <a:tr h="9448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Цена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Объем продаж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8894" name="Group 46"/>
          <p:cNvGraphicFramePr>
            <a:graphicFrameLocks noGrp="1"/>
          </p:cNvGraphicFramePr>
          <p:nvPr>
            <p:ph sz="quarter" idx="3"/>
          </p:nvPr>
        </p:nvGraphicFramePr>
        <p:xfrm>
          <a:off x="4610100" y="3860800"/>
          <a:ext cx="3771900" cy="1674812"/>
        </p:xfrm>
        <a:graphic>
          <a:graphicData uri="http://schemas.openxmlformats.org/drawingml/2006/table">
            <a:tbl>
              <a:tblPr/>
              <a:tblGrid>
                <a:gridCol w="3771900"/>
              </a:tblGrid>
              <a:tr h="6382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У = А + вХ</a:t>
                      </a: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omic Sans MS" pitchFamily="66" charset="0"/>
                        </a:rPr>
                        <a:t>P</a:t>
                      </a:r>
                      <a:r>
                        <a:rPr kumimoji="0" lang="en-US" sz="2800" b="1" i="0" u="none" strike="noStrike" cap="none" normalizeH="0" baseline="30000" smtClean="0">
                          <a:ln>
                            <a:noFill/>
                          </a:ln>
                          <a:solidFill>
                            <a:schemeClr val="tx1"/>
                          </a:solidFill>
                          <a:effectLst/>
                          <a:latin typeface="Comic Sans MS" pitchFamily="66" charset="0"/>
                        </a:rPr>
                        <a:t>d</a:t>
                      </a:r>
                      <a:r>
                        <a:rPr kumimoji="0" lang="en-US" sz="2800" b="1" i="0" u="none" strike="noStrike" cap="none" normalizeH="0" baseline="0" smtClean="0">
                          <a:ln>
                            <a:noFill/>
                          </a:ln>
                          <a:solidFill>
                            <a:schemeClr val="tx1"/>
                          </a:solidFill>
                          <a:effectLst/>
                          <a:latin typeface="Comic Sans MS" pitchFamily="66" charset="0"/>
                        </a:rPr>
                        <a:t> = 20 – 1</a:t>
                      </a:r>
                      <a:r>
                        <a:rPr kumimoji="0" lang="ru-RU" sz="2800" b="1" i="0" u="none" strike="noStrike" cap="none" normalizeH="0" baseline="0" smtClean="0">
                          <a:ln>
                            <a:noFill/>
                          </a:ln>
                          <a:solidFill>
                            <a:schemeClr val="tx1"/>
                          </a:solidFill>
                          <a:effectLst/>
                          <a:latin typeface="Comic Sans MS" pitchFamily="66" charset="0"/>
                        </a:rPr>
                        <a:t>/2</a:t>
                      </a:r>
                      <a:r>
                        <a:rPr kumimoji="0" lang="en-US" sz="2800" b="1" i="0" u="none" strike="noStrike" cap="none" normalizeH="0" baseline="0" smtClean="0">
                          <a:ln>
                            <a:noFill/>
                          </a:ln>
                          <a:solidFill>
                            <a:schemeClr val="tx1"/>
                          </a:solidFill>
                          <a:effectLst/>
                          <a:latin typeface="Comic Sans MS" pitchFamily="66" charset="0"/>
                        </a:rPr>
                        <a:t>Q</a:t>
                      </a:r>
                      <a:r>
                        <a:rPr kumimoji="0" lang="en-US" sz="2800" b="1" i="0" u="none" strike="noStrike" cap="none" normalizeH="0" baseline="30000" smtClean="0">
                          <a:ln>
                            <a:noFill/>
                          </a:ln>
                          <a:solidFill>
                            <a:schemeClr val="tx1"/>
                          </a:solidFill>
                          <a:effectLst/>
                          <a:latin typeface="Comic Sans MS" pitchFamily="66" charset="0"/>
                        </a:rPr>
                        <a:t>d</a:t>
                      </a:r>
                      <a:endParaRPr kumimoji="0" lang="ru-RU" sz="2800" b="1" i="0" u="none" strike="noStrike" cap="none" normalizeH="0" baseline="0" smtClean="0">
                        <a:ln>
                          <a:noFill/>
                        </a:ln>
                        <a:solidFill>
                          <a:schemeClr val="tx1"/>
                        </a:solidFill>
                        <a:effectLst/>
                        <a:latin typeface="Comic Sans MS" pitchFamily="66" charset="0"/>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Comic Sans MS" pitchFamily="66" charset="0"/>
                        </a:rPr>
                        <a:t>Q</a:t>
                      </a:r>
                      <a:r>
                        <a:rPr kumimoji="0" lang="en-US" sz="2800" b="1" i="0" u="none" strike="noStrike" cap="none" normalizeH="0" baseline="30000" smtClean="0">
                          <a:ln>
                            <a:noFill/>
                          </a:ln>
                          <a:solidFill>
                            <a:schemeClr val="tx1"/>
                          </a:solidFill>
                          <a:effectLst/>
                          <a:latin typeface="Comic Sans MS" pitchFamily="66" charset="0"/>
                        </a:rPr>
                        <a:t>d</a:t>
                      </a:r>
                      <a:r>
                        <a:rPr kumimoji="0" lang="en-US" sz="2800" b="1" i="0" u="none" strike="noStrike" cap="none" normalizeH="0" baseline="0" smtClean="0">
                          <a:ln>
                            <a:noFill/>
                          </a:ln>
                          <a:solidFill>
                            <a:schemeClr val="tx1"/>
                          </a:solidFill>
                          <a:effectLst/>
                          <a:latin typeface="Comic Sans MS" pitchFamily="66" charset="0"/>
                        </a:rPr>
                        <a:t> = 40 – 2P</a:t>
                      </a:r>
                      <a:r>
                        <a:rPr kumimoji="0" lang="en-US" sz="2800" b="1" i="0" u="none" strike="noStrike" cap="none" normalizeH="0" baseline="30000" smtClean="0">
                          <a:ln>
                            <a:noFill/>
                          </a:ln>
                          <a:solidFill>
                            <a:schemeClr val="tx1"/>
                          </a:solidFill>
                          <a:effectLst/>
                          <a:latin typeface="Comic Sans MS" pitchFamily="66" charset="0"/>
                        </a:rPr>
                        <a:t>d</a:t>
                      </a:r>
                      <a:endParaRPr kumimoji="0" lang="ru-RU" sz="2800" b="1" i="0" u="none" strike="noStrike" cap="none" normalizeH="0" baseline="30000" smtClean="0">
                        <a:ln>
                          <a:noFill/>
                        </a:ln>
                        <a:solidFill>
                          <a:schemeClr val="tx1"/>
                        </a:solidFill>
                        <a:effectLst/>
                        <a:latin typeface="Comic Sans MS" pitchFamily="66" charset="0"/>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96" name="Line 47"/>
          <p:cNvSpPr>
            <a:spLocks noChangeShapeType="1"/>
          </p:cNvSpPr>
          <p:nvPr/>
        </p:nvSpPr>
        <p:spPr bwMode="auto">
          <a:xfrm>
            <a:off x="1258888" y="1484313"/>
            <a:ext cx="0" cy="352901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897" name="Line 48"/>
          <p:cNvSpPr>
            <a:spLocks noChangeShapeType="1"/>
          </p:cNvSpPr>
          <p:nvPr/>
        </p:nvSpPr>
        <p:spPr bwMode="auto">
          <a:xfrm>
            <a:off x="1258888" y="5013325"/>
            <a:ext cx="2808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98" name="Line 49"/>
          <p:cNvSpPr>
            <a:spLocks noChangeShapeType="1"/>
          </p:cNvSpPr>
          <p:nvPr/>
        </p:nvSpPr>
        <p:spPr bwMode="auto">
          <a:xfrm>
            <a:off x="1258888" y="3500438"/>
            <a:ext cx="2592387" cy="15128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94"/>
                                        </p:tgtEl>
                                        <p:attrNameLst>
                                          <p:attrName>style.visibility</p:attrName>
                                        </p:attrNameLst>
                                      </p:cBhvr>
                                      <p:to>
                                        <p:strVal val="visible"/>
                                      </p:to>
                                    </p:set>
                                    <p:anim calcmode="lin" valueType="num">
                                      <p:cBhvr additive="base">
                                        <p:cTn id="7" dur="3000" fill="hold"/>
                                        <p:tgtEl>
                                          <p:spTgt spid="78894"/>
                                        </p:tgtEl>
                                        <p:attrNameLst>
                                          <p:attrName>ppt_x</p:attrName>
                                        </p:attrNameLst>
                                      </p:cBhvr>
                                      <p:tavLst>
                                        <p:tav tm="0">
                                          <p:val>
                                            <p:strVal val="#ppt_x"/>
                                          </p:val>
                                        </p:tav>
                                        <p:tav tm="100000">
                                          <p:val>
                                            <p:strVal val="#ppt_x"/>
                                          </p:val>
                                        </p:tav>
                                      </p:tavLst>
                                    </p:anim>
                                    <p:anim calcmode="lin" valueType="num">
                                      <p:cBhvr additive="base">
                                        <p:cTn id="8" dur="3000" fill="hold"/>
                                        <p:tgtEl>
                                          <p:spTgt spid="788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8874">
                                            <p:txEl>
                                              <p:pRg st="0" end="0"/>
                                            </p:txEl>
                                          </p:spTgt>
                                        </p:tgtEl>
                                        <p:attrNameLst>
                                          <p:attrName>style.visibility</p:attrName>
                                        </p:attrNameLst>
                                      </p:cBhvr>
                                      <p:to>
                                        <p:strVal val="visible"/>
                                      </p:to>
                                    </p:set>
                                    <p:animEffect transition="in" filter="wipe(down)">
                                      <p:cBhvr>
                                        <p:cTn id="13" dur="3000"/>
                                        <p:tgtEl>
                                          <p:spTgt spid="78874">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8874">
                                            <p:txEl>
                                              <p:pRg st="4" end="4"/>
                                            </p:txEl>
                                          </p:spTgt>
                                        </p:tgtEl>
                                        <p:attrNameLst>
                                          <p:attrName>style.visibility</p:attrName>
                                        </p:attrNameLst>
                                      </p:cBhvr>
                                      <p:to>
                                        <p:strVal val="visible"/>
                                      </p:to>
                                    </p:set>
                                    <p:animEffect transition="in" filter="wipe(down)">
                                      <p:cBhvr>
                                        <p:cTn id="18" dur="3000"/>
                                        <p:tgtEl>
                                          <p:spTgt spid="78874">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8874">
                                            <p:txEl>
                                              <p:pRg st="7" end="7"/>
                                            </p:txEl>
                                          </p:spTgt>
                                        </p:tgtEl>
                                        <p:attrNameLst>
                                          <p:attrName>style.visibility</p:attrName>
                                        </p:attrNameLst>
                                      </p:cBhvr>
                                      <p:to>
                                        <p:strVal val="visible"/>
                                      </p:to>
                                    </p:set>
                                    <p:animEffect transition="in" filter="wipe(down)">
                                      <p:cBhvr>
                                        <p:cTn id="23" dur="3000"/>
                                        <p:tgtEl>
                                          <p:spTgt spid="788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74" grpId="0" build="p"/>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60F8365-4512-4AC0-BD5B-FFD8E7D7F09F}" type="slidenum">
              <a:rPr lang="ru-RU" altLang="en-US" smtClean="0"/>
              <a:pPr eaLnBrk="1" hangingPunct="1"/>
              <a:t>180</a:t>
            </a:fld>
            <a:endParaRPr lang="ru-RU" altLang="en-US" smtClean="0"/>
          </a:p>
        </p:txBody>
      </p:sp>
      <p:sp>
        <p:nvSpPr>
          <p:cNvPr id="227331" name="Rectangle 2"/>
          <p:cNvSpPr>
            <a:spLocks noGrp="1" noChangeArrowheads="1"/>
          </p:cNvSpPr>
          <p:nvPr>
            <p:ph type="title"/>
          </p:nvPr>
        </p:nvSpPr>
        <p:spPr>
          <a:xfrm>
            <a:off x="250825" y="152400"/>
            <a:ext cx="7850188" cy="2124075"/>
          </a:xfrm>
        </p:spPr>
        <p:txBody>
          <a:bodyPr/>
          <a:lstStyle/>
          <a:p>
            <a:pPr eaLnBrk="1" hangingPunct="1"/>
            <a:r>
              <a:rPr lang="ru-RU" altLang="en-US" sz="3200" b="1" smtClean="0"/>
              <a:t>Трансфертное ценообразование: пример</a:t>
            </a:r>
            <a:r>
              <a:rPr lang="ru-RU" altLang="en-US" sz="2800" b="1" smtClean="0"/>
              <a:t/>
            </a:r>
            <a:br>
              <a:rPr lang="ru-RU" altLang="en-US" sz="2800" b="1" smtClean="0"/>
            </a:br>
            <a:r>
              <a:rPr lang="ru-RU" altLang="en-US" sz="2400" smtClean="0"/>
              <a:t>функция спроса</a:t>
            </a:r>
            <a:r>
              <a:rPr lang="ru-RU" altLang="en-US" sz="2800" smtClean="0"/>
              <a:t>: </a:t>
            </a:r>
            <a:r>
              <a:rPr lang="en-US" altLang="en-US" sz="2800" smtClean="0"/>
              <a:t>P = 15 000-Q</a:t>
            </a:r>
            <a:r>
              <a:rPr lang="ru-RU" altLang="en-US" sz="2800" smtClean="0"/>
              <a:t/>
            </a:r>
            <a:br>
              <a:rPr lang="ru-RU" altLang="en-US" sz="2800" smtClean="0"/>
            </a:br>
            <a:r>
              <a:rPr lang="ru-RU" altLang="en-US" sz="2400" smtClean="0"/>
              <a:t>функция предельного дохода</a:t>
            </a:r>
            <a:r>
              <a:rPr lang="ru-RU" altLang="en-US" sz="2800" smtClean="0"/>
              <a:t>: </a:t>
            </a:r>
            <a:r>
              <a:rPr lang="en-US" altLang="en-US" sz="2800" smtClean="0"/>
              <a:t>MR = 15 000 – 2Q</a:t>
            </a:r>
            <a:endParaRPr lang="ru-RU" altLang="en-US" sz="2800" smtClean="0"/>
          </a:p>
        </p:txBody>
      </p:sp>
      <p:sp>
        <p:nvSpPr>
          <p:cNvPr id="227332" name="Rectangle 4"/>
          <p:cNvSpPr>
            <a:spLocks noGrp="1" noChangeArrowheads="1"/>
          </p:cNvSpPr>
          <p:nvPr>
            <p:ph type="body" sz="half" idx="1"/>
          </p:nvPr>
        </p:nvSpPr>
        <p:spPr>
          <a:xfrm>
            <a:off x="395288" y="2349500"/>
            <a:ext cx="4062412" cy="3136900"/>
          </a:xfrm>
        </p:spPr>
        <p:txBody>
          <a:bodyPr/>
          <a:lstStyle/>
          <a:p>
            <a:pPr eaLnBrk="1" hangingPunct="1">
              <a:buFontTx/>
              <a:buNone/>
            </a:pPr>
            <a:r>
              <a:rPr lang="ru-RU" altLang="en-US" sz="2400" u="sng" smtClean="0"/>
              <a:t>Производство моторов</a:t>
            </a:r>
            <a:r>
              <a:rPr lang="en-US" altLang="en-US" sz="2400" smtClean="0"/>
              <a:t> TC</a:t>
            </a:r>
            <a:r>
              <a:rPr lang="ru-RU" altLang="en-US" sz="2400" smtClean="0"/>
              <a:t>м</a:t>
            </a:r>
            <a:r>
              <a:rPr lang="en-US" altLang="en-US" sz="2400" smtClean="0"/>
              <a:t>=</a:t>
            </a:r>
            <a:r>
              <a:rPr lang="ru-RU" altLang="en-US" sz="2400" smtClean="0"/>
              <a:t>2.5</a:t>
            </a:r>
            <a:r>
              <a:rPr lang="en-US" altLang="en-US" sz="2400" smtClean="0"/>
              <a:t>Q</a:t>
            </a:r>
            <a:r>
              <a:rPr lang="ru-RU" altLang="en-US" sz="2400" baseline="30000" smtClean="0"/>
              <a:t>2</a:t>
            </a:r>
            <a:r>
              <a:rPr lang="ru-RU" altLang="en-US" sz="2400" smtClean="0"/>
              <a:t>м МСм=5</a:t>
            </a:r>
            <a:r>
              <a:rPr lang="en-US" altLang="en-US" sz="2400" smtClean="0"/>
              <a:t>Q</a:t>
            </a:r>
            <a:r>
              <a:rPr lang="ru-RU" altLang="en-US" sz="2400" smtClean="0"/>
              <a:t>м</a:t>
            </a:r>
          </a:p>
        </p:txBody>
      </p:sp>
      <p:sp>
        <p:nvSpPr>
          <p:cNvPr id="227333" name="Rectangle 5"/>
          <p:cNvSpPr>
            <a:spLocks noGrp="1" noChangeArrowheads="1"/>
          </p:cNvSpPr>
          <p:nvPr>
            <p:ph type="body" sz="half" idx="2"/>
          </p:nvPr>
        </p:nvSpPr>
        <p:spPr>
          <a:xfrm>
            <a:off x="4610100" y="2276475"/>
            <a:ext cx="3771900" cy="3209925"/>
          </a:xfrm>
        </p:spPr>
        <p:txBody>
          <a:bodyPr/>
          <a:lstStyle/>
          <a:p>
            <a:pPr algn="ctr" eaLnBrk="1" hangingPunct="1">
              <a:buFontTx/>
              <a:buNone/>
            </a:pPr>
            <a:r>
              <a:rPr lang="ru-RU" altLang="en-US" sz="2400" u="sng" smtClean="0"/>
              <a:t>Сборочный цех</a:t>
            </a:r>
          </a:p>
          <a:p>
            <a:pPr algn="ctr" eaLnBrk="1" hangingPunct="1">
              <a:buFontTx/>
              <a:buNone/>
            </a:pPr>
            <a:r>
              <a:rPr lang="en-US" altLang="en-US" sz="2400" smtClean="0"/>
              <a:t>TCc=1000Qc MCc=1000</a:t>
            </a:r>
            <a:endParaRPr lang="ru-RU" altLang="en-US" sz="2400" smtClean="0"/>
          </a:p>
        </p:txBody>
      </p:sp>
      <p:sp>
        <p:nvSpPr>
          <p:cNvPr id="227334" name="Rectangle 6"/>
          <p:cNvSpPr>
            <a:spLocks noChangeArrowheads="1"/>
          </p:cNvSpPr>
          <p:nvPr/>
        </p:nvSpPr>
        <p:spPr bwMode="auto">
          <a:xfrm>
            <a:off x="1476375" y="3241675"/>
            <a:ext cx="5616575" cy="28511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При оптимальной трансфертной цене чистые предельные поступления от производства моторов должны равняться предельным издержкам сборки</a:t>
            </a:r>
          </a:p>
          <a:p>
            <a:pPr eaLnBrk="1" hangingPunct="1"/>
            <a:r>
              <a:rPr lang="en-US" altLang="en-US"/>
              <a:t>NMR=MR- MC</a:t>
            </a:r>
            <a:r>
              <a:rPr lang="ru-RU" altLang="en-US"/>
              <a:t>м= МСс</a:t>
            </a:r>
          </a:p>
          <a:p>
            <a:pPr eaLnBrk="1" hangingPunct="1"/>
            <a:r>
              <a:rPr lang="ru-RU" altLang="en-US"/>
              <a:t>15 000-2</a:t>
            </a:r>
            <a:r>
              <a:rPr lang="en-US" altLang="en-US"/>
              <a:t>Q-5Q=1000 (Q</a:t>
            </a:r>
            <a:r>
              <a:rPr lang="ru-RU" altLang="en-US"/>
              <a:t>м=</a:t>
            </a:r>
            <a:r>
              <a:rPr lang="en-US" altLang="en-US"/>
              <a:t>Qc)</a:t>
            </a:r>
          </a:p>
          <a:p>
            <a:pPr eaLnBrk="1" hangingPunct="1"/>
            <a:r>
              <a:rPr lang="en-US" altLang="en-US"/>
              <a:t>Q = 2000</a:t>
            </a:r>
          </a:p>
          <a:p>
            <a:pPr eaLnBrk="1" hangingPunct="1"/>
            <a:r>
              <a:rPr lang="ru-RU" altLang="en-US"/>
              <a:t>Трансфертная цена на моторы составит </a:t>
            </a:r>
            <a:r>
              <a:rPr lang="en-US" altLang="en-US"/>
              <a:t>P=MC</a:t>
            </a:r>
            <a:r>
              <a:rPr lang="ru-RU" altLang="en-US"/>
              <a:t>м=5*2000=10000</a:t>
            </a:r>
          </a:p>
          <a:p>
            <a:pPr eaLnBrk="1" hangingPunct="1"/>
            <a:r>
              <a:rPr lang="ru-RU" altLang="en-US"/>
              <a:t>Рыночная цена: 15 000-2000=13 000</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53E6FE7-6822-495E-BB1F-39AF9158796F}" type="slidenum">
              <a:rPr lang="ru-RU" altLang="en-US" smtClean="0"/>
              <a:pPr eaLnBrk="1" hangingPunct="1"/>
              <a:t>181</a:t>
            </a:fld>
            <a:endParaRPr lang="ru-RU" altLang="en-US" smtClean="0"/>
          </a:p>
        </p:txBody>
      </p:sp>
      <p:sp>
        <p:nvSpPr>
          <p:cNvPr id="228355" name="Rectangle 2"/>
          <p:cNvSpPr>
            <a:spLocks noGrp="1" noChangeArrowheads="1"/>
          </p:cNvSpPr>
          <p:nvPr>
            <p:ph type="title"/>
          </p:nvPr>
        </p:nvSpPr>
        <p:spPr>
          <a:xfrm>
            <a:off x="685800" y="152400"/>
            <a:ext cx="6870700" cy="1044575"/>
          </a:xfrm>
        </p:spPr>
        <p:txBody>
          <a:bodyPr/>
          <a:lstStyle/>
          <a:p>
            <a:pPr eaLnBrk="1" hangingPunct="1"/>
            <a:r>
              <a:rPr lang="ru-RU" altLang="en-US" sz="3600" b="1" smtClean="0"/>
              <a:t>Двухуровневая цена</a:t>
            </a:r>
            <a:br>
              <a:rPr lang="ru-RU" altLang="en-US" sz="3600" b="1" smtClean="0"/>
            </a:br>
            <a:r>
              <a:rPr lang="ru-RU" altLang="en-US" sz="3600" b="1" smtClean="0"/>
              <a:t> (</a:t>
            </a:r>
            <a:r>
              <a:rPr lang="en-US" altLang="en-US" sz="3600" b="1" smtClean="0"/>
              <a:t>two-side tariff)</a:t>
            </a:r>
            <a:endParaRPr lang="ru-RU" altLang="en-US" sz="3600" b="1" smtClean="0"/>
          </a:p>
        </p:txBody>
      </p:sp>
      <p:sp>
        <p:nvSpPr>
          <p:cNvPr id="228356" name="Rectangle 3"/>
          <p:cNvSpPr>
            <a:spLocks noGrp="1" noChangeArrowheads="1"/>
          </p:cNvSpPr>
          <p:nvPr>
            <p:ph type="body" sz="half" idx="1"/>
          </p:nvPr>
        </p:nvSpPr>
        <p:spPr>
          <a:xfrm>
            <a:off x="685800" y="1341438"/>
            <a:ext cx="3771900" cy="4144962"/>
          </a:xfrm>
        </p:spPr>
        <p:txBody>
          <a:bodyPr/>
          <a:lstStyle/>
          <a:p>
            <a:pPr eaLnBrk="1" hangingPunct="1"/>
            <a:r>
              <a:rPr lang="ru-RU" altLang="en-US" smtClean="0"/>
              <a:t>Разновидность ценовой дискриминации, преследует цель изъять весь потребительский излишек</a:t>
            </a:r>
          </a:p>
          <a:p>
            <a:pPr eaLnBrk="1" hangingPunct="1"/>
            <a:r>
              <a:rPr lang="ru-RU" altLang="en-US" smtClean="0"/>
              <a:t>Цена = фикс. плата+ цена за ед.</a:t>
            </a:r>
          </a:p>
        </p:txBody>
      </p:sp>
      <p:sp>
        <p:nvSpPr>
          <p:cNvPr id="228357" name="Rectangle 4"/>
          <p:cNvSpPr>
            <a:spLocks noGrp="1" noChangeArrowheads="1"/>
          </p:cNvSpPr>
          <p:nvPr>
            <p:ph type="body" sz="half" idx="2"/>
          </p:nvPr>
        </p:nvSpPr>
        <p:spPr>
          <a:xfrm>
            <a:off x="4427538" y="1341438"/>
            <a:ext cx="3954462" cy="4144962"/>
          </a:xfrm>
        </p:spPr>
        <p:txBody>
          <a:bodyPr/>
          <a:lstStyle/>
          <a:p>
            <a:pPr eaLnBrk="1" hangingPunct="1">
              <a:buFontTx/>
              <a:buNone/>
            </a:pPr>
            <a:r>
              <a:rPr lang="en-US" altLang="en-US" smtClean="0"/>
              <a:t>P</a:t>
            </a:r>
            <a:endParaRPr lang="ru-RU" altLang="en-US" smtClean="0"/>
          </a:p>
        </p:txBody>
      </p:sp>
      <p:sp>
        <p:nvSpPr>
          <p:cNvPr id="228358" name="Line 5"/>
          <p:cNvSpPr>
            <a:spLocks noChangeShapeType="1"/>
          </p:cNvSpPr>
          <p:nvPr/>
        </p:nvSpPr>
        <p:spPr bwMode="auto">
          <a:xfrm>
            <a:off x="4716463" y="1484313"/>
            <a:ext cx="0" cy="244951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8359" name="Line 6"/>
          <p:cNvSpPr>
            <a:spLocks noChangeShapeType="1"/>
          </p:cNvSpPr>
          <p:nvPr/>
        </p:nvSpPr>
        <p:spPr bwMode="auto">
          <a:xfrm>
            <a:off x="4716463" y="3933825"/>
            <a:ext cx="25193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8360" name="Line 7"/>
          <p:cNvSpPr>
            <a:spLocks noChangeShapeType="1"/>
          </p:cNvSpPr>
          <p:nvPr/>
        </p:nvSpPr>
        <p:spPr bwMode="auto">
          <a:xfrm>
            <a:off x="4716463" y="3068638"/>
            <a:ext cx="22320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8361" name="Line 8"/>
          <p:cNvSpPr>
            <a:spLocks noChangeShapeType="1"/>
          </p:cNvSpPr>
          <p:nvPr/>
        </p:nvSpPr>
        <p:spPr bwMode="auto">
          <a:xfrm>
            <a:off x="4716463" y="1700213"/>
            <a:ext cx="2232025" cy="22336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8362" name="Line 9"/>
          <p:cNvSpPr>
            <a:spLocks noChangeShapeType="1"/>
          </p:cNvSpPr>
          <p:nvPr/>
        </p:nvSpPr>
        <p:spPr bwMode="auto">
          <a:xfrm>
            <a:off x="4716463" y="1700213"/>
            <a:ext cx="1008062" cy="22336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8363" name="Line 10"/>
          <p:cNvSpPr>
            <a:spLocks noChangeShapeType="1"/>
          </p:cNvSpPr>
          <p:nvPr/>
        </p:nvSpPr>
        <p:spPr bwMode="auto">
          <a:xfrm>
            <a:off x="5364163" y="3068638"/>
            <a:ext cx="0" cy="86518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8364" name="Line 11"/>
          <p:cNvSpPr>
            <a:spLocks noChangeShapeType="1"/>
          </p:cNvSpPr>
          <p:nvPr/>
        </p:nvSpPr>
        <p:spPr bwMode="auto">
          <a:xfrm flipV="1">
            <a:off x="5364163" y="2349500"/>
            <a:ext cx="0" cy="719138"/>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8365" name="Line 12"/>
          <p:cNvSpPr>
            <a:spLocks noChangeShapeType="1"/>
          </p:cNvSpPr>
          <p:nvPr/>
        </p:nvSpPr>
        <p:spPr bwMode="auto">
          <a:xfrm>
            <a:off x="4716463" y="2349500"/>
            <a:ext cx="719137"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28366" name="AutoShape 13"/>
          <p:cNvSpPr>
            <a:spLocks noChangeArrowheads="1"/>
          </p:cNvSpPr>
          <p:nvPr/>
        </p:nvSpPr>
        <p:spPr bwMode="auto">
          <a:xfrm>
            <a:off x="4716463" y="1700213"/>
            <a:ext cx="647700" cy="649287"/>
          </a:xfrm>
          <a:prstGeom prst="rtTriangle">
            <a:avLst/>
          </a:prstGeom>
          <a:solidFill>
            <a:srgbClr val="F7866F"/>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28367" name="AutoShape 14"/>
          <p:cNvSpPr>
            <a:spLocks noChangeArrowheads="1"/>
          </p:cNvSpPr>
          <p:nvPr/>
        </p:nvSpPr>
        <p:spPr bwMode="auto">
          <a:xfrm rot="570011">
            <a:off x="4787900" y="1309688"/>
            <a:ext cx="3236913" cy="835025"/>
          </a:xfrm>
          <a:prstGeom prst="cloudCallout">
            <a:avLst>
              <a:gd name="adj1" fmla="val -37162"/>
              <a:gd name="adj2" fmla="val 785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t>CS</a:t>
            </a:r>
          </a:p>
          <a:p>
            <a:pPr eaLnBrk="1" hangingPunct="1"/>
            <a:r>
              <a:rPr lang="ru-RU" altLang="en-US" b="1"/>
              <a:t>(потреб.излишек</a:t>
            </a:r>
            <a:r>
              <a:rPr lang="en-US" altLang="en-US" b="1"/>
              <a:t>)</a:t>
            </a:r>
            <a:endParaRPr lang="ru-RU" altLang="en-US" b="1"/>
          </a:p>
        </p:txBody>
      </p:sp>
      <p:sp>
        <p:nvSpPr>
          <p:cNvPr id="228368" name="Rectangle 15"/>
          <p:cNvSpPr>
            <a:spLocks noChangeArrowheads="1"/>
          </p:cNvSpPr>
          <p:nvPr/>
        </p:nvSpPr>
        <p:spPr bwMode="auto">
          <a:xfrm>
            <a:off x="7092950" y="2925763"/>
            <a:ext cx="719138" cy="431800"/>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MC=AC</a:t>
            </a:r>
            <a:endParaRPr lang="ru-RU" altLang="en-US"/>
          </a:p>
        </p:txBody>
      </p:sp>
      <p:sp>
        <p:nvSpPr>
          <p:cNvPr id="228369" name="Rectangle 16"/>
          <p:cNvSpPr>
            <a:spLocks noChangeArrowheads="1"/>
          </p:cNvSpPr>
          <p:nvPr/>
        </p:nvSpPr>
        <p:spPr bwMode="auto">
          <a:xfrm>
            <a:off x="4933950" y="4076700"/>
            <a:ext cx="719138" cy="431800"/>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28370" name="Rectangle 17"/>
          <p:cNvSpPr>
            <a:spLocks noChangeArrowheads="1"/>
          </p:cNvSpPr>
          <p:nvPr/>
        </p:nvSpPr>
        <p:spPr bwMode="auto">
          <a:xfrm>
            <a:off x="4427538" y="2349500"/>
            <a:ext cx="215900"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228371" name="Rectangle 18"/>
          <p:cNvSpPr>
            <a:spLocks noChangeArrowheads="1"/>
          </p:cNvSpPr>
          <p:nvPr/>
        </p:nvSpPr>
        <p:spPr bwMode="auto">
          <a:xfrm>
            <a:off x="5580063" y="4241800"/>
            <a:ext cx="2808287" cy="14779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Цена,</a:t>
            </a:r>
            <a:r>
              <a:rPr lang="en-US" altLang="en-US"/>
              <a:t> </a:t>
            </a:r>
            <a:r>
              <a:rPr lang="ru-RU" altLang="en-US"/>
              <a:t>устанавливаемая по правилу</a:t>
            </a:r>
            <a:r>
              <a:rPr lang="en-US" altLang="en-US"/>
              <a:t> MR=MC</a:t>
            </a:r>
            <a:r>
              <a:rPr lang="ru-RU" altLang="en-US"/>
              <a:t>, не позволяет изъять весь потребительский излишек</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638C0AA-CCEE-4E4A-8D28-AC9E424AFCED}" type="slidenum">
              <a:rPr lang="ru-RU" altLang="en-US" smtClean="0"/>
              <a:pPr eaLnBrk="1" hangingPunct="1"/>
              <a:t>182</a:t>
            </a:fld>
            <a:endParaRPr lang="ru-RU" altLang="en-US" smtClean="0"/>
          </a:p>
        </p:txBody>
      </p:sp>
      <p:sp>
        <p:nvSpPr>
          <p:cNvPr id="229379" name="Rectangle 2"/>
          <p:cNvSpPr>
            <a:spLocks noGrp="1" noChangeArrowheads="1"/>
          </p:cNvSpPr>
          <p:nvPr>
            <p:ph type="title"/>
          </p:nvPr>
        </p:nvSpPr>
        <p:spPr>
          <a:xfrm>
            <a:off x="685800" y="152400"/>
            <a:ext cx="6870700" cy="900113"/>
          </a:xfrm>
        </p:spPr>
        <p:txBody>
          <a:bodyPr/>
          <a:lstStyle/>
          <a:p>
            <a:pPr eaLnBrk="1" hangingPunct="1"/>
            <a:r>
              <a:rPr lang="ru-RU" altLang="en-US" sz="4000" b="1" smtClean="0"/>
              <a:t>Пример</a:t>
            </a:r>
          </a:p>
        </p:txBody>
      </p:sp>
      <p:sp>
        <p:nvSpPr>
          <p:cNvPr id="229380" name="Rectangle 3"/>
          <p:cNvSpPr>
            <a:spLocks noGrp="1" noChangeArrowheads="1"/>
          </p:cNvSpPr>
          <p:nvPr>
            <p:ph type="body" idx="1"/>
          </p:nvPr>
        </p:nvSpPr>
        <p:spPr>
          <a:xfrm>
            <a:off x="685800" y="1268413"/>
            <a:ext cx="7696200" cy="4897437"/>
          </a:xfrm>
        </p:spPr>
        <p:txBody>
          <a:bodyPr/>
          <a:lstStyle/>
          <a:p>
            <a:pPr eaLnBrk="1" hangingPunct="1">
              <a:lnSpc>
                <a:spcPct val="80000"/>
              </a:lnSpc>
            </a:pPr>
            <a:r>
              <a:rPr lang="ru-RU" altLang="en-US" sz="2400" smtClean="0"/>
              <a:t>Такое ценообразование распространено в клубах, рекреационных центрах, а также в сфере производства и потребления прочих общественных благ( например, связь)</a:t>
            </a:r>
          </a:p>
          <a:p>
            <a:pPr eaLnBrk="1" hangingPunct="1">
              <a:lnSpc>
                <a:spcPct val="80000"/>
              </a:lnSpc>
            </a:pPr>
            <a:r>
              <a:rPr lang="ru-RU" altLang="en-US" sz="2400" smtClean="0"/>
              <a:t>Рассмотрим пример гольф-клуба. Допустим, что функция спроса  посетителя имеет вид</a:t>
            </a:r>
            <a:r>
              <a:rPr lang="en-US" altLang="en-US" sz="2400" smtClean="0"/>
              <a:t>: Q= 20 – P ( </a:t>
            </a:r>
            <a:r>
              <a:rPr lang="ru-RU" altLang="en-US" sz="2400" smtClean="0"/>
              <a:t>для определенного периода), издержки обслуживания одного посещения неизменны и равны 2</a:t>
            </a:r>
            <a:r>
              <a:rPr lang="en-US" altLang="en-US" sz="2400" smtClean="0"/>
              <a:t>$( MC =</a:t>
            </a:r>
            <a:r>
              <a:rPr lang="ru-RU" altLang="en-US" sz="2400" smtClean="0"/>
              <a:t>2</a:t>
            </a:r>
            <a:r>
              <a:rPr lang="en-US" altLang="en-US" sz="2400" smtClean="0"/>
              <a:t>)</a:t>
            </a:r>
          </a:p>
          <a:p>
            <a:pPr eaLnBrk="1" hangingPunct="1">
              <a:lnSpc>
                <a:spcPct val="80000"/>
              </a:lnSpc>
            </a:pPr>
            <a:r>
              <a:rPr lang="ru-RU" altLang="en-US" sz="2400" smtClean="0"/>
              <a:t>В данный момент менеджер клуба установил плату за одно посещение в размере 11</a:t>
            </a:r>
            <a:r>
              <a:rPr lang="en-US" altLang="en-US" sz="2400" smtClean="0"/>
              <a:t>$.</a:t>
            </a:r>
            <a:r>
              <a:rPr lang="ru-RU" altLang="en-US" sz="2400" smtClean="0"/>
              <a:t>Он получает комиссионные в размере 10% прибыли. </a:t>
            </a:r>
            <a:r>
              <a:rPr lang="ru-RU" altLang="en-US" sz="2400" b="1" smtClean="0"/>
              <a:t>Можно ли каким-то образом изменить ценовую политику, чтобы менеджер в результате увеличил свой доход?</a:t>
            </a:r>
          </a:p>
          <a:p>
            <a:pPr eaLnBrk="1" hangingPunct="1">
              <a:lnSpc>
                <a:spcPct val="80000"/>
              </a:lnSpc>
            </a:pPr>
            <a:endParaRPr lang="ru-RU" altLang="en-US" sz="2400" b="1" smtClean="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0C989EA-476F-465F-A7BF-5E4B9450CFD7}" type="slidenum">
              <a:rPr lang="ru-RU" altLang="en-US" smtClean="0"/>
              <a:pPr eaLnBrk="1" hangingPunct="1"/>
              <a:t>183</a:t>
            </a:fld>
            <a:endParaRPr lang="ru-RU" altLang="en-US" smtClean="0"/>
          </a:p>
        </p:txBody>
      </p:sp>
      <p:sp>
        <p:nvSpPr>
          <p:cNvPr id="230403" name="AutoShape 20"/>
          <p:cNvSpPr>
            <a:spLocks noChangeArrowheads="1"/>
          </p:cNvSpPr>
          <p:nvPr/>
        </p:nvSpPr>
        <p:spPr bwMode="auto">
          <a:xfrm>
            <a:off x="4859338" y="2781300"/>
            <a:ext cx="1512887" cy="1727200"/>
          </a:xfrm>
          <a:prstGeom prst="rtTriangle">
            <a:avLst/>
          </a:prstGeom>
          <a:solidFill>
            <a:srgbClr val="F76FD3"/>
          </a:solidFill>
          <a:ln w="12700" algn="ctr">
            <a:solidFill>
              <a:schemeClr val="bg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30404" name="Rectangle 2"/>
          <p:cNvSpPr>
            <a:spLocks noGrp="1" noChangeArrowheads="1"/>
          </p:cNvSpPr>
          <p:nvPr>
            <p:ph type="title"/>
          </p:nvPr>
        </p:nvSpPr>
        <p:spPr/>
        <p:txBody>
          <a:bodyPr/>
          <a:lstStyle/>
          <a:p>
            <a:pPr eaLnBrk="1" hangingPunct="1"/>
            <a:r>
              <a:rPr lang="ru-RU" altLang="en-US" smtClean="0"/>
              <a:t>Двухуровневая цена: пример</a:t>
            </a:r>
          </a:p>
        </p:txBody>
      </p:sp>
      <p:sp>
        <p:nvSpPr>
          <p:cNvPr id="230405" name="Rectangle 3"/>
          <p:cNvSpPr>
            <a:spLocks noGrp="1" noChangeArrowheads="1"/>
          </p:cNvSpPr>
          <p:nvPr>
            <p:ph type="body" sz="half" idx="1"/>
          </p:nvPr>
        </p:nvSpPr>
        <p:spPr/>
        <p:txBody>
          <a:bodyPr/>
          <a:lstStyle/>
          <a:p>
            <a:pPr eaLnBrk="1" hangingPunct="1">
              <a:buFontTx/>
              <a:buNone/>
            </a:pPr>
            <a:r>
              <a:rPr lang="ru-RU" altLang="en-US" sz="1800" smtClean="0"/>
              <a:t>Членский взнос должен быть равен потребительскому излишку, а цена за обслуживание- средним издержкам:</a:t>
            </a:r>
          </a:p>
          <a:p>
            <a:pPr eaLnBrk="1" hangingPunct="1">
              <a:buFontTx/>
              <a:buNone/>
            </a:pPr>
            <a:r>
              <a:rPr lang="en-US" altLang="en-US" sz="1800" smtClean="0"/>
              <a:t>CS= ½*18*18 = 162$</a:t>
            </a:r>
          </a:p>
          <a:p>
            <a:pPr eaLnBrk="1" hangingPunct="1">
              <a:buFontTx/>
              <a:buNone/>
            </a:pPr>
            <a:r>
              <a:rPr lang="en-US" altLang="en-US" sz="1800" smtClean="0"/>
              <a:t>P=AC=MC=2$</a:t>
            </a:r>
            <a:r>
              <a:rPr lang="ru-RU" altLang="en-US" sz="1800" smtClean="0"/>
              <a:t>; тогда ср. количество посещений за период составит 18.</a:t>
            </a:r>
            <a:endParaRPr lang="en-US" altLang="en-US" sz="1800" smtClean="0"/>
          </a:p>
          <a:p>
            <a:pPr eaLnBrk="1" hangingPunct="1">
              <a:buFontTx/>
              <a:buNone/>
            </a:pPr>
            <a:r>
              <a:rPr lang="ru-RU" altLang="en-US" sz="1800" smtClean="0"/>
              <a:t>Прибыль клуба составит: 162+18*2 – 18*2= </a:t>
            </a:r>
            <a:r>
              <a:rPr lang="ru-RU" altLang="en-US" sz="1800" b="1" smtClean="0"/>
              <a:t>162=</a:t>
            </a:r>
            <a:r>
              <a:rPr lang="en-US" altLang="en-US" sz="1800" b="1" smtClean="0"/>
              <a:t>CS</a:t>
            </a:r>
            <a:endParaRPr lang="ru-RU" altLang="en-US" sz="1800" b="1" smtClean="0"/>
          </a:p>
        </p:txBody>
      </p:sp>
      <p:sp>
        <p:nvSpPr>
          <p:cNvPr id="230406" name="Rectangle 4"/>
          <p:cNvSpPr>
            <a:spLocks noGrp="1" noChangeArrowheads="1"/>
          </p:cNvSpPr>
          <p:nvPr>
            <p:ph type="body" sz="half" idx="2"/>
          </p:nvPr>
        </p:nvSpPr>
        <p:spPr>
          <a:xfrm>
            <a:off x="4067175" y="1844675"/>
            <a:ext cx="4348163" cy="3657600"/>
          </a:xfrm>
        </p:spPr>
        <p:txBody>
          <a:bodyPr/>
          <a:lstStyle/>
          <a:p>
            <a:pPr eaLnBrk="1" hangingPunct="1">
              <a:buFontTx/>
              <a:buNone/>
            </a:pPr>
            <a:r>
              <a:rPr lang="en-US" altLang="en-US" smtClean="0"/>
              <a:t>   P  </a:t>
            </a:r>
            <a:endParaRPr lang="ru-RU" altLang="en-US" smtClean="0"/>
          </a:p>
        </p:txBody>
      </p:sp>
      <p:sp>
        <p:nvSpPr>
          <p:cNvPr id="230407" name="Line 5"/>
          <p:cNvSpPr>
            <a:spLocks noChangeShapeType="1"/>
          </p:cNvSpPr>
          <p:nvPr/>
        </p:nvSpPr>
        <p:spPr bwMode="auto">
          <a:xfrm>
            <a:off x="4857750" y="2349500"/>
            <a:ext cx="0" cy="26638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30408" name="Line 6"/>
          <p:cNvSpPr>
            <a:spLocks noChangeShapeType="1"/>
          </p:cNvSpPr>
          <p:nvPr/>
        </p:nvSpPr>
        <p:spPr bwMode="auto">
          <a:xfrm>
            <a:off x="4859338" y="5013325"/>
            <a:ext cx="25209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30409" name="Line 7"/>
          <p:cNvSpPr>
            <a:spLocks noChangeShapeType="1"/>
          </p:cNvSpPr>
          <p:nvPr/>
        </p:nvSpPr>
        <p:spPr bwMode="auto">
          <a:xfrm>
            <a:off x="4859338" y="2781300"/>
            <a:ext cx="2017712" cy="223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30410" name="Line 8"/>
          <p:cNvSpPr>
            <a:spLocks noChangeShapeType="1"/>
          </p:cNvSpPr>
          <p:nvPr/>
        </p:nvSpPr>
        <p:spPr bwMode="auto">
          <a:xfrm>
            <a:off x="4859338" y="2781300"/>
            <a:ext cx="1008062" cy="223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30411" name="Line 9"/>
          <p:cNvSpPr>
            <a:spLocks noChangeShapeType="1"/>
          </p:cNvSpPr>
          <p:nvPr/>
        </p:nvSpPr>
        <p:spPr bwMode="auto">
          <a:xfrm>
            <a:off x="4859338" y="4508500"/>
            <a:ext cx="23050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30412" name="Line 10"/>
          <p:cNvSpPr>
            <a:spLocks noChangeShapeType="1"/>
          </p:cNvSpPr>
          <p:nvPr/>
        </p:nvSpPr>
        <p:spPr bwMode="auto">
          <a:xfrm>
            <a:off x="5651500" y="4508500"/>
            <a:ext cx="0" cy="5048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30413" name="Line 11"/>
          <p:cNvSpPr>
            <a:spLocks noChangeShapeType="1"/>
          </p:cNvSpPr>
          <p:nvPr/>
        </p:nvSpPr>
        <p:spPr bwMode="auto">
          <a:xfrm flipV="1">
            <a:off x="5651500" y="3573463"/>
            <a:ext cx="0" cy="93503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30414" name="Line 12"/>
          <p:cNvSpPr>
            <a:spLocks noChangeShapeType="1"/>
          </p:cNvSpPr>
          <p:nvPr/>
        </p:nvSpPr>
        <p:spPr bwMode="auto">
          <a:xfrm>
            <a:off x="6443663" y="4508500"/>
            <a:ext cx="0" cy="5048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30415" name="Line 13"/>
          <p:cNvSpPr>
            <a:spLocks noChangeShapeType="1"/>
          </p:cNvSpPr>
          <p:nvPr/>
        </p:nvSpPr>
        <p:spPr bwMode="auto">
          <a:xfrm>
            <a:off x="4859338" y="3644900"/>
            <a:ext cx="792162"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30416" name="Rectangle 14"/>
          <p:cNvSpPr>
            <a:spLocks noChangeArrowheads="1"/>
          </p:cNvSpPr>
          <p:nvPr/>
        </p:nvSpPr>
        <p:spPr bwMode="auto">
          <a:xfrm>
            <a:off x="7308850" y="4365625"/>
            <a:ext cx="719138" cy="28733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MC=AC=2</a:t>
            </a:r>
            <a:endParaRPr lang="ru-RU" altLang="en-US"/>
          </a:p>
        </p:txBody>
      </p:sp>
      <p:sp>
        <p:nvSpPr>
          <p:cNvPr id="230417" name="Rectangle 15"/>
          <p:cNvSpPr>
            <a:spLocks noChangeArrowheads="1"/>
          </p:cNvSpPr>
          <p:nvPr/>
        </p:nvSpPr>
        <p:spPr bwMode="auto">
          <a:xfrm>
            <a:off x="4140200" y="2565400"/>
            <a:ext cx="576263"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20</a:t>
            </a:r>
          </a:p>
        </p:txBody>
      </p:sp>
      <p:sp>
        <p:nvSpPr>
          <p:cNvPr id="230418" name="Rectangle 16"/>
          <p:cNvSpPr>
            <a:spLocks noChangeArrowheads="1"/>
          </p:cNvSpPr>
          <p:nvPr/>
        </p:nvSpPr>
        <p:spPr bwMode="auto">
          <a:xfrm>
            <a:off x="6156325" y="5084763"/>
            <a:ext cx="719138" cy="28733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18</a:t>
            </a:r>
          </a:p>
        </p:txBody>
      </p:sp>
      <p:sp>
        <p:nvSpPr>
          <p:cNvPr id="230419" name="Rectangle 17"/>
          <p:cNvSpPr>
            <a:spLocks noChangeArrowheads="1"/>
          </p:cNvSpPr>
          <p:nvPr/>
        </p:nvSpPr>
        <p:spPr bwMode="auto">
          <a:xfrm>
            <a:off x="5219700" y="5084763"/>
            <a:ext cx="719138" cy="28733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9</a:t>
            </a:r>
          </a:p>
        </p:txBody>
      </p:sp>
      <p:sp>
        <p:nvSpPr>
          <p:cNvPr id="230420" name="Rectangle 18"/>
          <p:cNvSpPr>
            <a:spLocks noChangeArrowheads="1"/>
          </p:cNvSpPr>
          <p:nvPr/>
        </p:nvSpPr>
        <p:spPr bwMode="auto">
          <a:xfrm>
            <a:off x="4284663" y="3429000"/>
            <a:ext cx="358775"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11</a:t>
            </a:r>
          </a:p>
        </p:txBody>
      </p:sp>
      <p:sp>
        <p:nvSpPr>
          <p:cNvPr id="230421" name="Rectangle 19"/>
          <p:cNvSpPr>
            <a:spLocks noChangeArrowheads="1"/>
          </p:cNvSpPr>
          <p:nvPr/>
        </p:nvSpPr>
        <p:spPr bwMode="auto">
          <a:xfrm>
            <a:off x="7164388" y="5084763"/>
            <a:ext cx="719137" cy="28733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40661" name="AutoShape 21"/>
          <p:cNvSpPr>
            <a:spLocks noChangeArrowheads="1"/>
          </p:cNvSpPr>
          <p:nvPr/>
        </p:nvSpPr>
        <p:spPr bwMode="auto">
          <a:xfrm>
            <a:off x="5508625" y="2565400"/>
            <a:ext cx="2303463" cy="1150938"/>
          </a:xfrm>
          <a:prstGeom prst="cloudCallout">
            <a:avLst>
              <a:gd name="adj1" fmla="val -44898"/>
              <a:gd name="adj2" fmla="val 70000"/>
            </a:avLst>
          </a:prstGeom>
          <a:solidFill>
            <a:srgbClr val="C29ACC"/>
          </a:solidFill>
          <a:ln w="12700">
            <a:solidFill>
              <a:schemeClr val="tx1"/>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Членский взнос=162</a:t>
            </a:r>
            <a:r>
              <a:rPr lang="en-US" altLang="en-US"/>
              <a:t>$</a:t>
            </a:r>
            <a:endParaRPr lang="ru-R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24066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61"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7215119-7FF6-4900-81C1-05DA57B37941}" type="slidenum">
              <a:rPr lang="ru-RU" altLang="en-US" smtClean="0"/>
              <a:pPr eaLnBrk="1" hangingPunct="1"/>
              <a:t>184</a:t>
            </a:fld>
            <a:endParaRPr lang="ru-RU" altLang="en-US" smtClean="0"/>
          </a:p>
        </p:txBody>
      </p:sp>
      <p:sp>
        <p:nvSpPr>
          <p:cNvPr id="231427" name="Rectangle 2"/>
          <p:cNvSpPr>
            <a:spLocks noGrp="1" noChangeArrowheads="1"/>
          </p:cNvSpPr>
          <p:nvPr>
            <p:ph type="title"/>
          </p:nvPr>
        </p:nvSpPr>
        <p:spPr>
          <a:xfrm>
            <a:off x="685800" y="152400"/>
            <a:ext cx="6870700" cy="900113"/>
          </a:xfrm>
        </p:spPr>
        <p:txBody>
          <a:bodyPr/>
          <a:lstStyle/>
          <a:p>
            <a:pPr eaLnBrk="1" hangingPunct="1"/>
            <a:r>
              <a:rPr lang="ru-RU" altLang="en-US" sz="4000" b="1" smtClean="0"/>
              <a:t>Ответ: да, можно</a:t>
            </a:r>
          </a:p>
        </p:txBody>
      </p:sp>
      <p:sp>
        <p:nvSpPr>
          <p:cNvPr id="231428" name="Rectangle 3"/>
          <p:cNvSpPr>
            <a:spLocks noGrp="1" noChangeArrowheads="1"/>
          </p:cNvSpPr>
          <p:nvPr>
            <p:ph type="body" idx="1"/>
          </p:nvPr>
        </p:nvSpPr>
        <p:spPr>
          <a:xfrm>
            <a:off x="685800" y="1196975"/>
            <a:ext cx="7696200" cy="4679950"/>
          </a:xfrm>
        </p:spPr>
        <p:txBody>
          <a:bodyPr/>
          <a:lstStyle/>
          <a:p>
            <a:pPr eaLnBrk="1" hangingPunct="1"/>
            <a:r>
              <a:rPr lang="ru-RU" altLang="en-US" sz="2800" smtClean="0"/>
              <a:t>Текущая плата соответствует правилу </a:t>
            </a:r>
            <a:r>
              <a:rPr lang="en-US" altLang="en-US" sz="2800" smtClean="0"/>
              <a:t>MR=MC</a:t>
            </a:r>
            <a:r>
              <a:rPr lang="ru-RU" altLang="en-US" sz="2800" smtClean="0"/>
              <a:t>: в среднем за период посетитель посещает клуб 9 раз, что дает цену 11</a:t>
            </a:r>
            <a:r>
              <a:rPr lang="en-US" altLang="en-US" sz="2800" smtClean="0"/>
              <a:t>$ </a:t>
            </a:r>
            <a:r>
              <a:rPr lang="ru-RU" altLang="en-US" sz="2800" smtClean="0"/>
              <a:t> и прибыль (99-18)=81. Менеджер имеет дополнительный доход в размере 8.1</a:t>
            </a:r>
            <a:r>
              <a:rPr lang="en-US" altLang="en-US" sz="2800" smtClean="0"/>
              <a:t>$</a:t>
            </a:r>
          </a:p>
          <a:p>
            <a:pPr eaLnBrk="1" hangingPunct="1"/>
            <a:r>
              <a:rPr lang="ru-RU" altLang="en-US" sz="2800" smtClean="0"/>
              <a:t>Если ввести двухуровневую цену, то прибыль клуба увеличится до 162</a:t>
            </a:r>
            <a:r>
              <a:rPr lang="en-US" altLang="en-US" sz="2800" smtClean="0"/>
              <a:t>$</a:t>
            </a:r>
            <a:r>
              <a:rPr lang="ru-RU" altLang="en-US" sz="2800" smtClean="0"/>
              <a:t> и дополнительный доход менеджера удвоится.</a:t>
            </a:r>
          </a:p>
          <a:p>
            <a:pPr eaLnBrk="1" hangingPunct="1"/>
            <a:endParaRPr lang="ru-RU" altLang="en-US" sz="2800" smtClean="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5A7DFE6-E331-420B-B5F1-785CDCE02038}" type="slidenum">
              <a:rPr lang="ru-RU" altLang="en-US" smtClean="0"/>
              <a:pPr eaLnBrk="1" hangingPunct="1"/>
              <a:t>185</a:t>
            </a:fld>
            <a:endParaRPr lang="ru-RU" altLang="en-US" smtClean="0"/>
          </a:p>
        </p:txBody>
      </p:sp>
      <p:sp>
        <p:nvSpPr>
          <p:cNvPr id="232451" name="Rectangle 2"/>
          <p:cNvSpPr>
            <a:spLocks noGrp="1" noChangeArrowheads="1"/>
          </p:cNvSpPr>
          <p:nvPr>
            <p:ph type="title"/>
          </p:nvPr>
        </p:nvSpPr>
        <p:spPr>
          <a:xfrm>
            <a:off x="685800" y="152400"/>
            <a:ext cx="6870700" cy="755650"/>
          </a:xfrm>
        </p:spPr>
        <p:txBody>
          <a:bodyPr/>
          <a:lstStyle/>
          <a:p>
            <a:pPr eaLnBrk="1" hangingPunct="1"/>
            <a:r>
              <a:rPr lang="ru-RU" altLang="en-US" sz="3600" b="1" smtClean="0"/>
              <a:t>Естественная монополия</a:t>
            </a:r>
          </a:p>
        </p:txBody>
      </p:sp>
      <p:sp>
        <p:nvSpPr>
          <p:cNvPr id="232452" name="Rectangle 4"/>
          <p:cNvSpPr>
            <a:spLocks noGrp="1" noChangeArrowheads="1"/>
          </p:cNvSpPr>
          <p:nvPr>
            <p:ph type="body" sz="half" idx="1"/>
          </p:nvPr>
        </p:nvSpPr>
        <p:spPr>
          <a:xfrm>
            <a:off x="685800" y="1052513"/>
            <a:ext cx="3309938" cy="4433887"/>
          </a:xfrm>
        </p:spPr>
        <p:txBody>
          <a:bodyPr/>
          <a:lstStyle/>
          <a:p>
            <a:pPr eaLnBrk="1" hangingPunct="1">
              <a:lnSpc>
                <a:spcPct val="80000"/>
              </a:lnSpc>
              <a:buFontTx/>
              <a:buNone/>
            </a:pPr>
            <a:r>
              <a:rPr lang="en-US" altLang="en-US" sz="2400" smtClean="0"/>
              <a:t>P</a:t>
            </a:r>
            <a:endParaRPr lang="ru-RU" altLang="en-US" sz="2400" smtClean="0"/>
          </a:p>
        </p:txBody>
      </p:sp>
      <p:sp>
        <p:nvSpPr>
          <p:cNvPr id="232453" name="Rectangle 5"/>
          <p:cNvSpPr>
            <a:spLocks noGrp="1" noChangeArrowheads="1"/>
          </p:cNvSpPr>
          <p:nvPr>
            <p:ph type="body" sz="half" idx="2"/>
          </p:nvPr>
        </p:nvSpPr>
        <p:spPr>
          <a:xfrm>
            <a:off x="3995738" y="1052513"/>
            <a:ext cx="4386262" cy="4433887"/>
          </a:xfrm>
        </p:spPr>
        <p:txBody>
          <a:bodyPr/>
          <a:lstStyle/>
          <a:p>
            <a:pPr eaLnBrk="1" hangingPunct="1">
              <a:lnSpc>
                <a:spcPct val="80000"/>
              </a:lnSpc>
            </a:pPr>
            <a:r>
              <a:rPr lang="ru-RU" altLang="en-US" sz="2400" smtClean="0"/>
              <a:t>Естественная монополия возникает тогда, когда экономия от масштаба позволяет одному предприятию удовлетворять весь рыночный спрос без того, чтобы отдача от масштаба начала снижаться.</a:t>
            </a:r>
          </a:p>
          <a:p>
            <a:pPr eaLnBrk="1" hangingPunct="1">
              <a:lnSpc>
                <a:spcPct val="80000"/>
              </a:lnSpc>
            </a:pPr>
            <a:r>
              <a:rPr lang="ru-RU" altLang="en-US" sz="2400" smtClean="0"/>
              <a:t>Как правило, естественные монополии имеют высокие постоянные и низкие предельные затраты.</a:t>
            </a:r>
            <a:endParaRPr lang="en-US" altLang="en-US" sz="2400" smtClean="0"/>
          </a:p>
          <a:p>
            <a:pPr eaLnBrk="1" hangingPunct="1">
              <a:lnSpc>
                <a:spcPct val="80000"/>
              </a:lnSpc>
              <a:buFontTx/>
              <a:buNone/>
            </a:pPr>
            <a:endParaRPr lang="ru-RU" altLang="en-US" sz="2400" smtClean="0"/>
          </a:p>
        </p:txBody>
      </p:sp>
      <p:sp>
        <p:nvSpPr>
          <p:cNvPr id="232454" name="Line 6"/>
          <p:cNvSpPr>
            <a:spLocks noChangeShapeType="1"/>
          </p:cNvSpPr>
          <p:nvPr/>
        </p:nvSpPr>
        <p:spPr bwMode="auto">
          <a:xfrm>
            <a:off x="971550" y="1484313"/>
            <a:ext cx="0" cy="345757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2455" name="Line 7"/>
          <p:cNvSpPr>
            <a:spLocks noChangeShapeType="1"/>
          </p:cNvSpPr>
          <p:nvPr/>
        </p:nvSpPr>
        <p:spPr bwMode="auto">
          <a:xfrm>
            <a:off x="971550" y="4941888"/>
            <a:ext cx="2879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2456" name="Line 10"/>
          <p:cNvSpPr>
            <a:spLocks noChangeShapeType="1"/>
          </p:cNvSpPr>
          <p:nvPr/>
        </p:nvSpPr>
        <p:spPr bwMode="auto">
          <a:xfrm>
            <a:off x="1476375" y="1412875"/>
            <a:ext cx="1439863" cy="3529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457" name="Line 11"/>
          <p:cNvSpPr>
            <a:spLocks noChangeShapeType="1"/>
          </p:cNvSpPr>
          <p:nvPr/>
        </p:nvSpPr>
        <p:spPr bwMode="auto">
          <a:xfrm>
            <a:off x="1258888" y="1628775"/>
            <a:ext cx="576262" cy="3313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458" name="Arc 12"/>
          <p:cNvSpPr>
            <a:spLocks/>
          </p:cNvSpPr>
          <p:nvPr/>
        </p:nvSpPr>
        <p:spPr bwMode="auto">
          <a:xfrm rot="-317034" flipH="1" flipV="1">
            <a:off x="1303338" y="3643313"/>
            <a:ext cx="2117725" cy="1008062"/>
          </a:xfrm>
          <a:custGeom>
            <a:avLst/>
            <a:gdLst>
              <a:gd name="T0" fmla="*/ 0 w 21171"/>
              <a:gd name="T1" fmla="*/ 0 h 21600"/>
              <a:gd name="T2" fmla="*/ 211834940 w 21171"/>
              <a:gd name="T3" fmla="*/ 37717198 h 21600"/>
              <a:gd name="T4" fmla="*/ 0 w 21171"/>
              <a:gd name="T5" fmla="*/ 47045781 h 21600"/>
              <a:gd name="T6" fmla="*/ 0 60000 65536"/>
              <a:gd name="T7" fmla="*/ 0 60000 65536"/>
              <a:gd name="T8" fmla="*/ 0 60000 65536"/>
              <a:gd name="T9" fmla="*/ 0 w 21171"/>
              <a:gd name="T10" fmla="*/ 0 h 21600"/>
              <a:gd name="T11" fmla="*/ 21171 w 21171"/>
              <a:gd name="T12" fmla="*/ 21600 h 21600"/>
            </a:gdLst>
            <a:ahLst/>
            <a:cxnLst>
              <a:cxn ang="T6">
                <a:pos x="T0" y="T1"/>
              </a:cxn>
              <a:cxn ang="T7">
                <a:pos x="T2" y="T3"/>
              </a:cxn>
              <a:cxn ang="T8">
                <a:pos x="T4" y="T5"/>
              </a:cxn>
            </a:cxnLst>
            <a:rect l="T9" t="T10" r="T11" b="T12"/>
            <a:pathLst>
              <a:path w="21171" h="21600" fill="none" extrusionOk="0">
                <a:moveTo>
                  <a:pt x="-1" y="0"/>
                </a:moveTo>
                <a:cubicBezTo>
                  <a:pt x="10278" y="0"/>
                  <a:pt x="19133" y="7242"/>
                  <a:pt x="21171" y="17316"/>
                </a:cubicBezTo>
              </a:path>
              <a:path w="21171" h="21600" stroke="0" extrusionOk="0">
                <a:moveTo>
                  <a:pt x="-1" y="0"/>
                </a:moveTo>
                <a:cubicBezTo>
                  <a:pt x="10278" y="0"/>
                  <a:pt x="19133" y="7242"/>
                  <a:pt x="21171" y="17316"/>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2459" name="Arc 13"/>
          <p:cNvSpPr>
            <a:spLocks/>
          </p:cNvSpPr>
          <p:nvPr/>
        </p:nvSpPr>
        <p:spPr bwMode="auto">
          <a:xfrm rot="641831" flipH="1" flipV="1">
            <a:off x="1116013" y="2349500"/>
            <a:ext cx="2592387" cy="1020763"/>
          </a:xfrm>
          <a:custGeom>
            <a:avLst/>
            <a:gdLst>
              <a:gd name="T0" fmla="*/ 0 w 21600"/>
              <a:gd name="T1" fmla="*/ 0 h 21864"/>
              <a:gd name="T2" fmla="*/ 311103970 w 21600"/>
              <a:gd name="T3" fmla="*/ 47656284 h 21864"/>
              <a:gd name="T4" fmla="*/ 0 w 21600"/>
              <a:gd name="T5" fmla="*/ 47080867 h 21864"/>
              <a:gd name="T6" fmla="*/ 0 60000 65536"/>
              <a:gd name="T7" fmla="*/ 0 60000 65536"/>
              <a:gd name="T8" fmla="*/ 0 60000 65536"/>
              <a:gd name="T9" fmla="*/ 0 w 21600"/>
              <a:gd name="T10" fmla="*/ 0 h 21864"/>
              <a:gd name="T11" fmla="*/ 21600 w 21600"/>
              <a:gd name="T12" fmla="*/ 21864 h 21864"/>
            </a:gdLst>
            <a:ahLst/>
            <a:cxnLst>
              <a:cxn ang="T6">
                <a:pos x="T0" y="T1"/>
              </a:cxn>
              <a:cxn ang="T7">
                <a:pos x="T2" y="T3"/>
              </a:cxn>
              <a:cxn ang="T8">
                <a:pos x="T4" y="T5"/>
              </a:cxn>
            </a:cxnLst>
            <a:rect l="T9" t="T10" r="T11" b="T12"/>
            <a:pathLst>
              <a:path w="21600" h="21864" fill="none" extrusionOk="0">
                <a:moveTo>
                  <a:pt x="-1" y="0"/>
                </a:moveTo>
                <a:cubicBezTo>
                  <a:pt x="11929" y="0"/>
                  <a:pt x="21600" y="9670"/>
                  <a:pt x="21600" y="21600"/>
                </a:cubicBezTo>
                <a:cubicBezTo>
                  <a:pt x="21600" y="21688"/>
                  <a:pt x="21599" y="21776"/>
                  <a:pt x="21598" y="21864"/>
                </a:cubicBezTo>
              </a:path>
              <a:path w="21600" h="21864" stroke="0" extrusionOk="0">
                <a:moveTo>
                  <a:pt x="-1" y="0"/>
                </a:moveTo>
                <a:cubicBezTo>
                  <a:pt x="11929" y="0"/>
                  <a:pt x="21600" y="9670"/>
                  <a:pt x="21600" y="21600"/>
                </a:cubicBezTo>
                <a:cubicBezTo>
                  <a:pt x="21600" y="21688"/>
                  <a:pt x="21599" y="21776"/>
                  <a:pt x="21598" y="21864"/>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2460" name="Line 14"/>
          <p:cNvSpPr>
            <a:spLocks noChangeShapeType="1"/>
          </p:cNvSpPr>
          <p:nvPr/>
        </p:nvSpPr>
        <p:spPr bwMode="auto">
          <a:xfrm flipH="1" flipV="1">
            <a:off x="1692275" y="1844675"/>
            <a:ext cx="71438" cy="30972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2461" name="Line 15"/>
          <p:cNvSpPr>
            <a:spLocks noChangeShapeType="1"/>
          </p:cNvSpPr>
          <p:nvPr/>
        </p:nvSpPr>
        <p:spPr bwMode="auto">
          <a:xfrm>
            <a:off x="971550" y="1916113"/>
            <a:ext cx="7207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2462" name="Rectangle 16"/>
          <p:cNvSpPr>
            <a:spLocks noChangeArrowheads="1"/>
          </p:cNvSpPr>
          <p:nvPr/>
        </p:nvSpPr>
        <p:spPr bwMode="auto">
          <a:xfrm>
            <a:off x="3276600" y="2924175"/>
            <a:ext cx="6477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АС</a:t>
            </a:r>
          </a:p>
        </p:txBody>
      </p:sp>
      <p:sp>
        <p:nvSpPr>
          <p:cNvPr id="232463" name="Rectangle 17"/>
          <p:cNvSpPr>
            <a:spLocks noChangeArrowheads="1"/>
          </p:cNvSpPr>
          <p:nvPr/>
        </p:nvSpPr>
        <p:spPr bwMode="auto">
          <a:xfrm>
            <a:off x="2771775" y="4868863"/>
            <a:ext cx="6477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232464" name="Rectangle 18"/>
          <p:cNvSpPr>
            <a:spLocks noChangeArrowheads="1"/>
          </p:cNvSpPr>
          <p:nvPr/>
        </p:nvSpPr>
        <p:spPr bwMode="auto">
          <a:xfrm>
            <a:off x="3563938" y="4292600"/>
            <a:ext cx="6477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МС</a:t>
            </a:r>
          </a:p>
        </p:txBody>
      </p:sp>
      <p:sp>
        <p:nvSpPr>
          <p:cNvPr id="232465" name="Rectangle 19"/>
          <p:cNvSpPr>
            <a:spLocks noChangeArrowheads="1"/>
          </p:cNvSpPr>
          <p:nvPr/>
        </p:nvSpPr>
        <p:spPr bwMode="auto">
          <a:xfrm>
            <a:off x="1835150" y="4941888"/>
            <a:ext cx="6477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endParaRPr lang="ru-RU" altLang="en-US"/>
          </a:p>
        </p:txBody>
      </p:sp>
      <p:sp>
        <p:nvSpPr>
          <p:cNvPr id="232466" name="Rectangle 20"/>
          <p:cNvSpPr>
            <a:spLocks noChangeArrowheads="1"/>
          </p:cNvSpPr>
          <p:nvPr/>
        </p:nvSpPr>
        <p:spPr bwMode="auto">
          <a:xfrm>
            <a:off x="3635375" y="5013325"/>
            <a:ext cx="6477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3DA5333-6631-4DA5-990B-A3B87F0C7FD0}" type="slidenum">
              <a:rPr lang="ru-RU" altLang="en-US" smtClean="0"/>
              <a:pPr eaLnBrk="1" hangingPunct="1"/>
              <a:t>186</a:t>
            </a:fld>
            <a:endParaRPr lang="ru-RU" altLang="en-US" smtClean="0"/>
          </a:p>
        </p:txBody>
      </p:sp>
      <p:sp>
        <p:nvSpPr>
          <p:cNvPr id="233475" name="Rectangle 2"/>
          <p:cNvSpPr>
            <a:spLocks noGrp="1" noChangeArrowheads="1"/>
          </p:cNvSpPr>
          <p:nvPr>
            <p:ph type="title"/>
          </p:nvPr>
        </p:nvSpPr>
        <p:spPr>
          <a:xfrm>
            <a:off x="685800" y="152400"/>
            <a:ext cx="6870700" cy="1189038"/>
          </a:xfrm>
        </p:spPr>
        <p:txBody>
          <a:bodyPr/>
          <a:lstStyle/>
          <a:p>
            <a:pPr eaLnBrk="1" hangingPunct="1"/>
            <a:r>
              <a:rPr lang="ru-RU" altLang="en-US" sz="4000" b="1" smtClean="0"/>
              <a:t>Естественная монополия</a:t>
            </a:r>
          </a:p>
        </p:txBody>
      </p:sp>
      <p:sp>
        <p:nvSpPr>
          <p:cNvPr id="233476" name="Rectangle 3"/>
          <p:cNvSpPr>
            <a:spLocks noGrp="1" noChangeArrowheads="1"/>
          </p:cNvSpPr>
          <p:nvPr>
            <p:ph type="body" idx="1"/>
          </p:nvPr>
        </p:nvSpPr>
        <p:spPr>
          <a:xfrm>
            <a:off x="685800" y="1412875"/>
            <a:ext cx="7696200" cy="4073525"/>
          </a:xfrm>
        </p:spPr>
        <p:txBody>
          <a:bodyPr/>
          <a:lstStyle/>
          <a:p>
            <a:pPr algn="ctr" eaLnBrk="1" hangingPunct="1">
              <a:buFontTx/>
              <a:buNone/>
            </a:pPr>
            <a:r>
              <a:rPr lang="ru-RU" altLang="en-US" u="sng" smtClean="0"/>
              <a:t>Определение:</a:t>
            </a:r>
            <a:r>
              <a:rPr lang="ru-RU" altLang="en-US" smtClean="0"/>
              <a:t> фирма является естественным монополистом, если при производстве этой фирмой стандартного прибылемаксимизирующего объема ни одна другая фирма не предпринимает попыток войти в отрасль</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6A1812E-D142-4A08-AE32-7BFF2D8B29C3}" type="slidenum">
              <a:rPr lang="ru-RU" altLang="en-US" smtClean="0"/>
              <a:pPr eaLnBrk="1" hangingPunct="1"/>
              <a:t>187</a:t>
            </a:fld>
            <a:endParaRPr lang="ru-RU" altLang="en-US" smtClean="0"/>
          </a:p>
        </p:txBody>
      </p:sp>
      <p:sp>
        <p:nvSpPr>
          <p:cNvPr id="234499" name="Rectangle 2"/>
          <p:cNvSpPr>
            <a:spLocks noGrp="1" noChangeArrowheads="1"/>
          </p:cNvSpPr>
          <p:nvPr>
            <p:ph type="title"/>
          </p:nvPr>
        </p:nvSpPr>
        <p:spPr>
          <a:xfrm>
            <a:off x="685800" y="152400"/>
            <a:ext cx="6870700" cy="1476375"/>
          </a:xfrm>
        </p:spPr>
        <p:txBody>
          <a:bodyPr/>
          <a:lstStyle/>
          <a:p>
            <a:pPr eaLnBrk="1" hangingPunct="1"/>
            <a:r>
              <a:rPr lang="ru-RU" altLang="en-US" sz="4000" b="1" smtClean="0"/>
              <a:t>Постулат Сайлоса-Лабини </a:t>
            </a:r>
            <a:r>
              <a:rPr lang="en-US" altLang="en-US" sz="4000" b="1" smtClean="0"/>
              <a:t>(Sylos-Labini)</a:t>
            </a:r>
            <a:endParaRPr lang="ru-RU" altLang="en-US" sz="4000" b="1" smtClean="0"/>
          </a:p>
        </p:txBody>
      </p:sp>
      <p:sp>
        <p:nvSpPr>
          <p:cNvPr id="234500" name="Rectangle 3"/>
          <p:cNvSpPr>
            <a:spLocks noGrp="1" noChangeArrowheads="1"/>
          </p:cNvSpPr>
          <p:nvPr>
            <p:ph type="body" idx="1"/>
          </p:nvPr>
        </p:nvSpPr>
        <p:spPr>
          <a:xfrm>
            <a:off x="685800" y="1844675"/>
            <a:ext cx="7696200" cy="4176713"/>
          </a:xfrm>
        </p:spPr>
        <p:txBody>
          <a:bodyPr/>
          <a:lstStyle/>
          <a:p>
            <a:pPr algn="ctr" eaLnBrk="1" hangingPunct="1">
              <a:buFontTx/>
              <a:buNone/>
            </a:pPr>
            <a:r>
              <a:rPr lang="ru-RU" altLang="en-US" smtClean="0"/>
              <a:t>При принятии решения о вхождении в отрасль потенциальный новичок принимает объем производства фирмы, уже присутствующей на рынке, как данность( и оценивает потенциальную привлекательность </a:t>
            </a:r>
            <a:r>
              <a:rPr lang="ru-RU" altLang="en-US" u="sng" smtClean="0"/>
              <a:t>остаточного спроса</a:t>
            </a:r>
            <a:r>
              <a:rPr lang="ru-RU" altLang="en-US" smtClean="0"/>
              <a:t>)</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74116E-3372-4D18-B450-7E4D630A4DE4}" type="slidenum">
              <a:rPr lang="ru-RU">
                <a:solidFill>
                  <a:srgbClr val="000000"/>
                </a:solidFill>
              </a:rPr>
              <a:pPr/>
              <a:t>188</a:t>
            </a:fld>
            <a:endParaRPr lang="ru-RU">
              <a:solidFill>
                <a:srgbClr val="000000"/>
              </a:solidFill>
            </a:endParaRPr>
          </a:p>
        </p:txBody>
      </p:sp>
      <p:sp>
        <p:nvSpPr>
          <p:cNvPr id="532482" name="Rectangle 2"/>
          <p:cNvSpPr>
            <a:spLocks noGrp="1" noChangeArrowheads="1"/>
          </p:cNvSpPr>
          <p:nvPr>
            <p:ph type="title"/>
          </p:nvPr>
        </p:nvSpPr>
        <p:spPr/>
        <p:txBody>
          <a:bodyPr/>
          <a:lstStyle/>
          <a:p>
            <a:r>
              <a:rPr lang="ru-RU" sz="3200" b="1"/>
              <a:t>Естественная монополия: проблема справедливости и проблема эффективности</a:t>
            </a:r>
          </a:p>
        </p:txBody>
      </p:sp>
      <p:sp>
        <p:nvSpPr>
          <p:cNvPr id="532483" name="Rectangle 3"/>
          <p:cNvSpPr>
            <a:spLocks noGrp="1" noChangeArrowheads="1"/>
          </p:cNvSpPr>
          <p:nvPr>
            <p:ph type="body" idx="1"/>
          </p:nvPr>
        </p:nvSpPr>
        <p:spPr>
          <a:xfrm>
            <a:off x="685800" y="1828800"/>
            <a:ext cx="7696200" cy="4121150"/>
          </a:xfrm>
        </p:spPr>
        <p:txBody>
          <a:bodyPr/>
          <a:lstStyle/>
          <a:p>
            <a:r>
              <a:rPr lang="ru-RU"/>
              <a:t>Проблема справедливости: монополист получает экономическую прибыль</a:t>
            </a:r>
          </a:p>
          <a:p>
            <a:r>
              <a:rPr lang="ru-RU"/>
              <a:t>Проблема эффективности: поскольку цена превышает предельные издержки потребители покупают меньше и дороже ( теряют потребительский излишек)</a:t>
            </a:r>
          </a:p>
          <a:p>
            <a:endParaRPr lang="ru-RU"/>
          </a:p>
        </p:txBody>
      </p:sp>
    </p:spTree>
    <p:extLst>
      <p:ext uri="{BB962C8B-B14F-4D97-AF65-F5344CB8AC3E}">
        <p14:creationId xmlns:p14="http://schemas.microsoft.com/office/powerpoint/2010/main" val="310009132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F6CE0B8-3335-4654-8CA1-C674969C27FA}" type="slidenum">
              <a:rPr lang="ru-RU">
                <a:solidFill>
                  <a:srgbClr val="000000"/>
                </a:solidFill>
              </a:rPr>
              <a:pPr/>
              <a:t>189</a:t>
            </a:fld>
            <a:endParaRPr lang="ru-RU">
              <a:solidFill>
                <a:srgbClr val="000000"/>
              </a:solidFill>
            </a:endParaRPr>
          </a:p>
        </p:txBody>
      </p:sp>
      <p:sp>
        <p:nvSpPr>
          <p:cNvPr id="533506" name="Rectangle 2"/>
          <p:cNvSpPr>
            <a:spLocks noGrp="1" noChangeArrowheads="1"/>
          </p:cNvSpPr>
          <p:nvPr>
            <p:ph type="title"/>
          </p:nvPr>
        </p:nvSpPr>
        <p:spPr>
          <a:xfrm>
            <a:off x="685800" y="152400"/>
            <a:ext cx="6870700" cy="1044575"/>
          </a:xfrm>
        </p:spPr>
        <p:txBody>
          <a:bodyPr/>
          <a:lstStyle/>
          <a:p>
            <a:r>
              <a:rPr lang="ru-RU" b="1"/>
              <a:t>5 способов решения</a:t>
            </a:r>
          </a:p>
        </p:txBody>
      </p:sp>
      <p:sp>
        <p:nvSpPr>
          <p:cNvPr id="533507" name="Rectangle 3"/>
          <p:cNvSpPr>
            <a:spLocks noGrp="1" noChangeArrowheads="1"/>
          </p:cNvSpPr>
          <p:nvPr>
            <p:ph type="body" idx="1"/>
          </p:nvPr>
        </p:nvSpPr>
        <p:spPr>
          <a:xfrm>
            <a:off x="685800" y="1196975"/>
            <a:ext cx="7696200" cy="4679950"/>
          </a:xfrm>
        </p:spPr>
        <p:txBody>
          <a:bodyPr/>
          <a:lstStyle/>
          <a:p>
            <a:pPr>
              <a:lnSpc>
                <a:spcPct val="80000"/>
              </a:lnSpc>
            </a:pPr>
            <a:r>
              <a:rPr lang="ru-RU" sz="2800"/>
              <a:t>Госсобственность и управление</a:t>
            </a:r>
          </a:p>
          <a:p>
            <a:pPr lvl="1">
              <a:lnSpc>
                <a:spcPct val="80000"/>
              </a:lnSpc>
              <a:buFont typeface="Wingdings" pitchFamily="2" charset="2"/>
              <a:buChar char="Ø"/>
            </a:pPr>
            <a:r>
              <a:rPr lang="ru-RU" sz="2400"/>
              <a:t>Феномен Х-неэффективности</a:t>
            </a:r>
          </a:p>
          <a:p>
            <a:pPr>
              <a:lnSpc>
                <a:spcPct val="80000"/>
              </a:lnSpc>
            </a:pPr>
            <a:r>
              <a:rPr lang="ru-RU" sz="2800"/>
              <a:t>Гос. Регулирование частных монополий ( норма прибыли, уровень цен, налоги)</a:t>
            </a:r>
          </a:p>
          <a:p>
            <a:pPr lvl="1">
              <a:lnSpc>
                <a:spcPct val="80000"/>
              </a:lnSpc>
              <a:buFont typeface="Wingdings" pitchFamily="2" charset="2"/>
              <a:buChar char="Ø"/>
            </a:pPr>
            <a:r>
              <a:rPr lang="ru-RU" sz="2400"/>
              <a:t>Эффект «позолоченного охладителя воды»</a:t>
            </a:r>
          </a:p>
          <a:p>
            <a:pPr lvl="1">
              <a:lnSpc>
                <a:spcPct val="80000"/>
              </a:lnSpc>
              <a:buFont typeface="Wingdings" pitchFamily="2" charset="2"/>
              <a:buChar char="Ø"/>
            </a:pPr>
            <a:r>
              <a:rPr lang="ru-RU" sz="2400"/>
              <a:t>Эффект перекрестного субсидирования</a:t>
            </a:r>
          </a:p>
          <a:p>
            <a:pPr>
              <a:lnSpc>
                <a:spcPct val="80000"/>
              </a:lnSpc>
            </a:pPr>
            <a:r>
              <a:rPr lang="ru-RU" sz="2800"/>
              <a:t>Эксклюзивные контракты для естественных монополий </a:t>
            </a:r>
          </a:p>
          <a:p>
            <a:pPr>
              <a:lnSpc>
                <a:spcPct val="80000"/>
              </a:lnSpc>
            </a:pPr>
            <a:r>
              <a:rPr lang="ru-RU" sz="2800"/>
              <a:t>Внедрение антитрестовских законов</a:t>
            </a:r>
          </a:p>
          <a:p>
            <a:pPr>
              <a:lnSpc>
                <a:spcPct val="80000"/>
              </a:lnSpc>
            </a:pPr>
            <a:r>
              <a:rPr lang="ru-RU" sz="2800"/>
              <a:t>Политика государственного невмешательства в деятельность монополии</a:t>
            </a:r>
          </a:p>
        </p:txBody>
      </p:sp>
    </p:spTree>
    <p:extLst>
      <p:ext uri="{BB962C8B-B14F-4D97-AF65-F5344CB8AC3E}">
        <p14:creationId xmlns:p14="http://schemas.microsoft.com/office/powerpoint/2010/main" val="2268653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83CA707-23BB-45E8-88BB-BA746DF6A5A4}" type="slidenum">
              <a:rPr lang="ru-RU" altLang="en-US" smtClean="0"/>
              <a:pPr eaLnBrk="1" hangingPunct="1"/>
              <a:t>19</a:t>
            </a:fld>
            <a:endParaRPr lang="ru-RU" altLang="en-US" smtClean="0"/>
          </a:p>
        </p:txBody>
      </p:sp>
      <p:sp>
        <p:nvSpPr>
          <p:cNvPr id="37891" name="Rectangle 4"/>
          <p:cNvSpPr>
            <a:spLocks noGrp="1" noChangeArrowheads="1"/>
          </p:cNvSpPr>
          <p:nvPr>
            <p:ph type="title"/>
          </p:nvPr>
        </p:nvSpPr>
        <p:spPr>
          <a:xfrm>
            <a:off x="685800" y="152400"/>
            <a:ext cx="6870700" cy="1260475"/>
          </a:xfrm>
        </p:spPr>
        <p:txBody>
          <a:bodyPr/>
          <a:lstStyle/>
          <a:p>
            <a:pPr eaLnBrk="1" hangingPunct="1"/>
            <a:r>
              <a:rPr lang="ru-RU" altLang="en-US" sz="4000" b="1" smtClean="0"/>
              <a:t>Спрос, закон спроса,  кривая спроса.</a:t>
            </a:r>
          </a:p>
        </p:txBody>
      </p:sp>
      <p:sp>
        <p:nvSpPr>
          <p:cNvPr id="37892" name="Rectangle 296"/>
          <p:cNvSpPr>
            <a:spLocks noGrp="1" noChangeArrowheads="1"/>
          </p:cNvSpPr>
          <p:nvPr>
            <p:ph type="body" sz="half" idx="1"/>
          </p:nvPr>
        </p:nvSpPr>
        <p:spPr>
          <a:xfrm>
            <a:off x="468313" y="1484313"/>
            <a:ext cx="8064500" cy="4525962"/>
          </a:xfrm>
        </p:spPr>
        <p:txBody>
          <a:bodyPr/>
          <a:lstStyle/>
          <a:p>
            <a:pPr eaLnBrk="1" hangingPunct="1">
              <a:lnSpc>
                <a:spcPct val="90000"/>
              </a:lnSpc>
            </a:pPr>
            <a:r>
              <a:rPr lang="ru-RU" altLang="en-US" sz="2400" b="1" smtClean="0"/>
              <a:t>Ценовые факторы</a:t>
            </a:r>
            <a:r>
              <a:rPr lang="ru-RU" altLang="en-US" sz="2400" smtClean="0"/>
              <a:t> (Р)</a:t>
            </a:r>
            <a:r>
              <a:rPr lang="ru-RU" altLang="en-US" sz="2800" smtClean="0"/>
              <a:t> </a:t>
            </a:r>
            <a:r>
              <a:rPr lang="ru-RU" altLang="en-US" sz="2000" smtClean="0"/>
              <a:t>определяют движение по кривой спроса: изменяется объем спроса. </a:t>
            </a:r>
            <a:endParaRPr lang="en-US" altLang="en-US" sz="2000" smtClean="0"/>
          </a:p>
          <a:p>
            <a:pPr eaLnBrk="1" hangingPunct="1">
              <a:lnSpc>
                <a:spcPct val="90000"/>
              </a:lnSpc>
            </a:pPr>
            <a:r>
              <a:rPr lang="ru-RU" altLang="en-US" sz="2400" b="1" smtClean="0"/>
              <a:t>Закон спроса</a:t>
            </a:r>
            <a:r>
              <a:rPr lang="ru-RU" altLang="en-US" sz="2000" smtClean="0"/>
              <a:t> гласит, что между ценой товара и проданным количеством существует обратная зависимость</a:t>
            </a:r>
          </a:p>
          <a:p>
            <a:pPr eaLnBrk="1" hangingPunct="1">
              <a:lnSpc>
                <a:spcPct val="90000"/>
              </a:lnSpc>
            </a:pPr>
            <a:r>
              <a:rPr lang="ru-RU" altLang="en-US" sz="2400" b="1" smtClean="0"/>
              <a:t>Неценовые факторы</a:t>
            </a:r>
            <a:r>
              <a:rPr lang="ru-RU" altLang="en-US" sz="2800" smtClean="0"/>
              <a:t> </a:t>
            </a:r>
            <a:r>
              <a:rPr lang="ru-RU" altLang="en-US" sz="2000" smtClean="0"/>
              <a:t>определяют сдвиг кривой спроса: изменяется сам спрос              Р</a:t>
            </a:r>
          </a:p>
          <a:p>
            <a:pPr eaLnBrk="1" hangingPunct="1">
              <a:lnSpc>
                <a:spcPct val="90000"/>
              </a:lnSpc>
            </a:pPr>
            <a:endParaRPr lang="ru-RU" altLang="en-US" sz="2000" smtClean="0"/>
          </a:p>
          <a:p>
            <a:pPr eaLnBrk="1" hangingPunct="1">
              <a:lnSpc>
                <a:spcPct val="90000"/>
              </a:lnSpc>
            </a:pPr>
            <a:endParaRPr lang="ru-RU" altLang="en-US" sz="2000" smtClean="0"/>
          </a:p>
          <a:p>
            <a:pPr eaLnBrk="1" hangingPunct="1">
              <a:lnSpc>
                <a:spcPct val="90000"/>
              </a:lnSpc>
            </a:pPr>
            <a:endParaRPr lang="ru-RU" altLang="en-US" sz="2000" smtClean="0"/>
          </a:p>
          <a:p>
            <a:pPr eaLnBrk="1" hangingPunct="1">
              <a:lnSpc>
                <a:spcPct val="90000"/>
              </a:lnSpc>
            </a:pPr>
            <a:endParaRPr lang="ru-RU" altLang="en-US" sz="2000" smtClean="0"/>
          </a:p>
          <a:p>
            <a:pPr eaLnBrk="1" hangingPunct="1">
              <a:lnSpc>
                <a:spcPct val="90000"/>
              </a:lnSpc>
            </a:pPr>
            <a:endParaRPr lang="ru-RU" altLang="en-US" sz="2000" smtClean="0"/>
          </a:p>
          <a:p>
            <a:pPr eaLnBrk="1" hangingPunct="1">
              <a:lnSpc>
                <a:spcPct val="90000"/>
              </a:lnSpc>
              <a:buFontTx/>
              <a:buNone/>
            </a:pPr>
            <a:r>
              <a:rPr lang="ru-RU" altLang="en-US" sz="2000" smtClean="0"/>
              <a:t>                                                                                                </a:t>
            </a:r>
            <a:endParaRPr lang="en-US" altLang="en-US" sz="2000" smtClean="0"/>
          </a:p>
          <a:p>
            <a:pPr eaLnBrk="1" hangingPunct="1">
              <a:lnSpc>
                <a:spcPct val="90000"/>
              </a:lnSpc>
              <a:buFontTx/>
              <a:buNone/>
            </a:pPr>
            <a:r>
              <a:rPr lang="en-US" altLang="en-US" sz="2000" smtClean="0"/>
              <a:t>									Q</a:t>
            </a:r>
          </a:p>
          <a:p>
            <a:pPr eaLnBrk="1" hangingPunct="1">
              <a:lnSpc>
                <a:spcPct val="90000"/>
              </a:lnSpc>
            </a:pPr>
            <a:endParaRPr lang="ru-RU" altLang="en-US" sz="2000" smtClean="0"/>
          </a:p>
        </p:txBody>
      </p:sp>
      <p:sp>
        <p:nvSpPr>
          <p:cNvPr id="37893" name="Line 298"/>
          <p:cNvSpPr>
            <a:spLocks noChangeShapeType="1"/>
          </p:cNvSpPr>
          <p:nvPr/>
        </p:nvSpPr>
        <p:spPr bwMode="auto">
          <a:xfrm>
            <a:off x="5148263" y="3357563"/>
            <a:ext cx="71437" cy="252095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7894" name="Line 299"/>
          <p:cNvSpPr>
            <a:spLocks noChangeShapeType="1"/>
          </p:cNvSpPr>
          <p:nvPr/>
        </p:nvSpPr>
        <p:spPr bwMode="auto">
          <a:xfrm>
            <a:off x="5219700" y="5876925"/>
            <a:ext cx="31686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5" name="Arc 302"/>
          <p:cNvSpPr>
            <a:spLocks/>
          </p:cNvSpPr>
          <p:nvPr/>
        </p:nvSpPr>
        <p:spPr bwMode="auto">
          <a:xfrm flipH="1" flipV="1">
            <a:off x="5940425" y="2924175"/>
            <a:ext cx="2216150" cy="2520950"/>
          </a:xfrm>
          <a:custGeom>
            <a:avLst/>
            <a:gdLst>
              <a:gd name="T0" fmla="*/ 0 w 21440"/>
              <a:gd name="T1" fmla="*/ 0 h 21600"/>
              <a:gd name="T2" fmla="*/ 229072819 w 21440"/>
              <a:gd name="T3" fmla="*/ 258424709 h 21600"/>
              <a:gd name="T4" fmla="*/ 0 w 21440"/>
              <a:gd name="T5" fmla="*/ 294221719 h 21600"/>
              <a:gd name="T6" fmla="*/ 0 60000 65536"/>
              <a:gd name="T7" fmla="*/ 0 60000 65536"/>
              <a:gd name="T8" fmla="*/ 0 60000 65536"/>
              <a:gd name="T9" fmla="*/ 0 w 21440"/>
              <a:gd name="T10" fmla="*/ 0 h 21600"/>
              <a:gd name="T11" fmla="*/ 21440 w 21440"/>
              <a:gd name="T12" fmla="*/ 21600 h 21600"/>
            </a:gdLst>
            <a:ahLst/>
            <a:cxnLst>
              <a:cxn ang="T6">
                <a:pos x="T0" y="T1"/>
              </a:cxn>
              <a:cxn ang="T7">
                <a:pos x="T2" y="T3"/>
              </a:cxn>
              <a:cxn ang="T8">
                <a:pos x="T4" y="T5"/>
              </a:cxn>
            </a:cxnLst>
            <a:rect l="T9" t="T10" r="T11" b="T12"/>
            <a:pathLst>
              <a:path w="21440" h="21600" fill="none" extrusionOk="0">
                <a:moveTo>
                  <a:pt x="-1" y="0"/>
                </a:moveTo>
                <a:cubicBezTo>
                  <a:pt x="10913" y="0"/>
                  <a:pt x="20111" y="8140"/>
                  <a:pt x="21439" y="18972"/>
                </a:cubicBezTo>
              </a:path>
              <a:path w="21440" h="21600" stroke="0" extrusionOk="0">
                <a:moveTo>
                  <a:pt x="-1" y="0"/>
                </a:moveTo>
                <a:cubicBezTo>
                  <a:pt x="10913" y="0"/>
                  <a:pt x="20111" y="8140"/>
                  <a:pt x="21439" y="18972"/>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6" name="Arc 303"/>
          <p:cNvSpPr>
            <a:spLocks/>
          </p:cNvSpPr>
          <p:nvPr/>
        </p:nvSpPr>
        <p:spPr bwMode="auto">
          <a:xfrm flipH="1" flipV="1">
            <a:off x="5364163" y="3141663"/>
            <a:ext cx="2232025" cy="2520950"/>
          </a:xfrm>
          <a:custGeom>
            <a:avLst/>
            <a:gdLst>
              <a:gd name="T0" fmla="*/ 0 w 21600"/>
              <a:gd name="T1" fmla="*/ 0 h 21600"/>
              <a:gd name="T2" fmla="*/ 230645083 w 21600"/>
              <a:gd name="T3" fmla="*/ 294221719 h 21600"/>
              <a:gd name="T4" fmla="*/ 0 w 21600"/>
              <a:gd name="T5" fmla="*/ 29422171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7" name="Arc 304"/>
          <p:cNvSpPr>
            <a:spLocks/>
          </p:cNvSpPr>
          <p:nvPr/>
        </p:nvSpPr>
        <p:spPr bwMode="auto">
          <a:xfrm flipH="1" flipV="1">
            <a:off x="6443663" y="2565400"/>
            <a:ext cx="2181225" cy="2520950"/>
          </a:xfrm>
          <a:custGeom>
            <a:avLst/>
            <a:gdLst>
              <a:gd name="T0" fmla="*/ 0 w 21102"/>
              <a:gd name="T1" fmla="*/ 0 h 21600"/>
              <a:gd name="T2" fmla="*/ 225463972 w 21102"/>
              <a:gd name="T3" fmla="*/ 231427153 h 21600"/>
              <a:gd name="T4" fmla="*/ 0 w 21102"/>
              <a:gd name="T5" fmla="*/ 294221719 h 21600"/>
              <a:gd name="T6" fmla="*/ 0 60000 65536"/>
              <a:gd name="T7" fmla="*/ 0 60000 65536"/>
              <a:gd name="T8" fmla="*/ 0 60000 65536"/>
              <a:gd name="T9" fmla="*/ 0 w 21102"/>
              <a:gd name="T10" fmla="*/ 0 h 21600"/>
              <a:gd name="T11" fmla="*/ 21102 w 21102"/>
              <a:gd name="T12" fmla="*/ 21600 h 21600"/>
            </a:gdLst>
            <a:ahLst/>
            <a:cxnLst>
              <a:cxn ang="T6">
                <a:pos x="T0" y="T1"/>
              </a:cxn>
              <a:cxn ang="T7">
                <a:pos x="T2" y="T3"/>
              </a:cxn>
              <a:cxn ang="T8">
                <a:pos x="T4" y="T5"/>
              </a:cxn>
            </a:cxnLst>
            <a:rect l="T9" t="T10" r="T11" b="T12"/>
            <a:pathLst>
              <a:path w="21102" h="21600" fill="none" extrusionOk="0">
                <a:moveTo>
                  <a:pt x="-1" y="0"/>
                </a:moveTo>
                <a:cubicBezTo>
                  <a:pt x="10152" y="0"/>
                  <a:pt x="18935" y="7070"/>
                  <a:pt x="21102" y="16989"/>
                </a:cubicBezTo>
              </a:path>
              <a:path w="21102" h="21600" stroke="0" extrusionOk="0">
                <a:moveTo>
                  <a:pt x="-1" y="0"/>
                </a:moveTo>
                <a:cubicBezTo>
                  <a:pt x="10152" y="0"/>
                  <a:pt x="18935" y="7070"/>
                  <a:pt x="21102" y="16989"/>
                </a:cubicBezTo>
                <a:lnTo>
                  <a:pt x="0" y="21600"/>
                </a:lnTo>
                <a:close/>
              </a:path>
            </a:pathLst>
          </a:cu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8" name="Line 305"/>
          <p:cNvSpPr>
            <a:spLocks noChangeShapeType="1"/>
          </p:cNvSpPr>
          <p:nvPr/>
        </p:nvSpPr>
        <p:spPr bwMode="auto">
          <a:xfrm flipV="1">
            <a:off x="7092950" y="4652963"/>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9" name="Line 306"/>
          <p:cNvSpPr>
            <a:spLocks noChangeShapeType="1"/>
          </p:cNvSpPr>
          <p:nvPr/>
        </p:nvSpPr>
        <p:spPr bwMode="auto">
          <a:xfrm flipH="1">
            <a:off x="6732588" y="5013325"/>
            <a:ext cx="2159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0" name="Line 307"/>
          <p:cNvSpPr>
            <a:spLocks noChangeShapeType="1"/>
          </p:cNvSpPr>
          <p:nvPr/>
        </p:nvSpPr>
        <p:spPr bwMode="auto">
          <a:xfrm>
            <a:off x="6372225" y="4365625"/>
            <a:ext cx="287338"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1" name="Line 308"/>
          <p:cNvSpPr>
            <a:spLocks noChangeShapeType="1"/>
          </p:cNvSpPr>
          <p:nvPr/>
        </p:nvSpPr>
        <p:spPr bwMode="auto">
          <a:xfrm>
            <a:off x="5148263" y="4365625"/>
            <a:ext cx="1152525" cy="0"/>
          </a:xfrm>
          <a:prstGeom prst="line">
            <a:avLst/>
          </a:prstGeom>
          <a:noFill/>
          <a:ln w="12700">
            <a:solidFill>
              <a:schemeClr val="tx1"/>
            </a:solidFill>
            <a:prstDash val="lg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7902" name="Line 309"/>
          <p:cNvSpPr>
            <a:spLocks noChangeShapeType="1"/>
          </p:cNvSpPr>
          <p:nvPr/>
        </p:nvSpPr>
        <p:spPr bwMode="auto">
          <a:xfrm>
            <a:off x="6300788" y="4365625"/>
            <a:ext cx="0" cy="1511300"/>
          </a:xfrm>
          <a:prstGeom prst="line">
            <a:avLst/>
          </a:prstGeom>
          <a:noFill/>
          <a:ln w="12700">
            <a:solidFill>
              <a:schemeClr val="tx1"/>
            </a:solidFill>
            <a:prstDash val="lg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7903" name="Line 310"/>
          <p:cNvSpPr>
            <a:spLocks noChangeShapeType="1"/>
          </p:cNvSpPr>
          <p:nvPr/>
        </p:nvSpPr>
        <p:spPr bwMode="auto">
          <a:xfrm>
            <a:off x="5148263" y="4941888"/>
            <a:ext cx="1584325" cy="0"/>
          </a:xfrm>
          <a:prstGeom prst="line">
            <a:avLst/>
          </a:prstGeom>
          <a:noFill/>
          <a:ln w="12700">
            <a:solidFill>
              <a:schemeClr val="tx1"/>
            </a:solidFill>
            <a:prstDash val="lg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7904" name="Line 311"/>
          <p:cNvSpPr>
            <a:spLocks noChangeShapeType="1"/>
          </p:cNvSpPr>
          <p:nvPr/>
        </p:nvSpPr>
        <p:spPr bwMode="auto">
          <a:xfrm>
            <a:off x="6732588" y="4941888"/>
            <a:ext cx="0" cy="93503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7905" name="Line 312"/>
          <p:cNvSpPr>
            <a:spLocks noChangeShapeType="1"/>
          </p:cNvSpPr>
          <p:nvPr/>
        </p:nvSpPr>
        <p:spPr bwMode="auto">
          <a:xfrm>
            <a:off x="6300788" y="6092825"/>
            <a:ext cx="3587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7906" name="Line 313"/>
          <p:cNvSpPr>
            <a:spLocks noChangeShapeType="1"/>
          </p:cNvSpPr>
          <p:nvPr/>
        </p:nvSpPr>
        <p:spPr bwMode="auto">
          <a:xfrm>
            <a:off x="4932363" y="4437063"/>
            <a:ext cx="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7907" name="Line 314"/>
          <p:cNvSpPr>
            <a:spLocks noChangeShapeType="1"/>
          </p:cNvSpPr>
          <p:nvPr/>
        </p:nvSpPr>
        <p:spPr bwMode="auto">
          <a:xfrm>
            <a:off x="5651500" y="4365625"/>
            <a:ext cx="0" cy="1511300"/>
          </a:xfrm>
          <a:prstGeom prst="line">
            <a:avLst/>
          </a:prstGeom>
          <a:noFill/>
          <a:ln w="12700">
            <a:solidFill>
              <a:schemeClr val="tx1"/>
            </a:solidFill>
            <a:prstDash val="lg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7908" name="Line 315"/>
          <p:cNvSpPr>
            <a:spLocks noChangeShapeType="1"/>
          </p:cNvSpPr>
          <p:nvPr/>
        </p:nvSpPr>
        <p:spPr bwMode="auto">
          <a:xfrm flipH="1">
            <a:off x="5724525" y="5734050"/>
            <a:ext cx="5032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37909" name="Picture 316" descr="MCj030450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4941888"/>
            <a:ext cx="179070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1EE62F7-7A69-481D-8605-D3F47A4126D6}" type="slidenum">
              <a:rPr lang="ru-RU" altLang="en-US" smtClean="0"/>
              <a:pPr eaLnBrk="1" hangingPunct="1"/>
              <a:t>190</a:t>
            </a:fld>
            <a:endParaRPr lang="ru-RU" altLang="en-US" smtClean="0"/>
          </a:p>
        </p:txBody>
      </p:sp>
      <p:sp>
        <p:nvSpPr>
          <p:cNvPr id="235523" name="Rectangle 2"/>
          <p:cNvSpPr>
            <a:spLocks noGrp="1" noChangeArrowheads="1"/>
          </p:cNvSpPr>
          <p:nvPr>
            <p:ph type="title"/>
          </p:nvPr>
        </p:nvSpPr>
        <p:spPr>
          <a:xfrm>
            <a:off x="685800" y="152400"/>
            <a:ext cx="6870700" cy="973138"/>
          </a:xfrm>
        </p:spPr>
        <p:txBody>
          <a:bodyPr/>
          <a:lstStyle/>
          <a:p>
            <a:pPr eaLnBrk="1" hangingPunct="1"/>
            <a:r>
              <a:rPr lang="ru-RU" altLang="en-US" sz="4000" b="1" smtClean="0"/>
              <a:t>Монополия и государство</a:t>
            </a:r>
          </a:p>
        </p:txBody>
      </p:sp>
      <p:sp>
        <p:nvSpPr>
          <p:cNvPr id="235524" name="Rectangle 3"/>
          <p:cNvSpPr>
            <a:spLocks noGrp="1" noChangeArrowheads="1"/>
          </p:cNvSpPr>
          <p:nvPr>
            <p:ph type="body" idx="1"/>
          </p:nvPr>
        </p:nvSpPr>
        <p:spPr>
          <a:xfrm>
            <a:off x="685800" y="1628775"/>
            <a:ext cx="7696200" cy="3857625"/>
          </a:xfrm>
        </p:spPr>
        <p:txBody>
          <a:bodyPr/>
          <a:lstStyle/>
          <a:p>
            <a:pPr eaLnBrk="1" hangingPunct="1">
              <a:lnSpc>
                <a:spcPct val="90000"/>
              </a:lnSpc>
            </a:pPr>
            <a:r>
              <a:rPr lang="ru-RU" altLang="en-US" sz="2800" b="1" smtClean="0"/>
              <a:t>«Потолок цен»</a:t>
            </a:r>
            <a:r>
              <a:rPr lang="ru-RU" altLang="en-US" sz="2800" smtClean="0"/>
              <a:t>           </a:t>
            </a:r>
            <a:r>
              <a:rPr lang="ru-RU" altLang="en-US" sz="2800" b="1" i="1" smtClean="0"/>
              <a:t>на каком уровне?</a:t>
            </a:r>
          </a:p>
          <a:p>
            <a:pPr eaLnBrk="1" hangingPunct="1">
              <a:lnSpc>
                <a:spcPct val="90000"/>
              </a:lnSpc>
              <a:buFontTx/>
              <a:buNone/>
            </a:pPr>
            <a:r>
              <a:rPr lang="ru-RU" altLang="en-US" sz="2800" smtClean="0"/>
              <a:t>			</a:t>
            </a:r>
            <a:r>
              <a:rPr lang="en-US" altLang="en-US" sz="2800" smtClean="0"/>
              <a:t>P=AC ( </a:t>
            </a:r>
            <a:r>
              <a:rPr lang="ru-RU" altLang="en-US" sz="2800" smtClean="0"/>
              <a:t>справедливая цена)</a:t>
            </a:r>
            <a:endParaRPr lang="en-US" altLang="en-US" sz="2800" smtClean="0"/>
          </a:p>
          <a:p>
            <a:pPr eaLnBrk="1" hangingPunct="1">
              <a:lnSpc>
                <a:spcPct val="90000"/>
              </a:lnSpc>
              <a:buFontTx/>
              <a:buNone/>
            </a:pPr>
            <a:r>
              <a:rPr lang="en-US" altLang="en-US" sz="2800" smtClean="0"/>
              <a:t>			P=MC</a:t>
            </a:r>
            <a:r>
              <a:rPr lang="ru-RU" altLang="en-US" sz="2800" smtClean="0"/>
              <a:t> ( общественно 						эффективная цена)</a:t>
            </a:r>
          </a:p>
          <a:p>
            <a:pPr eaLnBrk="1" hangingPunct="1">
              <a:lnSpc>
                <a:spcPct val="90000"/>
              </a:lnSpc>
            </a:pPr>
            <a:r>
              <a:rPr lang="ru-RU" altLang="en-US" sz="2800" b="1" smtClean="0"/>
              <a:t>Налоги	</a:t>
            </a:r>
            <a:r>
              <a:rPr lang="ru-RU" altLang="en-US" sz="2800" smtClean="0"/>
              <a:t>		     </a:t>
            </a:r>
            <a:r>
              <a:rPr lang="ru-RU" altLang="en-US" sz="2800" b="1" i="1" smtClean="0"/>
              <a:t>какие?</a:t>
            </a:r>
          </a:p>
          <a:p>
            <a:pPr eaLnBrk="1" hangingPunct="1">
              <a:lnSpc>
                <a:spcPct val="90000"/>
              </a:lnSpc>
              <a:buFontTx/>
              <a:buNone/>
            </a:pPr>
            <a:r>
              <a:rPr lang="ru-RU" altLang="en-US" sz="2800" smtClean="0"/>
              <a:t>			потоварные (акцизы)</a:t>
            </a:r>
          </a:p>
          <a:p>
            <a:pPr eaLnBrk="1" hangingPunct="1">
              <a:lnSpc>
                <a:spcPct val="90000"/>
              </a:lnSpc>
              <a:buFontTx/>
              <a:buNone/>
            </a:pPr>
            <a:r>
              <a:rPr lang="ru-RU" altLang="en-US" sz="2800" smtClean="0"/>
              <a:t>			аккордные(паушальные)</a:t>
            </a:r>
          </a:p>
          <a:p>
            <a:pPr eaLnBrk="1" hangingPunct="1">
              <a:lnSpc>
                <a:spcPct val="90000"/>
              </a:lnSpc>
              <a:buFontTx/>
              <a:buNone/>
            </a:pPr>
            <a:r>
              <a:rPr lang="ru-RU" altLang="en-US" sz="2800" smtClean="0"/>
              <a:t>			на прибыль</a:t>
            </a:r>
          </a:p>
        </p:txBody>
      </p:sp>
      <p:sp>
        <p:nvSpPr>
          <p:cNvPr id="235525" name="AutoShape 4"/>
          <p:cNvSpPr>
            <a:spLocks noChangeArrowheads="1"/>
          </p:cNvSpPr>
          <p:nvPr/>
        </p:nvSpPr>
        <p:spPr bwMode="auto">
          <a:xfrm>
            <a:off x="4067175" y="1700213"/>
            <a:ext cx="503238" cy="360362"/>
          </a:xfrm>
          <a:prstGeom prst="rightArrow">
            <a:avLst>
              <a:gd name="adj1" fmla="val 50000"/>
              <a:gd name="adj2" fmla="val 3491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35526" name="AutoShape 5"/>
          <p:cNvSpPr>
            <a:spLocks noChangeArrowheads="1"/>
          </p:cNvSpPr>
          <p:nvPr/>
        </p:nvSpPr>
        <p:spPr bwMode="auto">
          <a:xfrm>
            <a:off x="3995738" y="3500438"/>
            <a:ext cx="503237" cy="360362"/>
          </a:xfrm>
          <a:prstGeom prst="rightArrow">
            <a:avLst>
              <a:gd name="adj1" fmla="val 50000"/>
              <a:gd name="adj2" fmla="val 3491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35527" name="AutoShape 6"/>
          <p:cNvSpPr>
            <a:spLocks noChangeArrowheads="1"/>
          </p:cNvSpPr>
          <p:nvPr/>
        </p:nvSpPr>
        <p:spPr bwMode="auto">
          <a:xfrm>
            <a:off x="2124075" y="2133600"/>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35528" name="AutoShape 7"/>
          <p:cNvSpPr>
            <a:spLocks noChangeArrowheads="1"/>
          </p:cNvSpPr>
          <p:nvPr/>
        </p:nvSpPr>
        <p:spPr bwMode="auto">
          <a:xfrm>
            <a:off x="2124075" y="2636838"/>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35529" name="AutoShape 8"/>
          <p:cNvSpPr>
            <a:spLocks noChangeArrowheads="1"/>
          </p:cNvSpPr>
          <p:nvPr/>
        </p:nvSpPr>
        <p:spPr bwMode="auto">
          <a:xfrm>
            <a:off x="2051050" y="3860800"/>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35530" name="AutoShape 9"/>
          <p:cNvSpPr>
            <a:spLocks noChangeArrowheads="1"/>
          </p:cNvSpPr>
          <p:nvPr/>
        </p:nvSpPr>
        <p:spPr bwMode="auto">
          <a:xfrm>
            <a:off x="2051050" y="4292600"/>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35531" name="AutoShape 10"/>
          <p:cNvSpPr>
            <a:spLocks noChangeArrowheads="1"/>
          </p:cNvSpPr>
          <p:nvPr/>
        </p:nvSpPr>
        <p:spPr bwMode="auto">
          <a:xfrm>
            <a:off x="2051050" y="4868863"/>
            <a:ext cx="360363" cy="431800"/>
          </a:xfrm>
          <a:prstGeom prst="star4">
            <a:avLst>
              <a:gd name="adj" fmla="val 125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B2D4AF5-6D14-4853-909D-63EC046CB539}" type="slidenum">
              <a:rPr lang="ru-RU" altLang="en-US" smtClean="0"/>
              <a:pPr eaLnBrk="1" hangingPunct="1"/>
              <a:t>191</a:t>
            </a:fld>
            <a:endParaRPr lang="ru-RU" altLang="en-US" smtClean="0"/>
          </a:p>
        </p:txBody>
      </p:sp>
      <p:sp>
        <p:nvSpPr>
          <p:cNvPr id="236547" name="Rectangle 4"/>
          <p:cNvSpPr>
            <a:spLocks noGrp="1" noChangeArrowheads="1"/>
          </p:cNvSpPr>
          <p:nvPr>
            <p:ph type="title"/>
          </p:nvPr>
        </p:nvSpPr>
        <p:spPr>
          <a:xfrm>
            <a:off x="685800" y="152400"/>
            <a:ext cx="6870700" cy="973138"/>
          </a:xfrm>
        </p:spPr>
        <p:txBody>
          <a:bodyPr/>
          <a:lstStyle/>
          <a:p>
            <a:pPr eaLnBrk="1" hangingPunct="1"/>
            <a:r>
              <a:rPr lang="ru-RU" altLang="en-US" sz="2800" b="1" smtClean="0"/>
              <a:t>Последствия государственного регулирования монополии</a:t>
            </a:r>
          </a:p>
        </p:txBody>
      </p:sp>
      <p:sp>
        <p:nvSpPr>
          <p:cNvPr id="236548" name="Rectangle 5"/>
          <p:cNvSpPr>
            <a:spLocks noGrp="1" noChangeArrowheads="1"/>
          </p:cNvSpPr>
          <p:nvPr>
            <p:ph type="body" sz="half" idx="1"/>
          </p:nvPr>
        </p:nvSpPr>
        <p:spPr>
          <a:xfrm>
            <a:off x="685800" y="1125538"/>
            <a:ext cx="3771900" cy="4360862"/>
          </a:xfrm>
          <a:ln>
            <a:solidFill>
              <a:schemeClr val="accent2"/>
            </a:solidFill>
            <a:miter lim="800000"/>
            <a:headEnd/>
            <a:tailEnd/>
          </a:ln>
        </p:spPr>
        <p:txBody>
          <a:bodyPr/>
          <a:lstStyle/>
          <a:p>
            <a:pPr eaLnBrk="1" hangingPunct="1"/>
            <a:r>
              <a:rPr lang="ru-RU" altLang="en-US" smtClean="0"/>
              <a:t>Потолок цен:</a:t>
            </a:r>
          </a:p>
          <a:p>
            <a:pPr algn="ctr" eaLnBrk="1" hangingPunct="1">
              <a:buFontTx/>
              <a:buNone/>
            </a:pPr>
            <a:r>
              <a:rPr lang="ru-RU" altLang="en-US" sz="2000" smtClean="0">
                <a:solidFill>
                  <a:srgbClr val="00CC00"/>
                </a:solidFill>
              </a:rPr>
              <a:t>     </a:t>
            </a:r>
            <a:r>
              <a:rPr lang="en-US" altLang="en-US" sz="2000" smtClean="0">
                <a:solidFill>
                  <a:srgbClr val="00CC00"/>
                </a:solidFill>
              </a:rPr>
              <a:t>P=AC</a:t>
            </a:r>
            <a:r>
              <a:rPr lang="ru-RU" altLang="en-US" sz="2000" smtClean="0">
                <a:solidFill>
                  <a:srgbClr val="00CC00"/>
                </a:solidFill>
              </a:rPr>
              <a:t>     </a:t>
            </a:r>
          </a:p>
          <a:p>
            <a:pPr algn="ctr" eaLnBrk="1" hangingPunct="1">
              <a:buFontTx/>
              <a:buNone/>
            </a:pPr>
            <a:r>
              <a:rPr lang="ru-RU" altLang="en-US" sz="2000" smtClean="0">
                <a:solidFill>
                  <a:srgbClr val="00CC00"/>
                </a:solidFill>
              </a:rPr>
              <a:t>           </a:t>
            </a:r>
            <a:r>
              <a:rPr lang="ru-RU" altLang="en-US" sz="2000" b="1" smtClean="0">
                <a:solidFill>
                  <a:srgbClr val="00CC00"/>
                </a:solidFill>
              </a:rPr>
              <a:t>перепроизводство</a:t>
            </a:r>
          </a:p>
          <a:p>
            <a:pPr algn="ctr" eaLnBrk="1" hangingPunct="1">
              <a:buFontTx/>
              <a:buNone/>
            </a:pPr>
            <a:r>
              <a:rPr lang="ru-RU" altLang="en-US" sz="2000" b="1" smtClean="0"/>
              <a:t>    </a:t>
            </a:r>
          </a:p>
          <a:p>
            <a:pPr algn="ctr" eaLnBrk="1" hangingPunct="1">
              <a:buFontTx/>
              <a:buNone/>
            </a:pPr>
            <a:r>
              <a:rPr lang="ru-RU" altLang="en-US" sz="2000" b="1" smtClean="0"/>
              <a:t>         </a:t>
            </a:r>
            <a:r>
              <a:rPr lang="en-US" altLang="en-US" sz="2000" b="1" smtClean="0">
                <a:solidFill>
                  <a:srgbClr val="0000CC"/>
                </a:solidFill>
              </a:rPr>
              <a:t>P=MC  </a:t>
            </a:r>
            <a:r>
              <a:rPr lang="ru-RU" altLang="en-US" sz="2000" b="1" smtClean="0">
                <a:solidFill>
                  <a:srgbClr val="0000CC"/>
                </a:solidFill>
              </a:rPr>
              <a:t>       убыток</a:t>
            </a:r>
          </a:p>
        </p:txBody>
      </p:sp>
      <p:sp>
        <p:nvSpPr>
          <p:cNvPr id="236549" name="Rectangle 6"/>
          <p:cNvSpPr>
            <a:spLocks noGrp="1" noChangeArrowheads="1"/>
          </p:cNvSpPr>
          <p:nvPr>
            <p:ph type="body" sz="half" idx="2"/>
          </p:nvPr>
        </p:nvSpPr>
        <p:spPr>
          <a:xfrm>
            <a:off x="4610100" y="1125538"/>
            <a:ext cx="3771900" cy="4360862"/>
          </a:xfrm>
          <a:ln>
            <a:solidFill>
              <a:schemeClr val="accent2"/>
            </a:solidFill>
            <a:miter lim="800000"/>
            <a:headEnd/>
            <a:tailEnd/>
          </a:ln>
        </p:spPr>
        <p:txBody>
          <a:bodyPr/>
          <a:lstStyle/>
          <a:p>
            <a:pPr eaLnBrk="1" hangingPunct="1"/>
            <a:r>
              <a:rPr lang="ru-RU" altLang="en-US" smtClean="0"/>
              <a:t>Налоги: </a:t>
            </a:r>
            <a:r>
              <a:rPr lang="ru-RU" altLang="en-US" sz="1800" smtClean="0"/>
              <a:t>при потоварном налоге объемы сокращаются и цены растут</a:t>
            </a:r>
          </a:p>
        </p:txBody>
      </p:sp>
      <p:sp>
        <p:nvSpPr>
          <p:cNvPr id="236550" name="Line 7"/>
          <p:cNvSpPr>
            <a:spLocks noChangeShapeType="1"/>
          </p:cNvSpPr>
          <p:nvPr/>
        </p:nvSpPr>
        <p:spPr bwMode="auto">
          <a:xfrm>
            <a:off x="1042988" y="1844675"/>
            <a:ext cx="0" cy="30241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6551" name="Line 8"/>
          <p:cNvSpPr>
            <a:spLocks noChangeShapeType="1"/>
          </p:cNvSpPr>
          <p:nvPr/>
        </p:nvSpPr>
        <p:spPr bwMode="auto">
          <a:xfrm>
            <a:off x="1042988" y="4868863"/>
            <a:ext cx="28813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552" name="Line 9"/>
          <p:cNvSpPr>
            <a:spLocks noChangeShapeType="1"/>
          </p:cNvSpPr>
          <p:nvPr/>
        </p:nvSpPr>
        <p:spPr bwMode="auto">
          <a:xfrm>
            <a:off x="1042988" y="2060575"/>
            <a:ext cx="1512887" cy="273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3" name="Line 10"/>
          <p:cNvSpPr>
            <a:spLocks noChangeShapeType="1"/>
          </p:cNvSpPr>
          <p:nvPr/>
        </p:nvSpPr>
        <p:spPr bwMode="auto">
          <a:xfrm>
            <a:off x="1042988" y="2205038"/>
            <a:ext cx="720725" cy="2663825"/>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4" name="Arc 11"/>
          <p:cNvSpPr>
            <a:spLocks/>
          </p:cNvSpPr>
          <p:nvPr/>
        </p:nvSpPr>
        <p:spPr bwMode="auto">
          <a:xfrm rot="542620" flipH="1" flipV="1">
            <a:off x="1190625" y="2854325"/>
            <a:ext cx="1868488" cy="1435100"/>
          </a:xfrm>
          <a:custGeom>
            <a:avLst/>
            <a:gdLst>
              <a:gd name="T0" fmla="*/ 12913658 w 21564"/>
              <a:gd name="T1" fmla="*/ 0 h 21531"/>
              <a:gd name="T2" fmla="*/ 161901645 w 21564"/>
              <a:gd name="T3" fmla="*/ 90122294 h 21531"/>
              <a:gd name="T4" fmla="*/ 0 w 21564"/>
              <a:gd name="T5" fmla="*/ 95653336 h 21531"/>
              <a:gd name="T6" fmla="*/ 0 60000 65536"/>
              <a:gd name="T7" fmla="*/ 0 60000 65536"/>
              <a:gd name="T8" fmla="*/ 0 60000 65536"/>
              <a:gd name="T9" fmla="*/ 0 w 21564"/>
              <a:gd name="T10" fmla="*/ 0 h 21531"/>
              <a:gd name="T11" fmla="*/ 21564 w 21564"/>
              <a:gd name="T12" fmla="*/ 21531 h 21531"/>
            </a:gdLst>
            <a:ahLst/>
            <a:cxnLst>
              <a:cxn ang="T6">
                <a:pos x="T0" y="T1"/>
              </a:cxn>
              <a:cxn ang="T7">
                <a:pos x="T2" y="T3"/>
              </a:cxn>
              <a:cxn ang="T8">
                <a:pos x="T4" y="T5"/>
              </a:cxn>
            </a:cxnLst>
            <a:rect l="T9" t="T10" r="T11" b="T12"/>
            <a:pathLst>
              <a:path w="21564" h="21531" fill="none" extrusionOk="0">
                <a:moveTo>
                  <a:pt x="1720" y="-1"/>
                </a:moveTo>
                <a:cubicBezTo>
                  <a:pt x="12472" y="858"/>
                  <a:pt x="20942" y="9517"/>
                  <a:pt x="21564" y="20285"/>
                </a:cubicBezTo>
              </a:path>
              <a:path w="21564" h="21531" stroke="0" extrusionOk="0">
                <a:moveTo>
                  <a:pt x="1720" y="-1"/>
                </a:moveTo>
                <a:cubicBezTo>
                  <a:pt x="12472" y="858"/>
                  <a:pt x="20942" y="9517"/>
                  <a:pt x="21564" y="20285"/>
                </a:cubicBezTo>
                <a:lnTo>
                  <a:pt x="0" y="2153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555" name="Arc 12"/>
          <p:cNvSpPr>
            <a:spLocks/>
          </p:cNvSpPr>
          <p:nvPr/>
        </p:nvSpPr>
        <p:spPr bwMode="auto">
          <a:xfrm flipV="1">
            <a:off x="1258888" y="3500438"/>
            <a:ext cx="2305050" cy="1008062"/>
          </a:xfrm>
          <a:custGeom>
            <a:avLst/>
            <a:gdLst>
              <a:gd name="T0" fmla="*/ 0 w 21600"/>
              <a:gd name="T1" fmla="*/ 0 h 21600"/>
              <a:gd name="T2" fmla="*/ 245984069 w 21600"/>
              <a:gd name="T3" fmla="*/ 47045781 h 21600"/>
              <a:gd name="T4" fmla="*/ 0 w 21600"/>
              <a:gd name="T5" fmla="*/ 4704578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556" name="Line 13"/>
          <p:cNvSpPr>
            <a:spLocks noChangeShapeType="1"/>
          </p:cNvSpPr>
          <p:nvPr/>
        </p:nvSpPr>
        <p:spPr bwMode="auto">
          <a:xfrm>
            <a:off x="2627313" y="4365625"/>
            <a:ext cx="504825" cy="71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7" name="Line 17"/>
          <p:cNvSpPr>
            <a:spLocks noChangeShapeType="1"/>
          </p:cNvSpPr>
          <p:nvPr/>
        </p:nvSpPr>
        <p:spPr bwMode="auto">
          <a:xfrm flipH="1" flipV="1">
            <a:off x="1619250" y="3068638"/>
            <a:ext cx="73025" cy="18002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558" name="Line 18"/>
          <p:cNvSpPr>
            <a:spLocks noChangeShapeType="1"/>
          </p:cNvSpPr>
          <p:nvPr/>
        </p:nvSpPr>
        <p:spPr bwMode="auto">
          <a:xfrm>
            <a:off x="1042988" y="3141663"/>
            <a:ext cx="57626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559" name="Line 19"/>
          <p:cNvSpPr>
            <a:spLocks noChangeShapeType="1"/>
          </p:cNvSpPr>
          <p:nvPr/>
        </p:nvSpPr>
        <p:spPr bwMode="auto">
          <a:xfrm>
            <a:off x="1042988" y="3789363"/>
            <a:ext cx="57626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560" name="Line 20"/>
          <p:cNvSpPr>
            <a:spLocks noChangeShapeType="1"/>
          </p:cNvSpPr>
          <p:nvPr/>
        </p:nvSpPr>
        <p:spPr bwMode="auto">
          <a:xfrm>
            <a:off x="1042988" y="4365625"/>
            <a:ext cx="2376487"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1" name="Line 21"/>
          <p:cNvSpPr>
            <a:spLocks noChangeShapeType="1"/>
          </p:cNvSpPr>
          <p:nvPr/>
        </p:nvSpPr>
        <p:spPr bwMode="auto">
          <a:xfrm>
            <a:off x="1042988" y="4221163"/>
            <a:ext cx="2305050" cy="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2" name="Line 22"/>
          <p:cNvSpPr>
            <a:spLocks noChangeShapeType="1"/>
          </p:cNvSpPr>
          <p:nvPr/>
        </p:nvSpPr>
        <p:spPr bwMode="auto">
          <a:xfrm>
            <a:off x="2916238" y="4221163"/>
            <a:ext cx="0" cy="647700"/>
          </a:xfrm>
          <a:prstGeom prst="line">
            <a:avLst/>
          </a:prstGeom>
          <a:noFill/>
          <a:ln w="9525">
            <a:solidFill>
              <a:srgbClr val="00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3" name="Line 23"/>
          <p:cNvSpPr>
            <a:spLocks noChangeShapeType="1"/>
          </p:cNvSpPr>
          <p:nvPr/>
        </p:nvSpPr>
        <p:spPr bwMode="auto">
          <a:xfrm>
            <a:off x="2339975" y="4365625"/>
            <a:ext cx="0" cy="503238"/>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4" name="Line 25"/>
          <p:cNvSpPr>
            <a:spLocks noChangeShapeType="1"/>
          </p:cNvSpPr>
          <p:nvPr/>
        </p:nvSpPr>
        <p:spPr bwMode="auto">
          <a:xfrm>
            <a:off x="3276600" y="1844675"/>
            <a:ext cx="503238" cy="0"/>
          </a:xfrm>
          <a:prstGeom prst="line">
            <a:avLst/>
          </a:prstGeom>
          <a:noFill/>
          <a:ln w="952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565" name="Line 26"/>
          <p:cNvSpPr>
            <a:spLocks noChangeShapeType="1"/>
          </p:cNvSpPr>
          <p:nvPr/>
        </p:nvSpPr>
        <p:spPr bwMode="auto">
          <a:xfrm>
            <a:off x="2627313" y="2924175"/>
            <a:ext cx="649287" cy="0"/>
          </a:xfrm>
          <a:prstGeom prst="line">
            <a:avLst/>
          </a:prstGeom>
          <a:noFill/>
          <a:ln w="9525">
            <a:solidFill>
              <a:srgbClr val="0000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566" name="Line 27"/>
          <p:cNvSpPr>
            <a:spLocks noChangeShapeType="1"/>
          </p:cNvSpPr>
          <p:nvPr/>
        </p:nvSpPr>
        <p:spPr bwMode="auto">
          <a:xfrm>
            <a:off x="4932363" y="1700213"/>
            <a:ext cx="0" cy="31686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6567" name="Line 28"/>
          <p:cNvSpPr>
            <a:spLocks noChangeShapeType="1"/>
          </p:cNvSpPr>
          <p:nvPr/>
        </p:nvSpPr>
        <p:spPr bwMode="auto">
          <a:xfrm>
            <a:off x="4932363" y="4868863"/>
            <a:ext cx="2808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568" name="Line 29"/>
          <p:cNvSpPr>
            <a:spLocks noChangeShapeType="1"/>
          </p:cNvSpPr>
          <p:nvPr/>
        </p:nvSpPr>
        <p:spPr bwMode="auto">
          <a:xfrm>
            <a:off x="4932363" y="2060575"/>
            <a:ext cx="1727200" cy="2808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9" name="Line 30"/>
          <p:cNvSpPr>
            <a:spLocks noChangeShapeType="1"/>
          </p:cNvSpPr>
          <p:nvPr/>
        </p:nvSpPr>
        <p:spPr bwMode="auto">
          <a:xfrm>
            <a:off x="4932363" y="2060575"/>
            <a:ext cx="792162" cy="28082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70" name="Arc 31"/>
          <p:cNvSpPr>
            <a:spLocks/>
          </p:cNvSpPr>
          <p:nvPr/>
        </p:nvSpPr>
        <p:spPr bwMode="auto">
          <a:xfrm rot="-1041870" flipH="1" flipV="1">
            <a:off x="5286375" y="2808288"/>
            <a:ext cx="2159000" cy="1439862"/>
          </a:xfrm>
          <a:custGeom>
            <a:avLst/>
            <a:gdLst>
              <a:gd name="T0" fmla="*/ 17241463 w 21564"/>
              <a:gd name="T1" fmla="*/ 0 h 21531"/>
              <a:gd name="T2" fmla="*/ 216160335 w 21564"/>
              <a:gd name="T3" fmla="*/ 90721404 h 21531"/>
              <a:gd name="T4" fmla="*/ 0 w 21564"/>
              <a:gd name="T5" fmla="*/ 96289190 h 21531"/>
              <a:gd name="T6" fmla="*/ 0 60000 65536"/>
              <a:gd name="T7" fmla="*/ 0 60000 65536"/>
              <a:gd name="T8" fmla="*/ 0 60000 65536"/>
              <a:gd name="T9" fmla="*/ 0 w 21564"/>
              <a:gd name="T10" fmla="*/ 0 h 21531"/>
              <a:gd name="T11" fmla="*/ 21564 w 21564"/>
              <a:gd name="T12" fmla="*/ 21531 h 21531"/>
            </a:gdLst>
            <a:ahLst/>
            <a:cxnLst>
              <a:cxn ang="T6">
                <a:pos x="T0" y="T1"/>
              </a:cxn>
              <a:cxn ang="T7">
                <a:pos x="T2" y="T3"/>
              </a:cxn>
              <a:cxn ang="T8">
                <a:pos x="T4" y="T5"/>
              </a:cxn>
            </a:cxnLst>
            <a:rect l="T9" t="T10" r="T11" b="T12"/>
            <a:pathLst>
              <a:path w="21564" h="21531" fill="none" extrusionOk="0">
                <a:moveTo>
                  <a:pt x="1720" y="-1"/>
                </a:moveTo>
                <a:cubicBezTo>
                  <a:pt x="12472" y="858"/>
                  <a:pt x="20942" y="9517"/>
                  <a:pt x="21564" y="20285"/>
                </a:cubicBezTo>
              </a:path>
              <a:path w="21564" h="21531" stroke="0" extrusionOk="0">
                <a:moveTo>
                  <a:pt x="1720" y="-1"/>
                </a:moveTo>
                <a:cubicBezTo>
                  <a:pt x="12472" y="858"/>
                  <a:pt x="20942" y="9517"/>
                  <a:pt x="21564" y="20285"/>
                </a:cubicBezTo>
                <a:lnTo>
                  <a:pt x="0" y="2153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571" name="Arc 32"/>
          <p:cNvSpPr>
            <a:spLocks/>
          </p:cNvSpPr>
          <p:nvPr/>
        </p:nvSpPr>
        <p:spPr bwMode="auto">
          <a:xfrm flipV="1">
            <a:off x="5148263" y="3284538"/>
            <a:ext cx="2160587" cy="1008062"/>
          </a:xfrm>
          <a:custGeom>
            <a:avLst/>
            <a:gdLst>
              <a:gd name="T0" fmla="*/ 0 w 21500"/>
              <a:gd name="T1" fmla="*/ 0 h 21600"/>
              <a:gd name="T2" fmla="*/ 217122534 w 21500"/>
              <a:gd name="T3" fmla="*/ 42515431 h 21600"/>
              <a:gd name="T4" fmla="*/ 0 w 21500"/>
              <a:gd name="T5" fmla="*/ 47045781 h 21600"/>
              <a:gd name="T6" fmla="*/ 0 60000 65536"/>
              <a:gd name="T7" fmla="*/ 0 60000 65536"/>
              <a:gd name="T8" fmla="*/ 0 60000 65536"/>
              <a:gd name="T9" fmla="*/ 0 w 21500"/>
              <a:gd name="T10" fmla="*/ 0 h 21600"/>
              <a:gd name="T11" fmla="*/ 21500 w 21500"/>
              <a:gd name="T12" fmla="*/ 21600 h 21600"/>
            </a:gdLst>
            <a:ahLst/>
            <a:cxnLst>
              <a:cxn ang="T6">
                <a:pos x="T0" y="T1"/>
              </a:cxn>
              <a:cxn ang="T7">
                <a:pos x="T2" y="T3"/>
              </a:cxn>
              <a:cxn ang="T8">
                <a:pos x="T4" y="T5"/>
              </a:cxn>
            </a:cxnLst>
            <a:rect l="T9" t="T10" r="T11" b="T12"/>
            <a:pathLst>
              <a:path w="21500" h="21600" fill="none" extrusionOk="0">
                <a:moveTo>
                  <a:pt x="-1" y="0"/>
                </a:moveTo>
                <a:cubicBezTo>
                  <a:pt x="11123" y="0"/>
                  <a:pt x="20428" y="8448"/>
                  <a:pt x="21499" y="19520"/>
                </a:cubicBezTo>
              </a:path>
              <a:path w="21500" h="21600" stroke="0" extrusionOk="0">
                <a:moveTo>
                  <a:pt x="-1" y="0"/>
                </a:moveTo>
                <a:cubicBezTo>
                  <a:pt x="11123" y="0"/>
                  <a:pt x="20428" y="8448"/>
                  <a:pt x="21499" y="1952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572" name="Line 33"/>
          <p:cNvSpPr>
            <a:spLocks noChangeShapeType="1"/>
          </p:cNvSpPr>
          <p:nvPr/>
        </p:nvSpPr>
        <p:spPr bwMode="auto">
          <a:xfrm flipH="1" flipV="1">
            <a:off x="5508625" y="3068638"/>
            <a:ext cx="71438" cy="18002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573" name="Line 34"/>
          <p:cNvSpPr>
            <a:spLocks noChangeShapeType="1"/>
          </p:cNvSpPr>
          <p:nvPr/>
        </p:nvSpPr>
        <p:spPr bwMode="auto">
          <a:xfrm>
            <a:off x="4932363" y="3068638"/>
            <a:ext cx="5762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574" name="Line 35"/>
          <p:cNvSpPr>
            <a:spLocks noChangeShapeType="1"/>
          </p:cNvSpPr>
          <p:nvPr/>
        </p:nvSpPr>
        <p:spPr bwMode="auto">
          <a:xfrm>
            <a:off x="4932363" y="3716338"/>
            <a:ext cx="576262"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236575" name="Arc 36"/>
          <p:cNvSpPr>
            <a:spLocks/>
          </p:cNvSpPr>
          <p:nvPr/>
        </p:nvSpPr>
        <p:spPr bwMode="auto">
          <a:xfrm flipV="1">
            <a:off x="4932363" y="2924175"/>
            <a:ext cx="2160587" cy="1008063"/>
          </a:xfrm>
          <a:custGeom>
            <a:avLst/>
            <a:gdLst>
              <a:gd name="T0" fmla="*/ 0 w 21500"/>
              <a:gd name="T1" fmla="*/ 0 h 21600"/>
              <a:gd name="T2" fmla="*/ 217122534 w 21500"/>
              <a:gd name="T3" fmla="*/ 42515520 h 21600"/>
              <a:gd name="T4" fmla="*/ 0 w 21500"/>
              <a:gd name="T5" fmla="*/ 47045875 h 21600"/>
              <a:gd name="T6" fmla="*/ 0 60000 65536"/>
              <a:gd name="T7" fmla="*/ 0 60000 65536"/>
              <a:gd name="T8" fmla="*/ 0 60000 65536"/>
              <a:gd name="T9" fmla="*/ 0 w 21500"/>
              <a:gd name="T10" fmla="*/ 0 h 21600"/>
              <a:gd name="T11" fmla="*/ 21500 w 21500"/>
              <a:gd name="T12" fmla="*/ 21600 h 21600"/>
            </a:gdLst>
            <a:ahLst/>
            <a:cxnLst>
              <a:cxn ang="T6">
                <a:pos x="T0" y="T1"/>
              </a:cxn>
              <a:cxn ang="T7">
                <a:pos x="T2" y="T3"/>
              </a:cxn>
              <a:cxn ang="T8">
                <a:pos x="T4" y="T5"/>
              </a:cxn>
            </a:cxnLst>
            <a:rect l="T9" t="T10" r="T11" b="T12"/>
            <a:pathLst>
              <a:path w="21500" h="21600" fill="none" extrusionOk="0">
                <a:moveTo>
                  <a:pt x="-1" y="0"/>
                </a:moveTo>
                <a:cubicBezTo>
                  <a:pt x="11123" y="0"/>
                  <a:pt x="20428" y="8448"/>
                  <a:pt x="21499" y="19520"/>
                </a:cubicBezTo>
              </a:path>
              <a:path w="21500" h="21600" stroke="0" extrusionOk="0">
                <a:moveTo>
                  <a:pt x="-1" y="0"/>
                </a:moveTo>
                <a:cubicBezTo>
                  <a:pt x="11123" y="0"/>
                  <a:pt x="20428" y="8448"/>
                  <a:pt x="21499" y="19520"/>
                </a:cubicBezTo>
                <a:lnTo>
                  <a:pt x="0" y="21600"/>
                </a:lnTo>
                <a:close/>
              </a:path>
            </a:pathLst>
          </a:custGeom>
          <a:noFill/>
          <a:ln w="9525">
            <a:solidFill>
              <a:schemeClr val="tx1"/>
            </a:solidFill>
            <a:prstDash val="lgDashDot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576" name="Line 37"/>
          <p:cNvSpPr>
            <a:spLocks noChangeShapeType="1"/>
          </p:cNvSpPr>
          <p:nvPr/>
        </p:nvSpPr>
        <p:spPr bwMode="auto">
          <a:xfrm flipH="1" flipV="1">
            <a:off x="6732588" y="3500438"/>
            <a:ext cx="287337"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577" name="Arc 38"/>
          <p:cNvSpPr>
            <a:spLocks/>
          </p:cNvSpPr>
          <p:nvPr/>
        </p:nvSpPr>
        <p:spPr bwMode="auto">
          <a:xfrm rot="-1041870" flipH="1" flipV="1">
            <a:off x="5292725" y="2492375"/>
            <a:ext cx="2159000" cy="1439863"/>
          </a:xfrm>
          <a:custGeom>
            <a:avLst/>
            <a:gdLst>
              <a:gd name="T0" fmla="*/ 17241463 w 21564"/>
              <a:gd name="T1" fmla="*/ 0 h 21531"/>
              <a:gd name="T2" fmla="*/ 216160335 w 21564"/>
              <a:gd name="T3" fmla="*/ 90721534 h 21531"/>
              <a:gd name="T4" fmla="*/ 0 w 21564"/>
              <a:gd name="T5" fmla="*/ 96289324 h 21531"/>
              <a:gd name="T6" fmla="*/ 0 60000 65536"/>
              <a:gd name="T7" fmla="*/ 0 60000 65536"/>
              <a:gd name="T8" fmla="*/ 0 60000 65536"/>
              <a:gd name="T9" fmla="*/ 0 w 21564"/>
              <a:gd name="T10" fmla="*/ 0 h 21531"/>
              <a:gd name="T11" fmla="*/ 21564 w 21564"/>
              <a:gd name="T12" fmla="*/ 21531 h 21531"/>
            </a:gdLst>
            <a:ahLst/>
            <a:cxnLst>
              <a:cxn ang="T6">
                <a:pos x="T0" y="T1"/>
              </a:cxn>
              <a:cxn ang="T7">
                <a:pos x="T2" y="T3"/>
              </a:cxn>
              <a:cxn ang="T8">
                <a:pos x="T4" y="T5"/>
              </a:cxn>
            </a:cxnLst>
            <a:rect l="T9" t="T10" r="T11" b="T12"/>
            <a:pathLst>
              <a:path w="21564" h="21531" fill="none" extrusionOk="0">
                <a:moveTo>
                  <a:pt x="1720" y="-1"/>
                </a:moveTo>
                <a:cubicBezTo>
                  <a:pt x="12472" y="858"/>
                  <a:pt x="20942" y="9517"/>
                  <a:pt x="21564" y="20285"/>
                </a:cubicBezTo>
              </a:path>
              <a:path w="21564" h="21531" stroke="0" extrusionOk="0">
                <a:moveTo>
                  <a:pt x="1720" y="-1"/>
                </a:moveTo>
                <a:cubicBezTo>
                  <a:pt x="12472" y="858"/>
                  <a:pt x="20942" y="9517"/>
                  <a:pt x="21564" y="20285"/>
                </a:cubicBezTo>
                <a:lnTo>
                  <a:pt x="0" y="21531"/>
                </a:lnTo>
                <a:close/>
              </a:path>
            </a:pathLst>
          </a:custGeom>
          <a:noFill/>
          <a:ln w="9525">
            <a:solidFill>
              <a:schemeClr val="tx1"/>
            </a:solidFill>
            <a:prstDash val="lgDashDot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578" name="Line 39"/>
          <p:cNvSpPr>
            <a:spLocks noChangeShapeType="1"/>
          </p:cNvSpPr>
          <p:nvPr/>
        </p:nvSpPr>
        <p:spPr bwMode="auto">
          <a:xfrm flipV="1">
            <a:off x="6443663" y="3716338"/>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579" name="Line 40"/>
          <p:cNvSpPr>
            <a:spLocks noChangeShapeType="1"/>
          </p:cNvSpPr>
          <p:nvPr/>
        </p:nvSpPr>
        <p:spPr bwMode="auto">
          <a:xfrm>
            <a:off x="5435600" y="3933825"/>
            <a:ext cx="0" cy="93503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580" name="Line 41"/>
          <p:cNvSpPr>
            <a:spLocks noChangeShapeType="1"/>
          </p:cNvSpPr>
          <p:nvPr/>
        </p:nvSpPr>
        <p:spPr bwMode="auto">
          <a:xfrm flipH="1">
            <a:off x="5364163" y="50847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581" name="Line 42"/>
          <p:cNvSpPr>
            <a:spLocks noChangeShapeType="1"/>
          </p:cNvSpPr>
          <p:nvPr/>
        </p:nvSpPr>
        <p:spPr bwMode="auto">
          <a:xfrm flipH="1" flipV="1">
            <a:off x="5364163" y="2781300"/>
            <a:ext cx="71437" cy="10795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582" name="Line 43"/>
          <p:cNvSpPr>
            <a:spLocks noChangeShapeType="1"/>
          </p:cNvSpPr>
          <p:nvPr/>
        </p:nvSpPr>
        <p:spPr bwMode="auto">
          <a:xfrm>
            <a:off x="4859338" y="2781300"/>
            <a:ext cx="50482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6583" name="Line 44"/>
          <p:cNvSpPr>
            <a:spLocks noChangeShapeType="1"/>
          </p:cNvSpPr>
          <p:nvPr/>
        </p:nvSpPr>
        <p:spPr bwMode="auto">
          <a:xfrm flipV="1">
            <a:off x="4787900" y="27082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3E1A20D-61C0-41EF-92BD-A4C2736CC2D8}" type="slidenum">
              <a:rPr lang="ru-RU" altLang="en-US" smtClean="0"/>
              <a:pPr eaLnBrk="1" hangingPunct="1"/>
              <a:t>192</a:t>
            </a:fld>
            <a:endParaRPr lang="ru-RU" altLang="en-US" smtClean="0"/>
          </a:p>
        </p:txBody>
      </p:sp>
      <p:sp>
        <p:nvSpPr>
          <p:cNvPr id="237571" name="Rectangle 4"/>
          <p:cNvSpPr>
            <a:spLocks noGrp="1" noChangeArrowheads="1"/>
          </p:cNvSpPr>
          <p:nvPr>
            <p:ph type="title"/>
          </p:nvPr>
        </p:nvSpPr>
        <p:spPr>
          <a:xfrm>
            <a:off x="685800" y="152400"/>
            <a:ext cx="6870700" cy="1116013"/>
          </a:xfrm>
        </p:spPr>
        <p:txBody>
          <a:bodyPr/>
          <a:lstStyle/>
          <a:p>
            <a:pPr eaLnBrk="1" hangingPunct="1"/>
            <a:r>
              <a:rPr lang="ru-RU" altLang="en-US" sz="3200" b="1" smtClean="0"/>
              <a:t>Последствия государственного регулирования монополии</a:t>
            </a:r>
          </a:p>
        </p:txBody>
      </p:sp>
      <p:sp>
        <p:nvSpPr>
          <p:cNvPr id="237572" name="Rectangle 5"/>
          <p:cNvSpPr>
            <a:spLocks noGrp="1" noChangeArrowheads="1"/>
          </p:cNvSpPr>
          <p:nvPr>
            <p:ph type="body" sz="half" idx="1"/>
          </p:nvPr>
        </p:nvSpPr>
        <p:spPr>
          <a:xfrm>
            <a:off x="685800" y="1412875"/>
            <a:ext cx="3381375" cy="4073525"/>
          </a:xfrm>
        </p:spPr>
        <p:txBody>
          <a:bodyPr/>
          <a:lstStyle/>
          <a:p>
            <a:pPr eaLnBrk="1" hangingPunct="1">
              <a:lnSpc>
                <a:spcPct val="80000"/>
              </a:lnSpc>
              <a:buFontTx/>
              <a:buNone/>
            </a:pPr>
            <a:r>
              <a:rPr lang="ru-RU" altLang="en-US" sz="2400" smtClean="0"/>
              <a:t>Р,АС</a:t>
            </a:r>
          </a:p>
          <a:p>
            <a:pPr eaLnBrk="1" hangingPunct="1">
              <a:lnSpc>
                <a:spcPct val="80000"/>
              </a:lnSpc>
              <a:buFontTx/>
              <a:buNone/>
            </a:pPr>
            <a:endParaRPr lang="ru-RU" altLang="en-US" sz="2400" smtClean="0"/>
          </a:p>
          <a:p>
            <a:pPr eaLnBrk="1" hangingPunct="1">
              <a:lnSpc>
                <a:spcPct val="80000"/>
              </a:lnSpc>
              <a:buFontTx/>
              <a:buNone/>
            </a:pPr>
            <a:endParaRPr lang="ru-RU" altLang="en-US" sz="2400" smtClean="0"/>
          </a:p>
          <a:p>
            <a:pPr eaLnBrk="1" hangingPunct="1">
              <a:lnSpc>
                <a:spcPct val="80000"/>
              </a:lnSpc>
              <a:buFontTx/>
              <a:buNone/>
            </a:pPr>
            <a:endParaRPr lang="ru-RU" altLang="en-US" sz="2400" smtClean="0"/>
          </a:p>
          <a:p>
            <a:pPr eaLnBrk="1" hangingPunct="1">
              <a:lnSpc>
                <a:spcPct val="80000"/>
              </a:lnSpc>
              <a:buFontTx/>
              <a:buNone/>
            </a:pPr>
            <a:endParaRPr lang="ru-RU" altLang="en-US" sz="2400" smtClean="0"/>
          </a:p>
          <a:p>
            <a:pPr eaLnBrk="1" hangingPunct="1">
              <a:lnSpc>
                <a:spcPct val="80000"/>
              </a:lnSpc>
              <a:buFontTx/>
              <a:buNone/>
            </a:pPr>
            <a:endParaRPr lang="ru-RU" altLang="en-US" sz="2400" smtClean="0"/>
          </a:p>
          <a:p>
            <a:pPr eaLnBrk="1" hangingPunct="1">
              <a:lnSpc>
                <a:spcPct val="80000"/>
              </a:lnSpc>
              <a:buFontTx/>
              <a:buNone/>
            </a:pPr>
            <a:endParaRPr lang="ru-RU" altLang="en-US" sz="2400" smtClean="0"/>
          </a:p>
          <a:p>
            <a:pPr eaLnBrk="1" hangingPunct="1">
              <a:lnSpc>
                <a:spcPct val="80000"/>
              </a:lnSpc>
              <a:buFontTx/>
              <a:buNone/>
            </a:pPr>
            <a:endParaRPr lang="ru-RU" altLang="en-US" sz="2400" smtClean="0"/>
          </a:p>
          <a:p>
            <a:pPr eaLnBrk="1" hangingPunct="1">
              <a:lnSpc>
                <a:spcPct val="80000"/>
              </a:lnSpc>
              <a:buFontTx/>
              <a:buNone/>
            </a:pPr>
            <a:endParaRPr lang="ru-RU" altLang="en-US" sz="2400" smtClean="0"/>
          </a:p>
          <a:p>
            <a:pPr eaLnBrk="1" hangingPunct="1">
              <a:lnSpc>
                <a:spcPct val="80000"/>
              </a:lnSpc>
              <a:buFontTx/>
              <a:buNone/>
            </a:pPr>
            <a:r>
              <a:rPr lang="ru-RU" altLang="en-US" sz="2400" smtClean="0"/>
              <a:t>				</a:t>
            </a:r>
            <a:r>
              <a:rPr lang="en-US" altLang="en-US" sz="2400" smtClean="0"/>
              <a:t>Q</a:t>
            </a:r>
            <a:endParaRPr lang="ru-RU" altLang="en-US" sz="2400" smtClean="0"/>
          </a:p>
        </p:txBody>
      </p:sp>
      <p:sp>
        <p:nvSpPr>
          <p:cNvPr id="237573" name="Rectangle 6"/>
          <p:cNvSpPr>
            <a:spLocks noGrp="1" noChangeArrowheads="1"/>
          </p:cNvSpPr>
          <p:nvPr>
            <p:ph type="body" sz="half" idx="2"/>
          </p:nvPr>
        </p:nvSpPr>
        <p:spPr>
          <a:xfrm>
            <a:off x="4356100" y="1412875"/>
            <a:ext cx="4025900" cy="4679950"/>
          </a:xfrm>
        </p:spPr>
        <p:txBody>
          <a:bodyPr/>
          <a:lstStyle/>
          <a:p>
            <a:pPr eaLnBrk="1" hangingPunct="1">
              <a:lnSpc>
                <a:spcPct val="80000"/>
              </a:lnSpc>
            </a:pPr>
            <a:r>
              <a:rPr lang="ru-RU" altLang="en-US" smtClean="0"/>
              <a:t>В отличие от потоварного налога сумма паушального налога не зависит от объема выпуска.     </a:t>
            </a:r>
          </a:p>
          <a:p>
            <a:pPr eaLnBrk="1" hangingPunct="1">
              <a:lnSpc>
                <a:spcPct val="80000"/>
              </a:lnSpc>
              <a:buFontTx/>
              <a:buNone/>
            </a:pPr>
            <a:r>
              <a:rPr lang="ru-RU" altLang="en-US" smtClean="0"/>
              <a:t>		Он является для монополиста элементом постоянных затрат. </a:t>
            </a:r>
          </a:p>
          <a:p>
            <a:pPr eaLnBrk="1" hangingPunct="1">
              <a:lnSpc>
                <a:spcPct val="80000"/>
              </a:lnSpc>
            </a:pPr>
            <a:r>
              <a:rPr lang="ru-RU" altLang="en-US" smtClean="0"/>
              <a:t>Так же действует на монополиста и налог на прибыль.  </a:t>
            </a:r>
          </a:p>
        </p:txBody>
      </p:sp>
      <p:sp>
        <p:nvSpPr>
          <p:cNvPr id="237574" name="AutoShape 7"/>
          <p:cNvSpPr>
            <a:spLocks noChangeArrowheads="1"/>
          </p:cNvSpPr>
          <p:nvPr/>
        </p:nvSpPr>
        <p:spPr bwMode="auto">
          <a:xfrm>
            <a:off x="4500563" y="3213100"/>
            <a:ext cx="646112" cy="287338"/>
          </a:xfrm>
          <a:prstGeom prst="rightArrow">
            <a:avLst>
              <a:gd name="adj1" fmla="val 50000"/>
              <a:gd name="adj2" fmla="val 56215"/>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37575" name="Line 8"/>
          <p:cNvSpPr>
            <a:spLocks noChangeShapeType="1"/>
          </p:cNvSpPr>
          <p:nvPr/>
        </p:nvSpPr>
        <p:spPr bwMode="auto">
          <a:xfrm>
            <a:off x="971550" y="1773238"/>
            <a:ext cx="0" cy="30956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7576" name="Line 9"/>
          <p:cNvSpPr>
            <a:spLocks noChangeShapeType="1"/>
          </p:cNvSpPr>
          <p:nvPr/>
        </p:nvSpPr>
        <p:spPr bwMode="auto">
          <a:xfrm>
            <a:off x="971550" y="4868863"/>
            <a:ext cx="2592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7577" name="Line 10"/>
          <p:cNvSpPr>
            <a:spLocks noChangeShapeType="1"/>
          </p:cNvSpPr>
          <p:nvPr/>
        </p:nvSpPr>
        <p:spPr bwMode="auto">
          <a:xfrm>
            <a:off x="971550" y="2133600"/>
            <a:ext cx="1871663" cy="273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78" name="Line 11"/>
          <p:cNvSpPr>
            <a:spLocks noChangeShapeType="1"/>
          </p:cNvSpPr>
          <p:nvPr/>
        </p:nvSpPr>
        <p:spPr bwMode="auto">
          <a:xfrm>
            <a:off x="971550" y="2133600"/>
            <a:ext cx="863600" cy="2735263"/>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79" name="Arc 14"/>
          <p:cNvSpPr>
            <a:spLocks/>
          </p:cNvSpPr>
          <p:nvPr/>
        </p:nvSpPr>
        <p:spPr bwMode="auto">
          <a:xfrm flipH="1" flipV="1">
            <a:off x="1331913" y="2851150"/>
            <a:ext cx="1655762" cy="696913"/>
          </a:xfrm>
          <a:custGeom>
            <a:avLst/>
            <a:gdLst>
              <a:gd name="T0" fmla="*/ 31924776 w 21600"/>
              <a:gd name="T1" fmla="*/ 0 h 20906"/>
              <a:gd name="T2" fmla="*/ 126923502 w 21600"/>
              <a:gd name="T3" fmla="*/ 23231978 h 20906"/>
              <a:gd name="T4" fmla="*/ 0 w 21600"/>
              <a:gd name="T5" fmla="*/ 23231978 h 20906"/>
              <a:gd name="T6" fmla="*/ 0 60000 65536"/>
              <a:gd name="T7" fmla="*/ 0 60000 65536"/>
              <a:gd name="T8" fmla="*/ 0 60000 65536"/>
              <a:gd name="T9" fmla="*/ 0 w 21600"/>
              <a:gd name="T10" fmla="*/ 0 h 20906"/>
              <a:gd name="T11" fmla="*/ 21600 w 21600"/>
              <a:gd name="T12" fmla="*/ 20906 h 20906"/>
            </a:gdLst>
            <a:ahLst/>
            <a:cxnLst>
              <a:cxn ang="T6">
                <a:pos x="T0" y="T1"/>
              </a:cxn>
              <a:cxn ang="T7">
                <a:pos x="T2" y="T3"/>
              </a:cxn>
              <a:cxn ang="T8">
                <a:pos x="T4" y="T5"/>
              </a:cxn>
            </a:cxnLst>
            <a:rect l="T9" t="T10" r="T11" b="T12"/>
            <a:pathLst>
              <a:path w="21600" h="20906" fill="none" extrusionOk="0">
                <a:moveTo>
                  <a:pt x="5432" y="0"/>
                </a:moveTo>
                <a:cubicBezTo>
                  <a:pt x="14953" y="2474"/>
                  <a:pt x="21600" y="11069"/>
                  <a:pt x="21600" y="20906"/>
                </a:cubicBezTo>
              </a:path>
              <a:path w="21600" h="20906" stroke="0" extrusionOk="0">
                <a:moveTo>
                  <a:pt x="5432" y="0"/>
                </a:moveTo>
                <a:cubicBezTo>
                  <a:pt x="14953" y="2474"/>
                  <a:pt x="21600" y="11069"/>
                  <a:pt x="21600" y="20906"/>
                </a:cubicBezTo>
                <a:lnTo>
                  <a:pt x="0" y="20906"/>
                </a:lnTo>
                <a:close/>
              </a:path>
            </a:pathLst>
          </a:cu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7580" name="Arc 15"/>
          <p:cNvSpPr>
            <a:spLocks/>
          </p:cNvSpPr>
          <p:nvPr/>
        </p:nvSpPr>
        <p:spPr bwMode="auto">
          <a:xfrm rot="21333157" flipV="1">
            <a:off x="2555875" y="2925763"/>
            <a:ext cx="1079500" cy="576262"/>
          </a:xfrm>
          <a:custGeom>
            <a:avLst/>
            <a:gdLst>
              <a:gd name="T0" fmla="*/ 629408 w 21600"/>
              <a:gd name="T1" fmla="*/ 0 h 21599"/>
              <a:gd name="T2" fmla="*/ 53950017 w 21600"/>
              <a:gd name="T3" fmla="*/ 15374689 h 21599"/>
              <a:gd name="T4" fmla="*/ 0 w 21600"/>
              <a:gd name="T5" fmla="*/ 15374689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51" y="0"/>
                </a:moveTo>
                <a:cubicBezTo>
                  <a:pt x="12082" y="138"/>
                  <a:pt x="21600" y="9767"/>
                  <a:pt x="21600" y="21599"/>
                </a:cubicBezTo>
              </a:path>
              <a:path w="21600" h="21599" stroke="0" extrusionOk="0">
                <a:moveTo>
                  <a:pt x="251" y="0"/>
                </a:moveTo>
                <a:cubicBezTo>
                  <a:pt x="12082" y="138"/>
                  <a:pt x="21600" y="9767"/>
                  <a:pt x="21600" y="21599"/>
                </a:cubicBezTo>
                <a:lnTo>
                  <a:pt x="0" y="21599"/>
                </a:lnTo>
                <a:close/>
              </a:path>
            </a:pathLst>
          </a:custGeom>
          <a:noFill/>
          <a:ln w="952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7581" name="Arc 17"/>
          <p:cNvSpPr>
            <a:spLocks/>
          </p:cNvSpPr>
          <p:nvPr/>
        </p:nvSpPr>
        <p:spPr bwMode="auto">
          <a:xfrm flipH="1" flipV="1">
            <a:off x="1187450" y="3141663"/>
            <a:ext cx="1655763" cy="696912"/>
          </a:xfrm>
          <a:custGeom>
            <a:avLst/>
            <a:gdLst>
              <a:gd name="T0" fmla="*/ 31924795 w 21600"/>
              <a:gd name="T1" fmla="*/ 0 h 20906"/>
              <a:gd name="T2" fmla="*/ 126923655 w 21600"/>
              <a:gd name="T3" fmla="*/ 23231911 h 20906"/>
              <a:gd name="T4" fmla="*/ 0 w 21600"/>
              <a:gd name="T5" fmla="*/ 23231911 h 20906"/>
              <a:gd name="T6" fmla="*/ 0 60000 65536"/>
              <a:gd name="T7" fmla="*/ 0 60000 65536"/>
              <a:gd name="T8" fmla="*/ 0 60000 65536"/>
              <a:gd name="T9" fmla="*/ 0 w 21600"/>
              <a:gd name="T10" fmla="*/ 0 h 20906"/>
              <a:gd name="T11" fmla="*/ 21600 w 21600"/>
              <a:gd name="T12" fmla="*/ 20906 h 20906"/>
            </a:gdLst>
            <a:ahLst/>
            <a:cxnLst>
              <a:cxn ang="T6">
                <a:pos x="T0" y="T1"/>
              </a:cxn>
              <a:cxn ang="T7">
                <a:pos x="T2" y="T3"/>
              </a:cxn>
              <a:cxn ang="T8">
                <a:pos x="T4" y="T5"/>
              </a:cxn>
            </a:cxnLst>
            <a:rect l="T9" t="T10" r="T11" b="T12"/>
            <a:pathLst>
              <a:path w="21600" h="20906" fill="none" extrusionOk="0">
                <a:moveTo>
                  <a:pt x="5432" y="0"/>
                </a:moveTo>
                <a:cubicBezTo>
                  <a:pt x="14953" y="2474"/>
                  <a:pt x="21600" y="11069"/>
                  <a:pt x="21600" y="20906"/>
                </a:cubicBezTo>
              </a:path>
              <a:path w="21600" h="20906" stroke="0" extrusionOk="0">
                <a:moveTo>
                  <a:pt x="5432" y="0"/>
                </a:moveTo>
                <a:cubicBezTo>
                  <a:pt x="14953" y="2474"/>
                  <a:pt x="21600" y="11069"/>
                  <a:pt x="21600" y="20906"/>
                </a:cubicBezTo>
                <a:lnTo>
                  <a:pt x="0" y="20906"/>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7582" name="Arc 18"/>
          <p:cNvSpPr>
            <a:spLocks/>
          </p:cNvSpPr>
          <p:nvPr/>
        </p:nvSpPr>
        <p:spPr bwMode="auto">
          <a:xfrm rot="21333157" flipV="1">
            <a:off x="2411413" y="3216275"/>
            <a:ext cx="973137" cy="576263"/>
          </a:xfrm>
          <a:custGeom>
            <a:avLst/>
            <a:gdLst>
              <a:gd name="T0" fmla="*/ 627991 w 19494"/>
              <a:gd name="T1" fmla="*/ 0 h 21599"/>
              <a:gd name="T2" fmla="*/ 48578818 w 19494"/>
              <a:gd name="T3" fmla="*/ 8752613 h 21599"/>
              <a:gd name="T4" fmla="*/ 0 w 19494"/>
              <a:gd name="T5" fmla="*/ 15374743 h 21599"/>
              <a:gd name="T6" fmla="*/ 0 60000 65536"/>
              <a:gd name="T7" fmla="*/ 0 60000 65536"/>
              <a:gd name="T8" fmla="*/ 0 60000 65536"/>
              <a:gd name="T9" fmla="*/ 0 w 19494"/>
              <a:gd name="T10" fmla="*/ 0 h 21599"/>
              <a:gd name="T11" fmla="*/ 19494 w 19494"/>
              <a:gd name="T12" fmla="*/ 21599 h 21599"/>
            </a:gdLst>
            <a:ahLst/>
            <a:cxnLst>
              <a:cxn ang="T6">
                <a:pos x="T0" y="T1"/>
              </a:cxn>
              <a:cxn ang="T7">
                <a:pos x="T2" y="T3"/>
              </a:cxn>
              <a:cxn ang="T8">
                <a:pos x="T4" y="T5"/>
              </a:cxn>
            </a:cxnLst>
            <a:rect l="T9" t="T10" r="T11" b="T12"/>
            <a:pathLst>
              <a:path w="19494" h="21599" fill="none" extrusionOk="0">
                <a:moveTo>
                  <a:pt x="251" y="0"/>
                </a:moveTo>
                <a:cubicBezTo>
                  <a:pt x="8485" y="96"/>
                  <a:pt x="15947" y="4865"/>
                  <a:pt x="19493" y="12296"/>
                </a:cubicBezTo>
              </a:path>
              <a:path w="19494" h="21599" stroke="0" extrusionOk="0">
                <a:moveTo>
                  <a:pt x="251" y="0"/>
                </a:moveTo>
                <a:cubicBezTo>
                  <a:pt x="8485" y="96"/>
                  <a:pt x="15947" y="4865"/>
                  <a:pt x="19493" y="12296"/>
                </a:cubicBezTo>
                <a:lnTo>
                  <a:pt x="0" y="2159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7583" name="Arc 19"/>
          <p:cNvSpPr>
            <a:spLocks/>
          </p:cNvSpPr>
          <p:nvPr/>
        </p:nvSpPr>
        <p:spPr bwMode="auto">
          <a:xfrm flipV="1">
            <a:off x="1403350" y="2924175"/>
            <a:ext cx="1584325" cy="1152525"/>
          </a:xfrm>
          <a:custGeom>
            <a:avLst/>
            <a:gdLst>
              <a:gd name="T0" fmla="*/ 0 w 21600"/>
              <a:gd name="T1" fmla="*/ 0 h 21600"/>
              <a:gd name="T2" fmla="*/ 116207666 w 21600"/>
              <a:gd name="T3" fmla="*/ 61496017 h 21600"/>
              <a:gd name="T4" fmla="*/ 0 w 21600"/>
              <a:gd name="T5" fmla="*/ 6149601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7584" name="Line 20"/>
          <p:cNvSpPr>
            <a:spLocks noChangeShapeType="1"/>
          </p:cNvSpPr>
          <p:nvPr/>
        </p:nvSpPr>
        <p:spPr bwMode="auto">
          <a:xfrm>
            <a:off x="1619250" y="4076700"/>
            <a:ext cx="0" cy="792163"/>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237585" name="Line 21"/>
          <p:cNvSpPr>
            <a:spLocks noChangeShapeType="1"/>
          </p:cNvSpPr>
          <p:nvPr/>
        </p:nvSpPr>
        <p:spPr bwMode="auto">
          <a:xfrm flipV="1">
            <a:off x="1619250" y="2997200"/>
            <a:ext cx="0" cy="107950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237586" name="Line 22"/>
          <p:cNvSpPr>
            <a:spLocks noChangeShapeType="1"/>
          </p:cNvSpPr>
          <p:nvPr/>
        </p:nvSpPr>
        <p:spPr bwMode="auto">
          <a:xfrm>
            <a:off x="971550" y="2997200"/>
            <a:ext cx="647700"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237587" name="Line 23"/>
          <p:cNvSpPr>
            <a:spLocks noChangeShapeType="1"/>
          </p:cNvSpPr>
          <p:nvPr/>
        </p:nvSpPr>
        <p:spPr bwMode="auto">
          <a:xfrm>
            <a:off x="971550" y="3644900"/>
            <a:ext cx="647700" cy="0"/>
          </a:xfrm>
          <a:prstGeom prst="line">
            <a:avLst/>
          </a:prstGeom>
          <a:noFill/>
          <a:ln w="9525">
            <a:solidFill>
              <a:schemeClr val="tx1"/>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sp>
        <p:nvSpPr>
          <p:cNvPr id="237588" name="Line 24"/>
          <p:cNvSpPr>
            <a:spLocks noChangeShapeType="1"/>
          </p:cNvSpPr>
          <p:nvPr/>
        </p:nvSpPr>
        <p:spPr bwMode="auto">
          <a:xfrm>
            <a:off x="971550" y="3284538"/>
            <a:ext cx="647700"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237589" name="Line 25"/>
          <p:cNvSpPr>
            <a:spLocks noChangeShapeType="1"/>
          </p:cNvSpPr>
          <p:nvPr/>
        </p:nvSpPr>
        <p:spPr bwMode="auto">
          <a:xfrm flipV="1">
            <a:off x="2195513" y="3500438"/>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5B545C1-AE59-4BDE-BF79-73BA1CA12850}" type="slidenum">
              <a:rPr lang="ru-RU" altLang="en-US" smtClean="0"/>
              <a:pPr eaLnBrk="1" hangingPunct="1"/>
              <a:t>193</a:t>
            </a:fld>
            <a:endParaRPr lang="ru-RU" altLang="en-US" smtClean="0"/>
          </a:p>
        </p:txBody>
      </p:sp>
      <p:sp>
        <p:nvSpPr>
          <p:cNvPr id="238595" name="Rectangle 2"/>
          <p:cNvSpPr>
            <a:spLocks noGrp="1" noChangeArrowheads="1"/>
          </p:cNvSpPr>
          <p:nvPr>
            <p:ph type="title"/>
          </p:nvPr>
        </p:nvSpPr>
        <p:spPr>
          <a:xfrm>
            <a:off x="685800" y="152400"/>
            <a:ext cx="6870700" cy="973138"/>
          </a:xfrm>
        </p:spPr>
        <p:txBody>
          <a:bodyPr/>
          <a:lstStyle/>
          <a:p>
            <a:pPr eaLnBrk="1" hangingPunct="1"/>
            <a:r>
              <a:rPr lang="ru-RU" altLang="en-US" sz="3600" b="1" smtClean="0"/>
              <a:t>Общественные издержки монопольной власти</a:t>
            </a:r>
          </a:p>
        </p:txBody>
      </p:sp>
      <p:sp>
        <p:nvSpPr>
          <p:cNvPr id="238596" name="Rectangle 3"/>
          <p:cNvSpPr>
            <a:spLocks noGrp="1" noChangeArrowheads="1"/>
          </p:cNvSpPr>
          <p:nvPr>
            <p:ph type="body" idx="1"/>
          </p:nvPr>
        </p:nvSpPr>
        <p:spPr>
          <a:xfrm>
            <a:off x="685800" y="1268413"/>
            <a:ext cx="7696200" cy="4824412"/>
          </a:xfrm>
        </p:spPr>
        <p:txBody>
          <a:bodyPr/>
          <a:lstStyle/>
          <a:p>
            <a:pPr eaLnBrk="1" hangingPunct="1">
              <a:lnSpc>
                <a:spcPct val="90000"/>
              </a:lnSpc>
            </a:pPr>
            <a:r>
              <a:rPr lang="ru-RU" altLang="en-US" smtClean="0"/>
              <a:t>Чистые потери общества</a:t>
            </a:r>
          </a:p>
          <a:p>
            <a:pPr eaLnBrk="1" hangingPunct="1">
              <a:lnSpc>
                <a:spcPct val="90000"/>
              </a:lnSpc>
            </a:pPr>
            <a:r>
              <a:rPr lang="ru-RU" altLang="en-US" smtClean="0"/>
              <a:t>«Х-неэффективность»</a:t>
            </a:r>
          </a:p>
          <a:p>
            <a:pPr lvl="1" eaLnBrk="1" hangingPunct="1">
              <a:lnSpc>
                <a:spcPct val="90000"/>
              </a:lnSpc>
            </a:pPr>
            <a:r>
              <a:rPr lang="ru-RU" altLang="en-US" smtClean="0"/>
              <a:t>Личные цели менеджеров ( </a:t>
            </a:r>
            <a:r>
              <a:rPr lang="en-US" altLang="en-US" smtClean="0"/>
              <a:t>rent-seeking)</a:t>
            </a:r>
          </a:p>
          <a:p>
            <a:pPr lvl="1" eaLnBrk="1" hangingPunct="1">
              <a:lnSpc>
                <a:spcPct val="90000"/>
              </a:lnSpc>
            </a:pPr>
            <a:r>
              <a:rPr lang="ru-RU" altLang="en-US" smtClean="0"/>
              <a:t>Слабые стимулы к труду</a:t>
            </a:r>
          </a:p>
          <a:p>
            <a:pPr lvl="1" eaLnBrk="1" hangingPunct="1">
              <a:lnSpc>
                <a:spcPct val="90000"/>
              </a:lnSpc>
            </a:pPr>
            <a:r>
              <a:rPr lang="ru-RU" altLang="en-US" smtClean="0"/>
              <a:t>Расходы , связанные с сохранением монополии(лоббирование, подкуп и пр.)</a:t>
            </a:r>
          </a:p>
          <a:p>
            <a:pPr eaLnBrk="1" hangingPunct="1">
              <a:lnSpc>
                <a:spcPct val="90000"/>
              </a:lnSpc>
            </a:pPr>
            <a:r>
              <a:rPr lang="ru-RU" altLang="en-US" smtClean="0"/>
              <a:t>НТП и монополия: плюсы и минусы</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626A535-2DDD-4D81-836A-F62B0F4691B8}" type="slidenum">
              <a:rPr lang="ru-RU" altLang="en-US" smtClean="0"/>
              <a:pPr eaLnBrk="1" hangingPunct="1"/>
              <a:t>194</a:t>
            </a:fld>
            <a:endParaRPr lang="ru-RU" altLang="en-US" smtClean="0"/>
          </a:p>
        </p:txBody>
      </p:sp>
      <p:sp>
        <p:nvSpPr>
          <p:cNvPr id="239619" name="Rectangle 2"/>
          <p:cNvSpPr>
            <a:spLocks noGrp="1" noChangeArrowheads="1"/>
          </p:cNvSpPr>
          <p:nvPr>
            <p:ph type="title"/>
          </p:nvPr>
        </p:nvSpPr>
        <p:spPr>
          <a:xfrm>
            <a:off x="685800" y="152400"/>
            <a:ext cx="6870700" cy="973138"/>
          </a:xfrm>
        </p:spPr>
        <p:txBody>
          <a:bodyPr/>
          <a:lstStyle/>
          <a:p>
            <a:pPr eaLnBrk="1" hangingPunct="1"/>
            <a:r>
              <a:rPr lang="ru-RU" altLang="en-US" smtClean="0"/>
              <a:t>Эффект Лебенстайна</a:t>
            </a:r>
          </a:p>
        </p:txBody>
      </p:sp>
      <p:sp>
        <p:nvSpPr>
          <p:cNvPr id="239620" name="Rectangle 3"/>
          <p:cNvSpPr>
            <a:spLocks noGrp="1" noChangeArrowheads="1"/>
          </p:cNvSpPr>
          <p:nvPr>
            <p:ph type="body" idx="1"/>
          </p:nvPr>
        </p:nvSpPr>
        <p:spPr>
          <a:xfrm>
            <a:off x="685800" y="1341438"/>
            <a:ext cx="7696200" cy="4751387"/>
          </a:xfrm>
        </p:spPr>
        <p:txBody>
          <a:bodyPr/>
          <a:lstStyle/>
          <a:p>
            <a:pPr eaLnBrk="1" hangingPunct="1">
              <a:lnSpc>
                <a:spcPct val="80000"/>
              </a:lnSpc>
            </a:pPr>
            <a:r>
              <a:rPr lang="ru-RU" altLang="en-US" sz="2800" smtClean="0"/>
              <a:t>Явление Х-неэффективности известно еще как эффект Лебенстайна. Тарвей Лебенстайн в своих работах в начале </a:t>
            </a:r>
            <a:r>
              <a:rPr lang="ru-RU" altLang="en-US" sz="2800" smtClean="0">
                <a:sym typeface="Wingdings" pitchFamily="2" charset="2"/>
              </a:rPr>
              <a:t>60-х годов прошлого столетия впервые обратил внимание на то, что </a:t>
            </a:r>
            <a:r>
              <a:rPr lang="ru-RU" altLang="en-US" sz="2800" b="1" i="1" smtClean="0">
                <a:sym typeface="Wingdings" pitchFamily="2" charset="2"/>
              </a:rPr>
              <a:t>для монопольных структур фактические издержки для любого объема производства оказываются больше, чем минимально возможные</a:t>
            </a:r>
            <a:r>
              <a:rPr lang="ru-RU" altLang="en-US" sz="2800" smtClean="0">
                <a:sym typeface="Wingdings" pitchFamily="2" charset="2"/>
              </a:rPr>
              <a:t>. Исследования показывают, что в условиях монополии превышение издержек над оптимальным уровнем составляет в среднем 5%, в условиях олигополии – около 3%.</a:t>
            </a:r>
            <a:endParaRPr lang="ru-RU" altLang="en-US" sz="2800" smtClean="0"/>
          </a:p>
          <a:p>
            <a:pPr eaLnBrk="1" hangingPunct="1">
              <a:lnSpc>
                <a:spcPct val="80000"/>
              </a:lnSpc>
            </a:pPr>
            <a:endParaRPr lang="ru-RU" altLang="en-US" sz="2800" smtClean="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173427A-54E6-4FA2-A009-29386101455C}" type="slidenum">
              <a:rPr lang="ru-RU" altLang="en-US" smtClean="0"/>
              <a:pPr eaLnBrk="1" hangingPunct="1"/>
              <a:t>195</a:t>
            </a:fld>
            <a:endParaRPr lang="ru-RU" altLang="en-US" smtClean="0"/>
          </a:p>
        </p:txBody>
      </p:sp>
      <p:sp>
        <p:nvSpPr>
          <p:cNvPr id="240643" name="Rectangle 2"/>
          <p:cNvSpPr>
            <a:spLocks noGrp="1" noChangeArrowheads="1"/>
          </p:cNvSpPr>
          <p:nvPr>
            <p:ph type="title"/>
          </p:nvPr>
        </p:nvSpPr>
        <p:spPr>
          <a:xfrm>
            <a:off x="250825" y="152400"/>
            <a:ext cx="7993063" cy="1331913"/>
          </a:xfrm>
        </p:spPr>
        <p:txBody>
          <a:bodyPr/>
          <a:lstStyle/>
          <a:p>
            <a:pPr eaLnBrk="1" hangingPunct="1"/>
            <a:r>
              <a:rPr lang="ru-RU" altLang="en-US" sz="3600" b="1" smtClean="0"/>
              <a:t>Монополистическая конкуренция: основные признаки</a:t>
            </a:r>
          </a:p>
        </p:txBody>
      </p:sp>
      <p:sp>
        <p:nvSpPr>
          <p:cNvPr id="240644" name="Rectangle 3"/>
          <p:cNvSpPr>
            <a:spLocks noGrp="1" noChangeArrowheads="1"/>
          </p:cNvSpPr>
          <p:nvPr>
            <p:ph type="body" idx="1"/>
          </p:nvPr>
        </p:nvSpPr>
        <p:spPr>
          <a:xfrm>
            <a:off x="685800" y="1557338"/>
            <a:ext cx="7696200" cy="4535487"/>
          </a:xfrm>
        </p:spPr>
        <p:txBody>
          <a:bodyPr/>
          <a:lstStyle/>
          <a:p>
            <a:pPr eaLnBrk="1" hangingPunct="1">
              <a:lnSpc>
                <a:spcPct val="80000"/>
              </a:lnSpc>
            </a:pPr>
            <a:r>
              <a:rPr lang="ru-RU" altLang="en-US" sz="2800" u="sng" smtClean="0"/>
              <a:t>Сравнительно </a:t>
            </a:r>
            <a:r>
              <a:rPr lang="ru-RU" altLang="en-US" sz="2800" smtClean="0"/>
              <a:t>свободный вход на рынок и уход с него;</a:t>
            </a:r>
          </a:p>
          <a:p>
            <a:pPr eaLnBrk="1" hangingPunct="1">
              <a:lnSpc>
                <a:spcPct val="80000"/>
              </a:lnSpc>
            </a:pPr>
            <a:r>
              <a:rPr lang="ru-RU" altLang="en-US" sz="2800" smtClean="0"/>
              <a:t>Наличие множества продавцов и покупателей;</a:t>
            </a:r>
            <a:r>
              <a:rPr lang="en-US" altLang="en-US" sz="2800" smtClean="0"/>
              <a:t>     </a:t>
            </a:r>
            <a:r>
              <a:rPr lang="ru-RU" altLang="en-US" sz="2800" smtClean="0"/>
              <a:t>продавцы </a:t>
            </a:r>
            <a:r>
              <a:rPr lang="ru-RU" altLang="en-US" sz="2800" u="sng" smtClean="0"/>
              <a:t>не считаются</a:t>
            </a:r>
            <a:r>
              <a:rPr lang="ru-RU" altLang="en-US" sz="2800" smtClean="0"/>
              <a:t> с реакцией конкурентов при определении своей стратегии (</a:t>
            </a:r>
            <a:r>
              <a:rPr lang="en-US" altLang="en-US" sz="2800" smtClean="0"/>
              <a:t>P </a:t>
            </a:r>
            <a:r>
              <a:rPr lang="ru-RU" altLang="en-US" sz="2800" smtClean="0"/>
              <a:t>и </a:t>
            </a:r>
            <a:r>
              <a:rPr lang="en-US" altLang="en-US" sz="2800" smtClean="0"/>
              <a:t>Q)</a:t>
            </a:r>
            <a:endParaRPr lang="ru-RU" altLang="en-US" sz="2800" smtClean="0"/>
          </a:p>
          <a:p>
            <a:pPr eaLnBrk="1" hangingPunct="1">
              <a:lnSpc>
                <a:spcPct val="80000"/>
              </a:lnSpc>
            </a:pPr>
            <a:r>
              <a:rPr lang="ru-RU" altLang="en-US" sz="2800" smtClean="0"/>
              <a:t>Совершенная информированность участников рынка;</a:t>
            </a:r>
          </a:p>
          <a:p>
            <a:pPr eaLnBrk="1" hangingPunct="1">
              <a:lnSpc>
                <a:spcPct val="80000"/>
              </a:lnSpc>
            </a:pPr>
            <a:r>
              <a:rPr lang="ru-RU" altLang="en-US" sz="2800" smtClean="0">
                <a:solidFill>
                  <a:schemeClr val="tx2"/>
                </a:solidFill>
              </a:rPr>
              <a:t>Неоднородность, дифференцированность продукции</a:t>
            </a:r>
          </a:p>
          <a:p>
            <a:pPr lvl="1" eaLnBrk="1" hangingPunct="1">
              <a:lnSpc>
                <a:spcPct val="80000"/>
              </a:lnSpc>
              <a:buFontTx/>
              <a:buNone/>
            </a:pPr>
            <a:r>
              <a:rPr lang="ru-RU" altLang="en-US" smtClean="0">
                <a:solidFill>
                  <a:schemeClr val="tx2"/>
                </a:solidFill>
              </a:rPr>
              <a:t>           Источник монопольной власти</a:t>
            </a:r>
          </a:p>
        </p:txBody>
      </p:sp>
      <p:sp>
        <p:nvSpPr>
          <p:cNvPr id="240645" name="AutoShape 4"/>
          <p:cNvSpPr>
            <a:spLocks noChangeArrowheads="1"/>
          </p:cNvSpPr>
          <p:nvPr/>
        </p:nvSpPr>
        <p:spPr bwMode="auto">
          <a:xfrm>
            <a:off x="1403350" y="5300663"/>
            <a:ext cx="647700" cy="288925"/>
          </a:xfrm>
          <a:prstGeom prst="rightArrow">
            <a:avLst>
              <a:gd name="adj1" fmla="val 50000"/>
              <a:gd name="adj2" fmla="val 56044"/>
            </a:avLst>
          </a:prstGeom>
          <a:solidFill>
            <a:schemeClr val="tx2"/>
          </a:solidFill>
          <a:ln w="9525">
            <a:solidFill>
              <a:schemeClr val="tx2"/>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0646" name="AutoShape 5"/>
          <p:cNvSpPr>
            <a:spLocks noChangeArrowheads="1"/>
          </p:cNvSpPr>
          <p:nvPr/>
        </p:nvSpPr>
        <p:spPr bwMode="auto">
          <a:xfrm>
            <a:off x="3635375" y="2781300"/>
            <a:ext cx="287338" cy="215900"/>
          </a:xfrm>
          <a:prstGeom prst="rightArrow">
            <a:avLst>
              <a:gd name="adj1" fmla="val 50000"/>
              <a:gd name="adj2" fmla="val 33272"/>
            </a:avLst>
          </a:prstGeom>
          <a:solidFill>
            <a:schemeClr val="tx1"/>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6782B66-1701-4865-A827-C62565EE904D}" type="slidenum">
              <a:rPr lang="ru-RU" altLang="en-US" smtClean="0"/>
              <a:pPr eaLnBrk="1" hangingPunct="1"/>
              <a:t>196</a:t>
            </a:fld>
            <a:endParaRPr lang="ru-RU" altLang="en-US" smtClean="0"/>
          </a:p>
        </p:txBody>
      </p:sp>
      <p:sp>
        <p:nvSpPr>
          <p:cNvPr id="241667" name="Rectangle 4"/>
          <p:cNvSpPr>
            <a:spLocks noGrp="1" noChangeArrowheads="1"/>
          </p:cNvSpPr>
          <p:nvPr>
            <p:ph type="title"/>
          </p:nvPr>
        </p:nvSpPr>
        <p:spPr>
          <a:xfrm>
            <a:off x="685800" y="152400"/>
            <a:ext cx="7342188" cy="1600200"/>
          </a:xfrm>
        </p:spPr>
        <p:txBody>
          <a:bodyPr/>
          <a:lstStyle/>
          <a:p>
            <a:pPr eaLnBrk="1" hangingPunct="1"/>
            <a:r>
              <a:rPr lang="ru-RU" altLang="en-US" sz="4000" b="1" smtClean="0"/>
              <a:t>Дифференцированные товары</a:t>
            </a:r>
          </a:p>
        </p:txBody>
      </p:sp>
      <p:sp>
        <p:nvSpPr>
          <p:cNvPr id="241668" name="Rectangle 5"/>
          <p:cNvSpPr>
            <a:spLocks noGrp="1" noChangeArrowheads="1"/>
          </p:cNvSpPr>
          <p:nvPr>
            <p:ph type="body" idx="1"/>
          </p:nvPr>
        </p:nvSpPr>
        <p:spPr>
          <a:xfrm>
            <a:off x="685800" y="1828800"/>
            <a:ext cx="7696200" cy="4264025"/>
          </a:xfrm>
        </p:spPr>
        <p:txBody>
          <a:bodyPr/>
          <a:lstStyle/>
          <a:p>
            <a:pPr eaLnBrk="1" hangingPunct="1">
              <a:lnSpc>
                <a:spcPct val="80000"/>
              </a:lnSpc>
              <a:buFontTx/>
              <a:buChar char="-"/>
            </a:pPr>
            <a:r>
              <a:rPr lang="ru-RU" altLang="en-US" sz="2800" smtClean="0"/>
              <a:t>это товары, которые как единая товарная группа, удовлетворяют определенную человеческую потребность, однако разнятся по своим индивидуальным характеристикам ( чертам, свойствам).</a:t>
            </a:r>
          </a:p>
          <a:p>
            <a:pPr eaLnBrk="1" hangingPunct="1">
              <a:lnSpc>
                <a:spcPct val="80000"/>
              </a:lnSpc>
              <a:buFontTx/>
              <a:buChar char="-"/>
            </a:pPr>
            <a:r>
              <a:rPr lang="ru-RU" altLang="en-US" sz="2800" smtClean="0"/>
              <a:t>Этот факт отражает различия в потребительских предпочтениях и выборе: если бы потребители НЕ различались бы  по вкусам и предпочтениям, не имело бы смысла и дифференцировать продукт.</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46F05F7-6419-4401-9BA2-A0D1A98F0295}" type="slidenum">
              <a:rPr lang="ru-RU" altLang="en-US" smtClean="0"/>
              <a:pPr eaLnBrk="1" hangingPunct="1"/>
              <a:t>197</a:t>
            </a:fld>
            <a:endParaRPr lang="ru-RU" altLang="en-US" smtClean="0"/>
          </a:p>
        </p:txBody>
      </p:sp>
      <p:sp>
        <p:nvSpPr>
          <p:cNvPr id="242691" name="Rectangle 2"/>
          <p:cNvSpPr>
            <a:spLocks noGrp="1" noChangeArrowheads="1"/>
          </p:cNvSpPr>
          <p:nvPr>
            <p:ph type="title"/>
          </p:nvPr>
        </p:nvSpPr>
        <p:spPr>
          <a:xfrm>
            <a:off x="685800" y="152400"/>
            <a:ext cx="7415213" cy="1189038"/>
          </a:xfrm>
        </p:spPr>
        <p:txBody>
          <a:bodyPr/>
          <a:lstStyle/>
          <a:p>
            <a:pPr eaLnBrk="1" hangingPunct="1"/>
            <a:r>
              <a:rPr lang="ru-RU" altLang="en-US" sz="3600" b="1" smtClean="0"/>
              <a:t>Модели монополистической конкуренции</a:t>
            </a:r>
          </a:p>
        </p:txBody>
      </p:sp>
      <p:sp>
        <p:nvSpPr>
          <p:cNvPr id="242692" name="Rectangle 4"/>
          <p:cNvSpPr>
            <a:spLocks noGrp="1" noChangeArrowheads="1"/>
          </p:cNvSpPr>
          <p:nvPr>
            <p:ph type="body" sz="half" idx="1"/>
          </p:nvPr>
        </p:nvSpPr>
        <p:spPr>
          <a:xfrm>
            <a:off x="685800" y="1412875"/>
            <a:ext cx="3771900" cy="4679950"/>
          </a:xfrm>
        </p:spPr>
        <p:txBody>
          <a:bodyPr/>
          <a:lstStyle/>
          <a:p>
            <a:pPr eaLnBrk="1" hangingPunct="1">
              <a:lnSpc>
                <a:spcPct val="90000"/>
              </a:lnSpc>
              <a:buFontTx/>
              <a:buNone/>
            </a:pPr>
            <a:r>
              <a:rPr lang="ru-RU" altLang="en-US" sz="2000" smtClean="0"/>
              <a:t>Модель Чемберлина – модель симметрично дифференцированных продуктов.</a:t>
            </a:r>
          </a:p>
          <a:p>
            <a:pPr eaLnBrk="1" hangingPunct="1">
              <a:lnSpc>
                <a:spcPct val="90000"/>
              </a:lnSpc>
              <a:buFontTx/>
              <a:buNone/>
            </a:pPr>
            <a:r>
              <a:rPr lang="ru-RU" altLang="en-US" sz="2000" smtClean="0"/>
              <a:t>Ключевая посылка: функции спроса на все конкурирующие товары симметричны . Т.Е.</a:t>
            </a:r>
          </a:p>
          <a:p>
            <a:pPr eaLnBrk="1" hangingPunct="1">
              <a:lnSpc>
                <a:spcPct val="90000"/>
              </a:lnSpc>
              <a:buFontTx/>
              <a:buNone/>
            </a:pPr>
            <a:r>
              <a:rPr lang="ru-RU" altLang="en-US" sz="2000" smtClean="0"/>
              <a:t>Каждый товар конкурирует </a:t>
            </a:r>
            <a:r>
              <a:rPr lang="ru-RU" altLang="en-US" sz="2000" u="sng" smtClean="0"/>
              <a:t>непосредственно</a:t>
            </a:r>
            <a:r>
              <a:rPr lang="ru-RU" altLang="en-US" sz="2000" smtClean="0"/>
              <a:t> и </a:t>
            </a:r>
            <a:r>
              <a:rPr lang="ru-RU" altLang="en-US" sz="2000" u="sng" smtClean="0"/>
              <a:t>одинаково</a:t>
            </a:r>
            <a:r>
              <a:rPr lang="ru-RU" altLang="en-US" sz="2000" smtClean="0"/>
              <a:t> со </a:t>
            </a:r>
            <a:r>
              <a:rPr lang="ru-RU" altLang="en-US" sz="2000" u="sng" smtClean="0"/>
              <a:t>всеми </a:t>
            </a:r>
            <a:r>
              <a:rPr lang="ru-RU" altLang="en-US" sz="2000" smtClean="0"/>
              <a:t>товарами товарной группы</a:t>
            </a:r>
          </a:p>
        </p:txBody>
      </p:sp>
      <p:sp>
        <p:nvSpPr>
          <p:cNvPr id="242693" name="Rectangle 5"/>
          <p:cNvSpPr>
            <a:spLocks noGrp="1" noChangeArrowheads="1"/>
          </p:cNvSpPr>
          <p:nvPr>
            <p:ph type="body" sz="half" idx="2"/>
          </p:nvPr>
        </p:nvSpPr>
        <p:spPr>
          <a:xfrm>
            <a:off x="4610100" y="1412875"/>
            <a:ext cx="3994150" cy="4073525"/>
          </a:xfrm>
        </p:spPr>
        <p:txBody>
          <a:bodyPr/>
          <a:lstStyle/>
          <a:p>
            <a:pPr eaLnBrk="1" hangingPunct="1">
              <a:lnSpc>
                <a:spcPct val="90000"/>
              </a:lnSpc>
              <a:buFontTx/>
              <a:buNone/>
            </a:pPr>
            <a:r>
              <a:rPr lang="ru-RU" altLang="en-US" sz="2000" smtClean="0"/>
              <a:t>Адресная модель монополистической конкуренции ( или модель пространственной конкуренции).</a:t>
            </a:r>
          </a:p>
          <a:p>
            <a:pPr eaLnBrk="1" hangingPunct="1">
              <a:lnSpc>
                <a:spcPct val="90000"/>
              </a:lnSpc>
              <a:buFontTx/>
              <a:buNone/>
            </a:pPr>
            <a:r>
              <a:rPr lang="ru-RU" altLang="en-US" sz="2000" smtClean="0"/>
              <a:t>Ключевая посылка: конкуренция носит </a:t>
            </a:r>
            <a:r>
              <a:rPr lang="ru-RU" altLang="en-US" sz="2000" u="sng" smtClean="0"/>
              <a:t>локальный характер</a:t>
            </a:r>
            <a:r>
              <a:rPr lang="ru-RU" altLang="en-US" sz="2000" smtClean="0"/>
              <a:t>, товар </a:t>
            </a:r>
            <a:r>
              <a:rPr lang="ru-RU" altLang="en-US" sz="2000" u="sng" smtClean="0"/>
              <a:t>позиционируется </a:t>
            </a:r>
            <a:r>
              <a:rPr lang="ru-RU" altLang="en-US" sz="2000" smtClean="0"/>
              <a:t>на рынке только по отношению к ближайшим конкурентам, а не ко всей товарной группе</a:t>
            </a:r>
          </a:p>
        </p:txBody>
      </p:sp>
      <p:sp>
        <p:nvSpPr>
          <p:cNvPr id="242694" name="AutoShape 6"/>
          <p:cNvSpPr>
            <a:spLocks noChangeArrowheads="1"/>
          </p:cNvSpPr>
          <p:nvPr/>
        </p:nvSpPr>
        <p:spPr bwMode="auto">
          <a:xfrm>
            <a:off x="3563938" y="3429000"/>
            <a:ext cx="431800" cy="287338"/>
          </a:xfrm>
          <a:prstGeom prst="rightArrow">
            <a:avLst>
              <a:gd name="adj1" fmla="val 50000"/>
              <a:gd name="adj2" fmla="val 37569"/>
            </a:avLst>
          </a:prstGeom>
          <a:solidFill>
            <a:schemeClr val="tx1"/>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E3FCBAD-AD49-4D38-AE19-6046BD4D68C1}" type="slidenum">
              <a:rPr lang="ru-RU" altLang="en-US" smtClean="0"/>
              <a:pPr eaLnBrk="1" hangingPunct="1"/>
              <a:t>198</a:t>
            </a:fld>
            <a:endParaRPr lang="ru-RU" altLang="en-US" smtClean="0"/>
          </a:p>
        </p:txBody>
      </p:sp>
      <p:sp>
        <p:nvSpPr>
          <p:cNvPr id="243715" name="Rectangle 2"/>
          <p:cNvSpPr>
            <a:spLocks noGrp="1" noChangeArrowheads="1"/>
          </p:cNvSpPr>
          <p:nvPr>
            <p:ph type="title"/>
          </p:nvPr>
        </p:nvSpPr>
        <p:spPr>
          <a:xfrm>
            <a:off x="685800" y="260350"/>
            <a:ext cx="7199313" cy="1008063"/>
          </a:xfrm>
        </p:spPr>
        <p:txBody>
          <a:bodyPr/>
          <a:lstStyle/>
          <a:p>
            <a:pPr eaLnBrk="1" hangingPunct="1"/>
            <a:r>
              <a:rPr lang="ru-RU" altLang="en-US" sz="3600" b="1" smtClean="0"/>
              <a:t>Маркетинг:</a:t>
            </a:r>
            <a:br>
              <a:rPr lang="ru-RU" altLang="en-US" sz="3600" b="1" smtClean="0"/>
            </a:br>
            <a:r>
              <a:rPr lang="ru-RU" altLang="en-US" sz="3600" b="1" smtClean="0"/>
              <a:t> матрица «цена-качество»</a:t>
            </a:r>
          </a:p>
        </p:txBody>
      </p:sp>
      <p:sp>
        <p:nvSpPr>
          <p:cNvPr id="243716" name="Rectangle 3"/>
          <p:cNvSpPr>
            <a:spLocks noGrp="1" noChangeArrowheads="1"/>
          </p:cNvSpPr>
          <p:nvPr>
            <p:ph type="body" idx="1"/>
          </p:nvPr>
        </p:nvSpPr>
        <p:spPr>
          <a:xfrm>
            <a:off x="685800" y="1268413"/>
            <a:ext cx="7696200" cy="4681537"/>
          </a:xfrm>
        </p:spPr>
        <p:txBody>
          <a:bodyPr/>
          <a:lstStyle/>
          <a:p>
            <a:pPr algn="ctr" eaLnBrk="1" hangingPunct="1">
              <a:buFontTx/>
              <a:buNone/>
            </a:pPr>
            <a:r>
              <a:rPr lang="ru-RU" altLang="en-US" smtClean="0"/>
              <a:t>цена</a:t>
            </a:r>
          </a:p>
        </p:txBody>
      </p:sp>
      <p:sp>
        <p:nvSpPr>
          <p:cNvPr id="243717" name="Rectangle 4"/>
          <p:cNvSpPr>
            <a:spLocks noChangeArrowheads="1"/>
          </p:cNvSpPr>
          <p:nvPr/>
        </p:nvSpPr>
        <p:spPr bwMode="auto">
          <a:xfrm>
            <a:off x="2700338" y="1700213"/>
            <a:ext cx="3671887" cy="31686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3718" name="Rectangle 5"/>
          <p:cNvSpPr>
            <a:spLocks noChangeArrowheads="1"/>
          </p:cNvSpPr>
          <p:nvPr/>
        </p:nvSpPr>
        <p:spPr bwMode="auto">
          <a:xfrm>
            <a:off x="1258888" y="1844675"/>
            <a:ext cx="6492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2400" b="1"/>
              <a:t>качество</a:t>
            </a:r>
          </a:p>
        </p:txBody>
      </p:sp>
      <p:sp>
        <p:nvSpPr>
          <p:cNvPr id="243719" name="Rectangle 6"/>
          <p:cNvSpPr>
            <a:spLocks noChangeArrowheads="1"/>
          </p:cNvSpPr>
          <p:nvPr/>
        </p:nvSpPr>
        <p:spPr bwMode="auto">
          <a:xfrm>
            <a:off x="2987675" y="1268413"/>
            <a:ext cx="33845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3720" name="Rectangle 7"/>
          <p:cNvSpPr>
            <a:spLocks noChangeArrowheads="1"/>
          </p:cNvSpPr>
          <p:nvPr/>
        </p:nvSpPr>
        <p:spPr bwMode="auto">
          <a:xfrm>
            <a:off x="6804025" y="1773238"/>
            <a:ext cx="64928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2400" b="1"/>
              <a:t>Высокое  низкое</a:t>
            </a:r>
          </a:p>
        </p:txBody>
      </p:sp>
      <p:sp>
        <p:nvSpPr>
          <p:cNvPr id="243721" name="Rectangle 8"/>
          <p:cNvSpPr>
            <a:spLocks noChangeArrowheads="1"/>
          </p:cNvSpPr>
          <p:nvPr/>
        </p:nvSpPr>
        <p:spPr bwMode="auto">
          <a:xfrm>
            <a:off x="2987675" y="5300663"/>
            <a:ext cx="33845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2800" b="1"/>
              <a:t>Низкая  высокая</a:t>
            </a:r>
          </a:p>
        </p:txBody>
      </p:sp>
      <p:sp>
        <p:nvSpPr>
          <p:cNvPr id="243722" name="Line 9"/>
          <p:cNvSpPr>
            <a:spLocks noChangeShapeType="1"/>
          </p:cNvSpPr>
          <p:nvPr/>
        </p:nvSpPr>
        <p:spPr bwMode="auto">
          <a:xfrm>
            <a:off x="4427538" y="1700213"/>
            <a:ext cx="0" cy="3168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3723" name="Line 10"/>
          <p:cNvSpPr>
            <a:spLocks noChangeShapeType="1"/>
          </p:cNvSpPr>
          <p:nvPr/>
        </p:nvSpPr>
        <p:spPr bwMode="auto">
          <a:xfrm>
            <a:off x="2700338" y="3284538"/>
            <a:ext cx="36718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3724" name="Oval 11"/>
          <p:cNvSpPr>
            <a:spLocks noChangeArrowheads="1"/>
          </p:cNvSpPr>
          <p:nvPr/>
        </p:nvSpPr>
        <p:spPr bwMode="auto">
          <a:xfrm>
            <a:off x="5651500" y="1989138"/>
            <a:ext cx="360363" cy="360362"/>
          </a:xfrm>
          <a:prstGeom prst="ellipse">
            <a:avLst/>
          </a:prstGeom>
          <a:solidFill>
            <a:srgbClr val="FF0000"/>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3725" name="Oval 12"/>
          <p:cNvSpPr>
            <a:spLocks noChangeArrowheads="1"/>
          </p:cNvSpPr>
          <p:nvPr/>
        </p:nvSpPr>
        <p:spPr bwMode="auto">
          <a:xfrm>
            <a:off x="5292725" y="2276475"/>
            <a:ext cx="287338" cy="288925"/>
          </a:xfrm>
          <a:prstGeom prst="ellipse">
            <a:avLst/>
          </a:prstGeom>
          <a:solidFill>
            <a:srgbClr val="FF0000"/>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3726" name="Oval 13"/>
          <p:cNvSpPr>
            <a:spLocks noChangeArrowheads="1"/>
          </p:cNvSpPr>
          <p:nvPr/>
        </p:nvSpPr>
        <p:spPr bwMode="auto">
          <a:xfrm>
            <a:off x="3851275" y="3357563"/>
            <a:ext cx="503238" cy="433387"/>
          </a:xfrm>
          <a:prstGeom prst="ellipse">
            <a:avLst/>
          </a:prstGeom>
          <a:solidFill>
            <a:srgbClr val="0000FF"/>
          </a:solidFill>
          <a:ln w="12700" algn="ctr">
            <a:solidFill>
              <a:srgbClr val="0000FF"/>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3727" name="Oval 14"/>
          <p:cNvSpPr>
            <a:spLocks noChangeArrowheads="1"/>
          </p:cNvSpPr>
          <p:nvPr/>
        </p:nvSpPr>
        <p:spPr bwMode="auto">
          <a:xfrm>
            <a:off x="3059113" y="4149725"/>
            <a:ext cx="360362" cy="360363"/>
          </a:xfrm>
          <a:prstGeom prst="ellipse">
            <a:avLst/>
          </a:prstGeom>
          <a:solidFill>
            <a:schemeClr val="accent1"/>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3728" name="Oval 15"/>
          <p:cNvSpPr>
            <a:spLocks noChangeArrowheads="1"/>
          </p:cNvSpPr>
          <p:nvPr/>
        </p:nvSpPr>
        <p:spPr bwMode="auto">
          <a:xfrm>
            <a:off x="3924300" y="2781300"/>
            <a:ext cx="360363" cy="360363"/>
          </a:xfrm>
          <a:prstGeom prst="ellipse">
            <a:avLst/>
          </a:prstGeom>
          <a:solidFill>
            <a:srgbClr val="0000FF"/>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DA4BD61-4E8D-4792-B458-8056112CACB1}" type="slidenum">
              <a:rPr lang="ru-RU" altLang="en-US" smtClean="0"/>
              <a:pPr eaLnBrk="1" hangingPunct="1"/>
              <a:t>199</a:t>
            </a:fld>
            <a:endParaRPr lang="ru-RU" altLang="en-US" smtClean="0"/>
          </a:p>
        </p:txBody>
      </p:sp>
      <p:sp>
        <p:nvSpPr>
          <p:cNvPr id="244739" name="Rectangle 4"/>
          <p:cNvSpPr>
            <a:spLocks noGrp="1" noChangeArrowheads="1"/>
          </p:cNvSpPr>
          <p:nvPr>
            <p:ph type="title"/>
          </p:nvPr>
        </p:nvSpPr>
        <p:spPr>
          <a:xfrm>
            <a:off x="685800" y="152400"/>
            <a:ext cx="6870700" cy="900113"/>
          </a:xfrm>
        </p:spPr>
        <p:txBody>
          <a:bodyPr/>
          <a:lstStyle/>
          <a:p>
            <a:pPr eaLnBrk="1" hangingPunct="1"/>
            <a:r>
              <a:rPr lang="ru-RU" altLang="en-US" sz="2800" b="1" smtClean="0"/>
              <a:t>Модель симметрично дифференциированных продуктов</a:t>
            </a:r>
          </a:p>
        </p:txBody>
      </p:sp>
      <p:sp>
        <p:nvSpPr>
          <p:cNvPr id="244740" name="Rectangle 5"/>
          <p:cNvSpPr>
            <a:spLocks noGrp="1" noChangeArrowheads="1"/>
          </p:cNvSpPr>
          <p:nvPr>
            <p:ph type="body" sz="half" idx="1"/>
          </p:nvPr>
        </p:nvSpPr>
        <p:spPr>
          <a:xfrm>
            <a:off x="685800" y="1341438"/>
            <a:ext cx="3771900" cy="4144962"/>
          </a:xfrm>
        </p:spPr>
        <p:txBody>
          <a:bodyPr/>
          <a:lstStyle/>
          <a:p>
            <a:pPr eaLnBrk="1" hangingPunct="1">
              <a:lnSpc>
                <a:spcPct val="80000"/>
              </a:lnSpc>
              <a:buFontTx/>
              <a:buNone/>
            </a:pPr>
            <a:endParaRPr lang="ru-RU" altLang="en-US" sz="2000" smtClean="0"/>
          </a:p>
          <a:p>
            <a:pPr eaLnBrk="1" hangingPunct="1">
              <a:lnSpc>
                <a:spcPct val="80000"/>
              </a:lnSpc>
              <a:buFontTx/>
              <a:buNone/>
            </a:pPr>
            <a:r>
              <a:rPr lang="en-US" altLang="en-US" sz="2000" smtClean="0"/>
              <a:t>P,AC</a:t>
            </a:r>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a:p>
            <a:pPr eaLnBrk="1" hangingPunct="1">
              <a:lnSpc>
                <a:spcPct val="80000"/>
              </a:lnSpc>
              <a:buFontTx/>
              <a:buNone/>
            </a:pPr>
            <a:endParaRPr lang="en-US" altLang="en-US" sz="2000" smtClean="0"/>
          </a:p>
          <a:p>
            <a:pPr eaLnBrk="1" hangingPunct="1">
              <a:lnSpc>
                <a:spcPct val="80000"/>
              </a:lnSpc>
              <a:buFontTx/>
              <a:buNone/>
            </a:pPr>
            <a:r>
              <a:rPr lang="en-US" altLang="en-US" sz="2000" smtClean="0"/>
              <a:t>				</a:t>
            </a:r>
            <a:endParaRPr lang="ru-RU" altLang="en-US" sz="2000" smtClean="0"/>
          </a:p>
        </p:txBody>
      </p:sp>
      <p:sp>
        <p:nvSpPr>
          <p:cNvPr id="244741" name="Rectangle 6"/>
          <p:cNvSpPr>
            <a:spLocks noGrp="1" noChangeArrowheads="1"/>
          </p:cNvSpPr>
          <p:nvPr>
            <p:ph type="body" sz="half" idx="2"/>
          </p:nvPr>
        </p:nvSpPr>
        <p:spPr>
          <a:xfrm>
            <a:off x="4610100" y="1341438"/>
            <a:ext cx="4065588" cy="4967287"/>
          </a:xfrm>
        </p:spPr>
        <p:txBody>
          <a:bodyPr/>
          <a:lstStyle/>
          <a:p>
            <a:pPr eaLnBrk="1" hangingPunct="1">
              <a:lnSpc>
                <a:spcPct val="80000"/>
              </a:lnSpc>
            </a:pPr>
            <a:r>
              <a:rPr lang="ru-RU" altLang="en-US" sz="2400" smtClean="0"/>
              <a:t>Спрос на продукт монопольно конкурентной фирмы не абсолютно эластичный: у фирмы есть свои потребители</a:t>
            </a:r>
          </a:p>
          <a:p>
            <a:pPr eaLnBrk="1" hangingPunct="1">
              <a:lnSpc>
                <a:spcPct val="80000"/>
              </a:lnSpc>
            </a:pPr>
            <a:r>
              <a:rPr lang="ru-RU" altLang="en-US" sz="2400" smtClean="0"/>
              <a:t>Из-за наличия широкого спектра похожих товаров(близких заменителей) спрос высокоэластичен</a:t>
            </a:r>
          </a:p>
          <a:p>
            <a:pPr eaLnBrk="1" hangingPunct="1">
              <a:lnSpc>
                <a:spcPct val="80000"/>
              </a:lnSpc>
            </a:pPr>
            <a:r>
              <a:rPr lang="ru-RU" altLang="en-US" sz="2400" smtClean="0"/>
              <a:t>Фирма максимизирует прибыль по правилу </a:t>
            </a:r>
            <a:r>
              <a:rPr lang="en-US" altLang="en-US" sz="2400" smtClean="0"/>
              <a:t>MR=MC ( </a:t>
            </a:r>
            <a:r>
              <a:rPr lang="ru-RU" altLang="en-US" sz="2400" smtClean="0"/>
              <a:t>как и монополия)</a:t>
            </a:r>
          </a:p>
        </p:txBody>
      </p:sp>
      <p:sp>
        <p:nvSpPr>
          <p:cNvPr id="244742" name="Line 7"/>
          <p:cNvSpPr>
            <a:spLocks noChangeShapeType="1"/>
          </p:cNvSpPr>
          <p:nvPr/>
        </p:nvSpPr>
        <p:spPr bwMode="auto">
          <a:xfrm>
            <a:off x="971550" y="1844675"/>
            <a:ext cx="0" cy="32400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4743" name="Line 8"/>
          <p:cNvSpPr>
            <a:spLocks noChangeShapeType="1"/>
          </p:cNvSpPr>
          <p:nvPr/>
        </p:nvSpPr>
        <p:spPr bwMode="auto">
          <a:xfrm>
            <a:off x="971550" y="5084763"/>
            <a:ext cx="2952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4744" name="Line 9"/>
          <p:cNvSpPr>
            <a:spLocks noChangeShapeType="1"/>
          </p:cNvSpPr>
          <p:nvPr/>
        </p:nvSpPr>
        <p:spPr bwMode="auto">
          <a:xfrm>
            <a:off x="971550" y="2276475"/>
            <a:ext cx="2879725" cy="12239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45" name="Line 10"/>
          <p:cNvSpPr>
            <a:spLocks noChangeShapeType="1"/>
          </p:cNvSpPr>
          <p:nvPr/>
        </p:nvSpPr>
        <p:spPr bwMode="auto">
          <a:xfrm>
            <a:off x="971550" y="2349500"/>
            <a:ext cx="2160588" cy="1943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746" name="Arc 12"/>
          <p:cNvSpPr>
            <a:spLocks/>
          </p:cNvSpPr>
          <p:nvPr/>
        </p:nvSpPr>
        <p:spPr bwMode="auto">
          <a:xfrm flipH="1" flipV="1">
            <a:off x="1187450" y="2636838"/>
            <a:ext cx="2016125" cy="720725"/>
          </a:xfrm>
          <a:custGeom>
            <a:avLst/>
            <a:gdLst>
              <a:gd name="T0" fmla="*/ 0 w 21600"/>
              <a:gd name="T1" fmla="*/ 0 h 21600"/>
              <a:gd name="T2" fmla="*/ 188183313 w 21600"/>
              <a:gd name="T3" fmla="*/ 24048357 h 21600"/>
              <a:gd name="T4" fmla="*/ 0 w 21600"/>
              <a:gd name="T5" fmla="*/ 2404835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4747" name="Arc 13"/>
          <p:cNvSpPr>
            <a:spLocks/>
          </p:cNvSpPr>
          <p:nvPr/>
        </p:nvSpPr>
        <p:spPr bwMode="auto">
          <a:xfrm flipV="1">
            <a:off x="3203575" y="3068638"/>
            <a:ext cx="1081088" cy="287337"/>
          </a:xfrm>
          <a:custGeom>
            <a:avLst/>
            <a:gdLst>
              <a:gd name="T0" fmla="*/ 0 w 21600"/>
              <a:gd name="T1" fmla="*/ 0 h 21600"/>
              <a:gd name="T2" fmla="*/ 54108860 w 21600"/>
              <a:gd name="T3" fmla="*/ 3822341 h 21600"/>
              <a:gd name="T4" fmla="*/ 0 w 21600"/>
              <a:gd name="T5" fmla="*/ 38223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4748" name="Arc 14"/>
          <p:cNvSpPr>
            <a:spLocks/>
          </p:cNvSpPr>
          <p:nvPr/>
        </p:nvSpPr>
        <p:spPr bwMode="auto">
          <a:xfrm rot="-2345631" flipH="1" flipV="1">
            <a:off x="1449388" y="2917825"/>
            <a:ext cx="2136775" cy="809625"/>
          </a:xfrm>
          <a:custGeom>
            <a:avLst/>
            <a:gdLst>
              <a:gd name="T0" fmla="*/ 0 w 18299"/>
              <a:gd name="T1" fmla="*/ 0 h 21600"/>
              <a:gd name="T2" fmla="*/ 249511200 w 18299"/>
              <a:gd name="T3" fmla="*/ 14223686 h 21600"/>
              <a:gd name="T4" fmla="*/ 0 w 18299"/>
              <a:gd name="T5" fmla="*/ 30346880 h 21600"/>
              <a:gd name="T6" fmla="*/ 0 60000 65536"/>
              <a:gd name="T7" fmla="*/ 0 60000 65536"/>
              <a:gd name="T8" fmla="*/ 0 60000 65536"/>
              <a:gd name="T9" fmla="*/ 0 w 18299"/>
              <a:gd name="T10" fmla="*/ 0 h 21600"/>
              <a:gd name="T11" fmla="*/ 18299 w 18299"/>
              <a:gd name="T12" fmla="*/ 21600 h 21600"/>
            </a:gdLst>
            <a:ahLst/>
            <a:cxnLst>
              <a:cxn ang="T6">
                <a:pos x="T0" y="T1"/>
              </a:cxn>
              <a:cxn ang="T7">
                <a:pos x="T2" y="T3"/>
              </a:cxn>
              <a:cxn ang="T8">
                <a:pos x="T4" y="T5"/>
              </a:cxn>
            </a:cxnLst>
            <a:rect l="T9" t="T10" r="T11" b="T12"/>
            <a:pathLst>
              <a:path w="18299" h="21600" fill="none" extrusionOk="0">
                <a:moveTo>
                  <a:pt x="-1" y="0"/>
                </a:moveTo>
                <a:cubicBezTo>
                  <a:pt x="7435" y="0"/>
                  <a:pt x="14348" y="3824"/>
                  <a:pt x="18299" y="10123"/>
                </a:cubicBezTo>
              </a:path>
              <a:path w="18299" h="21600" stroke="0" extrusionOk="0">
                <a:moveTo>
                  <a:pt x="-1" y="0"/>
                </a:moveTo>
                <a:cubicBezTo>
                  <a:pt x="7435" y="0"/>
                  <a:pt x="14348" y="3824"/>
                  <a:pt x="18299" y="10123"/>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4749" name="Line 15"/>
          <p:cNvSpPr>
            <a:spLocks noChangeShapeType="1"/>
          </p:cNvSpPr>
          <p:nvPr/>
        </p:nvSpPr>
        <p:spPr bwMode="auto">
          <a:xfrm flipH="1">
            <a:off x="2484438" y="2924175"/>
            <a:ext cx="0" cy="21605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4750" name="Line 16"/>
          <p:cNvSpPr>
            <a:spLocks noChangeShapeType="1"/>
          </p:cNvSpPr>
          <p:nvPr/>
        </p:nvSpPr>
        <p:spPr bwMode="auto">
          <a:xfrm>
            <a:off x="971550" y="2852738"/>
            <a:ext cx="1584325" cy="7143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4751" name="Line 17"/>
          <p:cNvSpPr>
            <a:spLocks noChangeShapeType="1"/>
          </p:cNvSpPr>
          <p:nvPr/>
        </p:nvSpPr>
        <p:spPr bwMode="auto">
          <a:xfrm>
            <a:off x="971550" y="3284538"/>
            <a:ext cx="15128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4752" name="Rectangle 18"/>
          <p:cNvSpPr>
            <a:spLocks noChangeArrowheads="1"/>
          </p:cNvSpPr>
          <p:nvPr/>
        </p:nvSpPr>
        <p:spPr bwMode="auto">
          <a:xfrm>
            <a:off x="684213" y="2708275"/>
            <a:ext cx="215900" cy="288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244753" name="Rectangle 19"/>
          <p:cNvSpPr>
            <a:spLocks noChangeArrowheads="1"/>
          </p:cNvSpPr>
          <p:nvPr/>
        </p:nvSpPr>
        <p:spPr bwMode="auto">
          <a:xfrm>
            <a:off x="3419475" y="2492375"/>
            <a:ext cx="936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4754" name="Rectangle 20"/>
          <p:cNvSpPr>
            <a:spLocks noChangeArrowheads="1"/>
          </p:cNvSpPr>
          <p:nvPr/>
        </p:nvSpPr>
        <p:spPr bwMode="auto">
          <a:xfrm>
            <a:off x="3922713" y="3573463"/>
            <a:ext cx="360362" cy="360362"/>
          </a:xfrm>
          <a:prstGeom prst="rect">
            <a:avLst/>
          </a:prstGeom>
          <a:solidFill>
            <a:schemeClr val="bg1"/>
          </a:solidFill>
          <a:ln w="9525">
            <a:solidFill>
              <a:schemeClr val="bg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244755" name="Rectangle 21"/>
          <p:cNvSpPr>
            <a:spLocks noChangeArrowheads="1"/>
          </p:cNvSpPr>
          <p:nvPr/>
        </p:nvSpPr>
        <p:spPr bwMode="auto">
          <a:xfrm>
            <a:off x="3276600" y="4292600"/>
            <a:ext cx="431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endParaRPr lang="ru-RU" altLang="en-US"/>
          </a:p>
        </p:txBody>
      </p:sp>
      <p:sp>
        <p:nvSpPr>
          <p:cNvPr id="244756" name="Rectangle 22"/>
          <p:cNvSpPr>
            <a:spLocks noChangeArrowheads="1"/>
          </p:cNvSpPr>
          <p:nvPr/>
        </p:nvSpPr>
        <p:spPr bwMode="auto">
          <a:xfrm>
            <a:off x="2411413" y="5300663"/>
            <a:ext cx="504825" cy="28892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44757" name="Rectangle 23"/>
          <p:cNvSpPr>
            <a:spLocks noChangeArrowheads="1"/>
          </p:cNvSpPr>
          <p:nvPr/>
        </p:nvSpPr>
        <p:spPr bwMode="auto">
          <a:xfrm>
            <a:off x="3492500" y="2492375"/>
            <a:ext cx="1008063" cy="431800"/>
          </a:xfrm>
          <a:prstGeom prst="rect">
            <a:avLst/>
          </a:prstGeom>
          <a:solidFill>
            <a:schemeClr val="bg1"/>
          </a:solidFill>
          <a:ln w="9525">
            <a:solidFill>
              <a:schemeClr val="bg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    AC</a:t>
            </a:r>
            <a:endParaRPr lang="ru-RU"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ru-RU" sz="3600" b="1" dirty="0" smtClean="0"/>
              <a:t>Управленческая экономика – теоретические основы понимания среды бизнеса</a:t>
            </a:r>
            <a:endParaRPr lang="en-US" sz="3600" b="1" dirty="0"/>
          </a:p>
        </p:txBody>
      </p:sp>
      <p:sp>
        <p:nvSpPr>
          <p:cNvPr id="3" name="Content Placeholder 2"/>
          <p:cNvSpPr>
            <a:spLocks noGrp="1"/>
          </p:cNvSpPr>
          <p:nvPr>
            <p:ph idx="1"/>
          </p:nvPr>
        </p:nvSpPr>
        <p:spPr>
          <a:xfrm>
            <a:off x="1219200" y="1752600"/>
            <a:ext cx="7772400" cy="4800600"/>
          </a:xfrm>
        </p:spPr>
        <p:txBody>
          <a:bodyPr/>
          <a:lstStyle/>
          <a:p>
            <a:r>
              <a:rPr lang="ru-RU" dirty="0" smtClean="0"/>
              <a:t>Факторы внешнего и внутреннего окружения фирмы</a:t>
            </a:r>
          </a:p>
          <a:p>
            <a:r>
              <a:rPr lang="ru-RU" dirty="0" smtClean="0"/>
              <a:t>Факторы микро- и макроокружения фирмы</a:t>
            </a:r>
          </a:p>
          <a:p>
            <a:r>
              <a:rPr lang="ru-RU" dirty="0" smtClean="0"/>
              <a:t>Подконтрольные и неподконтрольные факторы на микро- и макроуровнях</a:t>
            </a:r>
          </a:p>
          <a:p>
            <a:r>
              <a:rPr lang="ru-RU" dirty="0" smtClean="0"/>
              <a:t>Стратегия фирмы как результат понимания среды бизнеса</a:t>
            </a:r>
            <a:endParaRPr lang="en-US" dirty="0"/>
          </a:p>
        </p:txBody>
      </p:sp>
    </p:spTree>
    <p:extLst>
      <p:ext uri="{BB962C8B-B14F-4D97-AF65-F5344CB8AC3E}">
        <p14:creationId xmlns:p14="http://schemas.microsoft.com/office/powerpoint/2010/main" val="193405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E1F8230-802C-4659-87C9-D883A7C8D41C}" type="slidenum">
              <a:rPr lang="ru-RU" altLang="en-US" smtClean="0"/>
              <a:pPr eaLnBrk="1" hangingPunct="1"/>
              <a:t>20</a:t>
            </a:fld>
            <a:endParaRPr lang="ru-RU" altLang="en-US" smtClean="0"/>
          </a:p>
        </p:txBody>
      </p:sp>
      <p:sp>
        <p:nvSpPr>
          <p:cNvPr id="38915" name="Rectangle 2"/>
          <p:cNvSpPr>
            <a:spLocks noGrp="1" noChangeArrowheads="1"/>
          </p:cNvSpPr>
          <p:nvPr>
            <p:ph type="title"/>
          </p:nvPr>
        </p:nvSpPr>
        <p:spPr>
          <a:xfrm>
            <a:off x="685800" y="404813"/>
            <a:ext cx="7486650" cy="863600"/>
          </a:xfrm>
        </p:spPr>
        <p:txBody>
          <a:bodyPr/>
          <a:lstStyle/>
          <a:p>
            <a:pPr eaLnBrk="1" hangingPunct="1"/>
            <a:r>
              <a:rPr lang="ru-RU" altLang="en-US" sz="4000" b="1" smtClean="0"/>
              <a:t>Неценовые факторы спроса</a:t>
            </a:r>
          </a:p>
        </p:txBody>
      </p:sp>
      <p:sp>
        <p:nvSpPr>
          <p:cNvPr id="70659" name="Rectangle 3"/>
          <p:cNvSpPr>
            <a:spLocks noGrp="1" noChangeArrowheads="1"/>
          </p:cNvSpPr>
          <p:nvPr>
            <p:ph type="body" idx="1"/>
          </p:nvPr>
        </p:nvSpPr>
        <p:spPr>
          <a:xfrm>
            <a:off x="685800" y="1412875"/>
            <a:ext cx="7696200" cy="4679950"/>
          </a:xfrm>
        </p:spPr>
        <p:txBody>
          <a:bodyPr/>
          <a:lstStyle/>
          <a:p>
            <a:pPr eaLnBrk="1" hangingPunct="1"/>
            <a:r>
              <a:rPr lang="ru-RU" altLang="en-US" smtClean="0"/>
              <a:t>Доход потребителя</a:t>
            </a:r>
          </a:p>
          <a:p>
            <a:pPr eaLnBrk="1" hangingPunct="1"/>
            <a:r>
              <a:rPr lang="ru-RU" altLang="en-US" smtClean="0"/>
              <a:t>Количество потребителей</a:t>
            </a:r>
          </a:p>
          <a:p>
            <a:pPr eaLnBrk="1" hangingPunct="1"/>
            <a:r>
              <a:rPr lang="ru-RU" altLang="en-US" smtClean="0"/>
              <a:t>Вкусы и предпочтения</a:t>
            </a:r>
          </a:p>
          <a:p>
            <a:pPr eaLnBrk="1" hangingPunct="1"/>
            <a:r>
              <a:rPr lang="ru-RU" altLang="en-US" smtClean="0"/>
              <a:t>Ценовые и дефицитные ожидания</a:t>
            </a:r>
          </a:p>
          <a:p>
            <a:pPr eaLnBrk="1" hangingPunct="1"/>
            <a:r>
              <a:rPr lang="ru-RU" altLang="en-US" smtClean="0"/>
              <a:t>Реклама</a:t>
            </a:r>
          </a:p>
          <a:p>
            <a:pPr eaLnBrk="1" hangingPunct="1"/>
            <a:r>
              <a:rPr lang="ru-RU" altLang="en-US" smtClean="0"/>
              <a:t>Цены на сопряженные товары (заменители и дополнители)</a:t>
            </a:r>
          </a:p>
          <a:p>
            <a:pPr eaLnBrk="1" hangingPunct="1"/>
            <a:r>
              <a:rPr lang="ru-RU" altLang="en-US" smtClean="0"/>
              <a:t>И пр.</a:t>
            </a:r>
          </a:p>
        </p:txBody>
      </p:sp>
      <p:pic>
        <p:nvPicPr>
          <p:cNvPr id="38917" name="Picture 4" descr="MCj03439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1700213"/>
            <a:ext cx="178276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MCj039099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0" y="5516563"/>
            <a:ext cx="153193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20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20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20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59">
                                            <p:txEl>
                                              <p:pRg st="3" end="3"/>
                                            </p:txEl>
                                          </p:spTgt>
                                        </p:tgtEl>
                                        <p:attrNameLst>
                                          <p:attrName>style.visibility</p:attrName>
                                        </p:attrNameLst>
                                      </p:cBhvr>
                                      <p:to>
                                        <p:strVal val="visible"/>
                                      </p:to>
                                    </p:set>
                                    <p:anim calcmode="lin" valueType="num">
                                      <p:cBhvr additive="base">
                                        <p:cTn id="25" dur="20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659">
                                            <p:txEl>
                                              <p:pRg st="4" end="4"/>
                                            </p:txEl>
                                          </p:spTgt>
                                        </p:tgtEl>
                                        <p:attrNameLst>
                                          <p:attrName>style.visibility</p:attrName>
                                        </p:attrNameLst>
                                      </p:cBhvr>
                                      <p:to>
                                        <p:strVal val="visible"/>
                                      </p:to>
                                    </p:set>
                                    <p:anim calcmode="lin" valueType="num">
                                      <p:cBhvr additive="base">
                                        <p:cTn id="31" dur="20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706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0659">
                                            <p:txEl>
                                              <p:pRg st="5" end="5"/>
                                            </p:txEl>
                                          </p:spTgt>
                                        </p:tgtEl>
                                        <p:attrNameLst>
                                          <p:attrName>style.visibility</p:attrName>
                                        </p:attrNameLst>
                                      </p:cBhvr>
                                      <p:to>
                                        <p:strVal val="visible"/>
                                      </p:to>
                                    </p:set>
                                    <p:anim calcmode="lin" valueType="num">
                                      <p:cBhvr additive="base">
                                        <p:cTn id="37" dur="2000" fill="hold"/>
                                        <p:tgtEl>
                                          <p:spTgt spid="70659">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706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0659">
                                            <p:txEl>
                                              <p:pRg st="6" end="6"/>
                                            </p:txEl>
                                          </p:spTgt>
                                        </p:tgtEl>
                                        <p:attrNameLst>
                                          <p:attrName>style.visibility</p:attrName>
                                        </p:attrNameLst>
                                      </p:cBhvr>
                                      <p:to>
                                        <p:strVal val="visible"/>
                                      </p:to>
                                    </p:set>
                                    <p:anim calcmode="lin" valueType="num">
                                      <p:cBhvr additive="base">
                                        <p:cTn id="43" dur="20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06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FF50CE2-31E0-4ACB-8877-857A5216D611}" type="slidenum">
              <a:rPr lang="ru-RU" altLang="en-US" smtClean="0"/>
              <a:pPr eaLnBrk="1" hangingPunct="1"/>
              <a:t>200</a:t>
            </a:fld>
            <a:endParaRPr lang="ru-RU" altLang="en-US" smtClean="0"/>
          </a:p>
        </p:txBody>
      </p:sp>
      <p:sp>
        <p:nvSpPr>
          <p:cNvPr id="245763" name="Rectangle 2"/>
          <p:cNvSpPr>
            <a:spLocks noGrp="1" noChangeArrowheads="1"/>
          </p:cNvSpPr>
          <p:nvPr>
            <p:ph type="title"/>
          </p:nvPr>
        </p:nvSpPr>
        <p:spPr>
          <a:xfrm>
            <a:off x="685800" y="152400"/>
            <a:ext cx="6870700" cy="1189038"/>
          </a:xfrm>
        </p:spPr>
        <p:txBody>
          <a:bodyPr/>
          <a:lstStyle/>
          <a:p>
            <a:pPr eaLnBrk="1" hangingPunct="1"/>
            <a:r>
              <a:rPr lang="ru-RU" altLang="en-US" sz="2400" b="1" smtClean="0"/>
              <a:t>Равновесие фирмы и отрасли при монополистической конкуренции: краткосрочный и долгосрочный периоды</a:t>
            </a:r>
          </a:p>
        </p:txBody>
      </p:sp>
      <p:sp>
        <p:nvSpPr>
          <p:cNvPr id="245764" name="Rectangle 3"/>
          <p:cNvSpPr>
            <a:spLocks noGrp="1" noChangeArrowheads="1"/>
          </p:cNvSpPr>
          <p:nvPr>
            <p:ph type="body" sz="half" idx="1"/>
          </p:nvPr>
        </p:nvSpPr>
        <p:spPr>
          <a:xfrm>
            <a:off x="685800" y="1341438"/>
            <a:ext cx="3771900" cy="4144962"/>
          </a:xfrm>
        </p:spPr>
        <p:txBody>
          <a:bodyPr/>
          <a:lstStyle/>
          <a:p>
            <a:pPr eaLnBrk="1" hangingPunct="1">
              <a:lnSpc>
                <a:spcPct val="80000"/>
              </a:lnSpc>
              <a:buFontTx/>
              <a:buNone/>
            </a:pPr>
            <a:endParaRPr lang="ru-RU" altLang="en-US" sz="1800" smtClean="0"/>
          </a:p>
          <a:p>
            <a:pPr eaLnBrk="1" hangingPunct="1">
              <a:lnSpc>
                <a:spcPct val="80000"/>
              </a:lnSpc>
              <a:buFontTx/>
              <a:buNone/>
            </a:pPr>
            <a:r>
              <a:rPr lang="en-US" altLang="en-US" sz="1800" smtClean="0"/>
              <a:t>P,AC</a:t>
            </a:r>
          </a:p>
          <a:p>
            <a:pPr eaLnBrk="1" hangingPunct="1">
              <a:lnSpc>
                <a:spcPct val="80000"/>
              </a:lnSpc>
              <a:buFontTx/>
              <a:buNone/>
            </a:pPr>
            <a:endParaRPr lang="en-US" altLang="en-US" sz="1800" smtClean="0"/>
          </a:p>
          <a:p>
            <a:pPr eaLnBrk="1" hangingPunct="1">
              <a:lnSpc>
                <a:spcPct val="80000"/>
              </a:lnSpc>
              <a:buFontTx/>
              <a:buNone/>
            </a:pPr>
            <a:endParaRPr lang="en-US" altLang="en-US" sz="1800" smtClean="0"/>
          </a:p>
          <a:p>
            <a:pPr eaLnBrk="1" hangingPunct="1">
              <a:lnSpc>
                <a:spcPct val="80000"/>
              </a:lnSpc>
              <a:buFontTx/>
              <a:buNone/>
            </a:pPr>
            <a:endParaRPr lang="en-US" altLang="en-US" sz="1800" smtClean="0"/>
          </a:p>
          <a:p>
            <a:pPr eaLnBrk="1" hangingPunct="1">
              <a:lnSpc>
                <a:spcPct val="80000"/>
              </a:lnSpc>
              <a:buFontTx/>
              <a:buNone/>
            </a:pPr>
            <a:endParaRPr lang="en-US" altLang="en-US" sz="1800" smtClean="0"/>
          </a:p>
          <a:p>
            <a:pPr eaLnBrk="1" hangingPunct="1">
              <a:lnSpc>
                <a:spcPct val="80000"/>
              </a:lnSpc>
              <a:buFontTx/>
              <a:buNone/>
            </a:pPr>
            <a:endParaRPr lang="en-US" altLang="en-US" sz="1800" smtClean="0"/>
          </a:p>
          <a:p>
            <a:pPr eaLnBrk="1" hangingPunct="1">
              <a:lnSpc>
                <a:spcPct val="80000"/>
              </a:lnSpc>
              <a:buFontTx/>
              <a:buNone/>
            </a:pPr>
            <a:endParaRPr lang="en-US" altLang="en-US" sz="1800" smtClean="0"/>
          </a:p>
          <a:p>
            <a:pPr eaLnBrk="1" hangingPunct="1">
              <a:lnSpc>
                <a:spcPct val="80000"/>
              </a:lnSpc>
              <a:buFontTx/>
              <a:buNone/>
            </a:pPr>
            <a:endParaRPr lang="en-US" altLang="en-US" sz="1800" smtClean="0"/>
          </a:p>
          <a:p>
            <a:pPr eaLnBrk="1" hangingPunct="1">
              <a:lnSpc>
                <a:spcPct val="80000"/>
              </a:lnSpc>
              <a:buFontTx/>
              <a:buNone/>
            </a:pPr>
            <a:endParaRPr lang="en-US" altLang="en-US" sz="1800" smtClean="0"/>
          </a:p>
          <a:p>
            <a:pPr eaLnBrk="1" hangingPunct="1">
              <a:lnSpc>
                <a:spcPct val="80000"/>
              </a:lnSpc>
              <a:buFontTx/>
              <a:buNone/>
            </a:pPr>
            <a:endParaRPr lang="en-US" altLang="en-US" sz="1800" smtClean="0"/>
          </a:p>
          <a:p>
            <a:pPr eaLnBrk="1" hangingPunct="1">
              <a:lnSpc>
                <a:spcPct val="80000"/>
              </a:lnSpc>
              <a:buFontTx/>
              <a:buNone/>
            </a:pPr>
            <a:endParaRPr lang="en-US" altLang="en-US" sz="1800" smtClean="0"/>
          </a:p>
          <a:p>
            <a:pPr eaLnBrk="1" hangingPunct="1">
              <a:lnSpc>
                <a:spcPct val="80000"/>
              </a:lnSpc>
              <a:buFontTx/>
              <a:buNone/>
            </a:pPr>
            <a:r>
              <a:rPr lang="en-US" altLang="en-US" sz="1800" smtClean="0"/>
              <a:t>				</a:t>
            </a:r>
            <a:endParaRPr lang="ru-RU" altLang="en-US" sz="1800" smtClean="0"/>
          </a:p>
        </p:txBody>
      </p:sp>
      <p:sp>
        <p:nvSpPr>
          <p:cNvPr id="245765" name="Rectangle 4"/>
          <p:cNvSpPr>
            <a:spLocks noGrp="1" noChangeArrowheads="1"/>
          </p:cNvSpPr>
          <p:nvPr>
            <p:ph type="body" sz="half" idx="2"/>
          </p:nvPr>
        </p:nvSpPr>
        <p:spPr>
          <a:xfrm>
            <a:off x="4610100" y="1484313"/>
            <a:ext cx="4065588" cy="4681537"/>
          </a:xfrm>
        </p:spPr>
        <p:txBody>
          <a:bodyPr/>
          <a:lstStyle/>
          <a:p>
            <a:pPr eaLnBrk="1" hangingPunct="1">
              <a:lnSpc>
                <a:spcPct val="80000"/>
              </a:lnSpc>
            </a:pPr>
            <a:r>
              <a:rPr lang="ru-RU" altLang="en-US" sz="1800" smtClean="0"/>
              <a:t>Краткосрочный период: возможно получение </a:t>
            </a:r>
            <a:r>
              <a:rPr lang="ru-RU" altLang="en-US" sz="1800" b="1" i="1" smtClean="0"/>
              <a:t>экономической прибыли</a:t>
            </a:r>
          </a:p>
          <a:p>
            <a:pPr eaLnBrk="1" hangingPunct="1">
              <a:lnSpc>
                <a:spcPct val="80000"/>
              </a:lnSpc>
              <a:buFontTx/>
              <a:buNone/>
            </a:pPr>
            <a:r>
              <a:rPr lang="en-US" altLang="en-US" sz="1800" smtClean="0"/>
              <a:t>	MR=MC, AC &gt;MC	</a:t>
            </a:r>
            <a:endParaRPr lang="ru-RU" altLang="en-US" sz="1800" smtClean="0"/>
          </a:p>
          <a:p>
            <a:pPr eaLnBrk="1" hangingPunct="1">
              <a:lnSpc>
                <a:spcPct val="80000"/>
              </a:lnSpc>
              <a:buFontTx/>
              <a:buNone/>
            </a:pPr>
            <a:r>
              <a:rPr lang="ru-RU" altLang="en-US" sz="1800" smtClean="0"/>
              <a:t>	</a:t>
            </a:r>
            <a:r>
              <a:rPr lang="en-US" altLang="en-US" sz="1800" smtClean="0"/>
              <a:t>P &gt; AC</a:t>
            </a:r>
            <a:r>
              <a:rPr lang="ru-RU" altLang="en-US" sz="1800" smtClean="0"/>
              <a:t> </a:t>
            </a:r>
          </a:p>
          <a:p>
            <a:pPr eaLnBrk="1" hangingPunct="1">
              <a:lnSpc>
                <a:spcPct val="80000"/>
              </a:lnSpc>
              <a:buFontTx/>
              <a:buNone/>
            </a:pPr>
            <a:r>
              <a:rPr lang="ru-RU" altLang="en-US" sz="1800" smtClean="0"/>
              <a:t>		отрасль расширяется</a:t>
            </a:r>
            <a:endParaRPr lang="en-US" altLang="en-US" sz="1800" smtClean="0"/>
          </a:p>
          <a:p>
            <a:pPr eaLnBrk="1" hangingPunct="1">
              <a:lnSpc>
                <a:spcPct val="80000"/>
              </a:lnSpc>
              <a:buFontTx/>
              <a:buNone/>
            </a:pPr>
            <a:r>
              <a:rPr lang="en-US" altLang="en-US" sz="1800" smtClean="0"/>
              <a:t>	</a:t>
            </a:r>
            <a:r>
              <a:rPr lang="ru-RU" altLang="en-US" sz="1800" b="1" i="1" smtClean="0"/>
              <a:t>или убытков</a:t>
            </a:r>
          </a:p>
          <a:p>
            <a:pPr eaLnBrk="1" hangingPunct="1">
              <a:lnSpc>
                <a:spcPct val="80000"/>
              </a:lnSpc>
              <a:buFontTx/>
              <a:buNone/>
            </a:pPr>
            <a:r>
              <a:rPr lang="ru-RU" altLang="en-US" sz="1800" b="1" i="1" smtClean="0"/>
              <a:t>	 </a:t>
            </a:r>
            <a:r>
              <a:rPr lang="en-US" altLang="en-US" sz="1800" smtClean="0"/>
              <a:t>MR=MC	</a:t>
            </a:r>
            <a:endParaRPr lang="ru-RU" altLang="en-US" sz="1800" smtClean="0"/>
          </a:p>
          <a:p>
            <a:pPr eaLnBrk="1" hangingPunct="1">
              <a:lnSpc>
                <a:spcPct val="80000"/>
              </a:lnSpc>
              <a:buFontTx/>
              <a:buNone/>
            </a:pPr>
            <a:r>
              <a:rPr lang="ru-RU" altLang="en-US" sz="1800" smtClean="0"/>
              <a:t>	</a:t>
            </a:r>
            <a:r>
              <a:rPr lang="en-US" altLang="en-US" sz="1800" smtClean="0"/>
              <a:t> AVC</a:t>
            </a:r>
            <a:r>
              <a:rPr lang="ru-RU" altLang="en-US" sz="1800" smtClean="0"/>
              <a:t> </a:t>
            </a:r>
            <a:r>
              <a:rPr lang="en-US" altLang="en-US" sz="1800" smtClean="0"/>
              <a:t>&lt;</a:t>
            </a:r>
            <a:r>
              <a:rPr lang="ru-RU" altLang="en-US" sz="1800" smtClean="0"/>
              <a:t>Р</a:t>
            </a:r>
            <a:r>
              <a:rPr lang="en-US" altLang="en-US" sz="1800" smtClean="0"/>
              <a:t> &lt;AC</a:t>
            </a:r>
          </a:p>
          <a:p>
            <a:pPr eaLnBrk="1" hangingPunct="1">
              <a:lnSpc>
                <a:spcPct val="80000"/>
              </a:lnSpc>
              <a:buFontTx/>
              <a:buNone/>
            </a:pPr>
            <a:r>
              <a:rPr lang="en-US" altLang="en-US" sz="1800" smtClean="0"/>
              <a:t>		</a:t>
            </a:r>
            <a:r>
              <a:rPr lang="ru-RU" altLang="en-US" sz="1800" smtClean="0"/>
              <a:t>отрасль сужается</a:t>
            </a:r>
          </a:p>
          <a:p>
            <a:pPr eaLnBrk="1" hangingPunct="1">
              <a:lnSpc>
                <a:spcPct val="80000"/>
              </a:lnSpc>
            </a:pPr>
            <a:r>
              <a:rPr lang="ru-RU" altLang="en-US" sz="1800" smtClean="0"/>
              <a:t>Долгосрочный период: нулевые экономические прибыли у фирм, </a:t>
            </a:r>
          </a:p>
          <a:p>
            <a:pPr eaLnBrk="1" hangingPunct="1">
              <a:lnSpc>
                <a:spcPct val="80000"/>
              </a:lnSpc>
              <a:buFontTx/>
              <a:buNone/>
            </a:pPr>
            <a:r>
              <a:rPr lang="ru-RU" altLang="en-US" sz="1800" smtClean="0"/>
              <a:t>	</a:t>
            </a:r>
            <a:r>
              <a:rPr lang="en-US" altLang="en-US" sz="1800" smtClean="0"/>
              <a:t>MR=MC, AC &gt;MC 	</a:t>
            </a:r>
            <a:endParaRPr lang="ru-RU" altLang="en-US" sz="1800" smtClean="0"/>
          </a:p>
          <a:p>
            <a:pPr eaLnBrk="1" hangingPunct="1">
              <a:lnSpc>
                <a:spcPct val="80000"/>
              </a:lnSpc>
              <a:buFontTx/>
              <a:buNone/>
            </a:pPr>
            <a:r>
              <a:rPr lang="ru-RU" altLang="en-US" sz="1800" smtClean="0"/>
              <a:t>	</a:t>
            </a:r>
            <a:r>
              <a:rPr lang="en-US" altLang="en-US" sz="1800" smtClean="0"/>
              <a:t>P</a:t>
            </a:r>
            <a:r>
              <a:rPr lang="ru-RU" altLang="en-US" sz="1800" smtClean="0"/>
              <a:t> = </a:t>
            </a:r>
            <a:r>
              <a:rPr lang="en-US" altLang="en-US" sz="1800" smtClean="0"/>
              <a:t>AC &gt; ACmin</a:t>
            </a:r>
            <a:r>
              <a:rPr lang="ru-RU" altLang="en-US" sz="1800" smtClean="0"/>
              <a:t> </a:t>
            </a:r>
          </a:p>
          <a:p>
            <a:pPr eaLnBrk="1" hangingPunct="1">
              <a:lnSpc>
                <a:spcPct val="80000"/>
              </a:lnSpc>
              <a:buFontTx/>
              <a:buNone/>
            </a:pPr>
            <a:r>
              <a:rPr lang="en-US" altLang="en-US" sz="1800" smtClean="0"/>
              <a:t>		</a:t>
            </a:r>
            <a:r>
              <a:rPr lang="ru-RU" altLang="en-US" sz="1800" smtClean="0"/>
              <a:t>отрасль находится в </a:t>
            </a:r>
            <a:r>
              <a:rPr lang="en-US" altLang="en-US" sz="1800" smtClean="0"/>
              <a:t>	</a:t>
            </a:r>
            <a:r>
              <a:rPr lang="ru-RU" altLang="en-US" sz="1800" smtClean="0"/>
              <a:t>равновесии</a:t>
            </a:r>
            <a:endParaRPr lang="en-US" altLang="en-US" sz="1800" smtClean="0"/>
          </a:p>
        </p:txBody>
      </p:sp>
      <p:sp>
        <p:nvSpPr>
          <p:cNvPr id="245766" name="Line 5"/>
          <p:cNvSpPr>
            <a:spLocks noChangeShapeType="1"/>
          </p:cNvSpPr>
          <p:nvPr/>
        </p:nvSpPr>
        <p:spPr bwMode="auto">
          <a:xfrm>
            <a:off x="971550" y="1844675"/>
            <a:ext cx="0" cy="32400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5767" name="Line 6"/>
          <p:cNvSpPr>
            <a:spLocks noChangeShapeType="1"/>
          </p:cNvSpPr>
          <p:nvPr/>
        </p:nvSpPr>
        <p:spPr bwMode="auto">
          <a:xfrm>
            <a:off x="971550" y="5084763"/>
            <a:ext cx="2952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768" name="Line 7"/>
          <p:cNvSpPr>
            <a:spLocks noChangeShapeType="1"/>
          </p:cNvSpPr>
          <p:nvPr/>
        </p:nvSpPr>
        <p:spPr bwMode="auto">
          <a:xfrm>
            <a:off x="971550" y="2276475"/>
            <a:ext cx="2879725" cy="12239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69" name="Line 8"/>
          <p:cNvSpPr>
            <a:spLocks noChangeShapeType="1"/>
          </p:cNvSpPr>
          <p:nvPr/>
        </p:nvSpPr>
        <p:spPr bwMode="auto">
          <a:xfrm>
            <a:off x="971550" y="2708275"/>
            <a:ext cx="2160588" cy="194310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70" name="Arc 9"/>
          <p:cNvSpPr>
            <a:spLocks/>
          </p:cNvSpPr>
          <p:nvPr/>
        </p:nvSpPr>
        <p:spPr bwMode="auto">
          <a:xfrm flipH="1" flipV="1">
            <a:off x="1187450" y="2636838"/>
            <a:ext cx="2016125" cy="720725"/>
          </a:xfrm>
          <a:custGeom>
            <a:avLst/>
            <a:gdLst>
              <a:gd name="T0" fmla="*/ 0 w 21600"/>
              <a:gd name="T1" fmla="*/ 0 h 21600"/>
              <a:gd name="T2" fmla="*/ 188183313 w 21600"/>
              <a:gd name="T3" fmla="*/ 24048357 h 21600"/>
              <a:gd name="T4" fmla="*/ 0 w 21600"/>
              <a:gd name="T5" fmla="*/ 2404835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771" name="Arc 10"/>
          <p:cNvSpPr>
            <a:spLocks/>
          </p:cNvSpPr>
          <p:nvPr/>
        </p:nvSpPr>
        <p:spPr bwMode="auto">
          <a:xfrm flipV="1">
            <a:off x="3203575" y="3068638"/>
            <a:ext cx="1081088" cy="287337"/>
          </a:xfrm>
          <a:custGeom>
            <a:avLst/>
            <a:gdLst>
              <a:gd name="T0" fmla="*/ 0 w 21600"/>
              <a:gd name="T1" fmla="*/ 0 h 21600"/>
              <a:gd name="T2" fmla="*/ 54108860 w 21600"/>
              <a:gd name="T3" fmla="*/ 3822341 h 21600"/>
              <a:gd name="T4" fmla="*/ 0 w 21600"/>
              <a:gd name="T5" fmla="*/ 38223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772" name="Arc 11"/>
          <p:cNvSpPr>
            <a:spLocks/>
          </p:cNvSpPr>
          <p:nvPr/>
        </p:nvSpPr>
        <p:spPr bwMode="auto">
          <a:xfrm rot="-2345631" flipH="1" flipV="1">
            <a:off x="1449388" y="2917825"/>
            <a:ext cx="2136775" cy="809625"/>
          </a:xfrm>
          <a:custGeom>
            <a:avLst/>
            <a:gdLst>
              <a:gd name="T0" fmla="*/ 0 w 18299"/>
              <a:gd name="T1" fmla="*/ 0 h 21600"/>
              <a:gd name="T2" fmla="*/ 249511200 w 18299"/>
              <a:gd name="T3" fmla="*/ 14223686 h 21600"/>
              <a:gd name="T4" fmla="*/ 0 w 18299"/>
              <a:gd name="T5" fmla="*/ 30346880 h 21600"/>
              <a:gd name="T6" fmla="*/ 0 60000 65536"/>
              <a:gd name="T7" fmla="*/ 0 60000 65536"/>
              <a:gd name="T8" fmla="*/ 0 60000 65536"/>
              <a:gd name="T9" fmla="*/ 0 w 18299"/>
              <a:gd name="T10" fmla="*/ 0 h 21600"/>
              <a:gd name="T11" fmla="*/ 18299 w 18299"/>
              <a:gd name="T12" fmla="*/ 21600 h 21600"/>
            </a:gdLst>
            <a:ahLst/>
            <a:cxnLst>
              <a:cxn ang="T6">
                <a:pos x="T0" y="T1"/>
              </a:cxn>
              <a:cxn ang="T7">
                <a:pos x="T2" y="T3"/>
              </a:cxn>
              <a:cxn ang="T8">
                <a:pos x="T4" y="T5"/>
              </a:cxn>
            </a:cxnLst>
            <a:rect l="T9" t="T10" r="T11" b="T12"/>
            <a:pathLst>
              <a:path w="18299" h="21600" fill="none" extrusionOk="0">
                <a:moveTo>
                  <a:pt x="-1" y="0"/>
                </a:moveTo>
                <a:cubicBezTo>
                  <a:pt x="7435" y="0"/>
                  <a:pt x="14348" y="3824"/>
                  <a:pt x="18299" y="10123"/>
                </a:cubicBezTo>
              </a:path>
              <a:path w="18299" h="21600" stroke="0" extrusionOk="0">
                <a:moveTo>
                  <a:pt x="-1" y="0"/>
                </a:moveTo>
                <a:cubicBezTo>
                  <a:pt x="7435" y="0"/>
                  <a:pt x="14348" y="3824"/>
                  <a:pt x="18299" y="10123"/>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773" name="Line 12"/>
          <p:cNvSpPr>
            <a:spLocks noChangeShapeType="1"/>
          </p:cNvSpPr>
          <p:nvPr/>
        </p:nvSpPr>
        <p:spPr bwMode="auto">
          <a:xfrm flipH="1">
            <a:off x="2484438" y="2924175"/>
            <a:ext cx="0" cy="21605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5774" name="Line 13"/>
          <p:cNvSpPr>
            <a:spLocks noChangeShapeType="1"/>
          </p:cNvSpPr>
          <p:nvPr/>
        </p:nvSpPr>
        <p:spPr bwMode="auto">
          <a:xfrm>
            <a:off x="971550" y="2852738"/>
            <a:ext cx="1584325" cy="7143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5775" name="Line 14"/>
          <p:cNvSpPr>
            <a:spLocks noChangeShapeType="1"/>
          </p:cNvSpPr>
          <p:nvPr/>
        </p:nvSpPr>
        <p:spPr bwMode="auto">
          <a:xfrm>
            <a:off x="971550" y="3284538"/>
            <a:ext cx="15128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5776" name="Rectangle 15"/>
          <p:cNvSpPr>
            <a:spLocks noChangeArrowheads="1"/>
          </p:cNvSpPr>
          <p:nvPr/>
        </p:nvSpPr>
        <p:spPr bwMode="auto">
          <a:xfrm>
            <a:off x="684213" y="2708275"/>
            <a:ext cx="215900" cy="288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245777" name="Rectangle 16"/>
          <p:cNvSpPr>
            <a:spLocks noChangeArrowheads="1"/>
          </p:cNvSpPr>
          <p:nvPr/>
        </p:nvSpPr>
        <p:spPr bwMode="auto">
          <a:xfrm>
            <a:off x="3419475" y="2492375"/>
            <a:ext cx="936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5778" name="Rectangle 17"/>
          <p:cNvSpPr>
            <a:spLocks noChangeArrowheads="1"/>
          </p:cNvSpPr>
          <p:nvPr/>
        </p:nvSpPr>
        <p:spPr bwMode="auto">
          <a:xfrm>
            <a:off x="3922713" y="3573463"/>
            <a:ext cx="360362" cy="360362"/>
          </a:xfrm>
          <a:prstGeom prst="rect">
            <a:avLst/>
          </a:prstGeom>
          <a:solidFill>
            <a:schemeClr val="bg1"/>
          </a:solidFill>
          <a:ln w="9525">
            <a:solidFill>
              <a:schemeClr val="bg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245779" name="Rectangle 18"/>
          <p:cNvSpPr>
            <a:spLocks noChangeArrowheads="1"/>
          </p:cNvSpPr>
          <p:nvPr/>
        </p:nvSpPr>
        <p:spPr bwMode="auto">
          <a:xfrm>
            <a:off x="3276600" y="4292600"/>
            <a:ext cx="431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endParaRPr lang="ru-RU" altLang="en-US"/>
          </a:p>
        </p:txBody>
      </p:sp>
      <p:sp>
        <p:nvSpPr>
          <p:cNvPr id="245780" name="Rectangle 19"/>
          <p:cNvSpPr>
            <a:spLocks noChangeArrowheads="1"/>
          </p:cNvSpPr>
          <p:nvPr/>
        </p:nvSpPr>
        <p:spPr bwMode="auto">
          <a:xfrm>
            <a:off x="2411413" y="5300663"/>
            <a:ext cx="504825" cy="28892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45781" name="Rectangle 20"/>
          <p:cNvSpPr>
            <a:spLocks noChangeArrowheads="1"/>
          </p:cNvSpPr>
          <p:nvPr/>
        </p:nvSpPr>
        <p:spPr bwMode="auto">
          <a:xfrm>
            <a:off x="3492500" y="2492375"/>
            <a:ext cx="1008063" cy="431800"/>
          </a:xfrm>
          <a:prstGeom prst="rect">
            <a:avLst/>
          </a:prstGeom>
          <a:solidFill>
            <a:schemeClr val="bg1"/>
          </a:solidFill>
          <a:ln w="9525">
            <a:solidFill>
              <a:schemeClr val="bg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    AC</a:t>
            </a:r>
            <a:endParaRPr lang="ru-RU" altLang="en-US"/>
          </a:p>
        </p:txBody>
      </p:sp>
      <p:sp>
        <p:nvSpPr>
          <p:cNvPr id="245782" name="AutoShape 21"/>
          <p:cNvSpPr>
            <a:spLocks/>
          </p:cNvSpPr>
          <p:nvPr/>
        </p:nvSpPr>
        <p:spPr bwMode="auto">
          <a:xfrm>
            <a:off x="4932363" y="2060575"/>
            <a:ext cx="71437" cy="647700"/>
          </a:xfrm>
          <a:prstGeom prst="leftBrace">
            <a:avLst>
              <a:gd name="adj1" fmla="val 75556"/>
              <a:gd name="adj2" fmla="val 50000"/>
            </a:avLst>
          </a:pr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5783" name="AutoShape 22"/>
          <p:cNvSpPr>
            <a:spLocks noChangeArrowheads="1"/>
          </p:cNvSpPr>
          <p:nvPr/>
        </p:nvSpPr>
        <p:spPr bwMode="auto">
          <a:xfrm>
            <a:off x="5148263" y="2781300"/>
            <a:ext cx="358775" cy="217488"/>
          </a:xfrm>
          <a:prstGeom prst="rightArrow">
            <a:avLst>
              <a:gd name="adj1" fmla="val 50000"/>
              <a:gd name="adj2" fmla="val 41241"/>
            </a:avLst>
          </a:prstGeom>
          <a:solidFill>
            <a:srgbClr val="0000FF"/>
          </a:solidFill>
          <a:ln w="9525"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5784" name="AutoShape 23"/>
          <p:cNvSpPr>
            <a:spLocks/>
          </p:cNvSpPr>
          <p:nvPr/>
        </p:nvSpPr>
        <p:spPr bwMode="auto">
          <a:xfrm>
            <a:off x="4932363" y="3284538"/>
            <a:ext cx="144462" cy="504825"/>
          </a:xfrm>
          <a:prstGeom prst="leftBrace">
            <a:avLst>
              <a:gd name="adj1" fmla="val 29121"/>
              <a:gd name="adj2" fmla="val 47676"/>
            </a:avLst>
          </a:pr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5785" name="AutoShape 24"/>
          <p:cNvSpPr>
            <a:spLocks noChangeArrowheads="1"/>
          </p:cNvSpPr>
          <p:nvPr/>
        </p:nvSpPr>
        <p:spPr bwMode="auto">
          <a:xfrm>
            <a:off x="5148263" y="3860800"/>
            <a:ext cx="358775" cy="217488"/>
          </a:xfrm>
          <a:prstGeom prst="rightArrow">
            <a:avLst>
              <a:gd name="adj1" fmla="val 50000"/>
              <a:gd name="adj2" fmla="val 41241"/>
            </a:avLst>
          </a:prstGeom>
          <a:solidFill>
            <a:srgbClr val="0000CC"/>
          </a:solidFill>
          <a:ln w="9525"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5786" name="AutoShape 26"/>
          <p:cNvSpPr>
            <a:spLocks/>
          </p:cNvSpPr>
          <p:nvPr/>
        </p:nvSpPr>
        <p:spPr bwMode="auto">
          <a:xfrm>
            <a:off x="4932363" y="4868863"/>
            <a:ext cx="71437" cy="504825"/>
          </a:xfrm>
          <a:prstGeom prst="leftBrace">
            <a:avLst>
              <a:gd name="adj1" fmla="val 58889"/>
              <a:gd name="adj2" fmla="val 50000"/>
            </a:avLst>
          </a:pr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5787" name="AutoShape 27"/>
          <p:cNvSpPr>
            <a:spLocks noChangeArrowheads="1"/>
          </p:cNvSpPr>
          <p:nvPr/>
        </p:nvSpPr>
        <p:spPr bwMode="auto">
          <a:xfrm>
            <a:off x="5148263" y="5516563"/>
            <a:ext cx="358775" cy="217487"/>
          </a:xfrm>
          <a:prstGeom prst="rightArrow">
            <a:avLst>
              <a:gd name="adj1" fmla="val 50000"/>
              <a:gd name="adj2" fmla="val 41241"/>
            </a:avLst>
          </a:prstGeom>
          <a:solidFill>
            <a:srgbClr val="0000CC"/>
          </a:solidFill>
          <a:ln w="9525"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5788" name="Line 28"/>
          <p:cNvSpPr>
            <a:spLocks noChangeShapeType="1"/>
          </p:cNvSpPr>
          <p:nvPr/>
        </p:nvSpPr>
        <p:spPr bwMode="auto">
          <a:xfrm>
            <a:off x="971550" y="2708275"/>
            <a:ext cx="2879725" cy="1223963"/>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89" name="Line 29"/>
          <p:cNvSpPr>
            <a:spLocks noChangeShapeType="1"/>
          </p:cNvSpPr>
          <p:nvPr/>
        </p:nvSpPr>
        <p:spPr bwMode="auto">
          <a:xfrm>
            <a:off x="971550" y="2349500"/>
            <a:ext cx="2376488" cy="215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90" name="Line 30"/>
          <p:cNvSpPr>
            <a:spLocks noChangeShapeType="1"/>
          </p:cNvSpPr>
          <p:nvPr/>
        </p:nvSpPr>
        <p:spPr bwMode="auto">
          <a:xfrm flipV="1">
            <a:off x="2195513" y="3284538"/>
            <a:ext cx="0" cy="1800225"/>
          </a:xfrm>
          <a:prstGeom prst="line">
            <a:avLst/>
          </a:prstGeom>
          <a:noFill/>
          <a:ln w="9525">
            <a:solidFill>
              <a:srgbClr val="0000CC"/>
            </a:solidFill>
            <a:prstDash val="lgDashDot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5791" name="Line 31"/>
          <p:cNvSpPr>
            <a:spLocks noChangeShapeType="1"/>
          </p:cNvSpPr>
          <p:nvPr/>
        </p:nvSpPr>
        <p:spPr bwMode="auto">
          <a:xfrm>
            <a:off x="1116013" y="2924175"/>
            <a:ext cx="0" cy="288925"/>
          </a:xfrm>
          <a:prstGeom prst="line">
            <a:avLst/>
          </a:prstGeom>
          <a:noFill/>
          <a:ln w="9525">
            <a:solidFill>
              <a:srgbClr val="0000CC"/>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5792" name="Line 32"/>
          <p:cNvSpPr>
            <a:spLocks noChangeShapeType="1"/>
          </p:cNvSpPr>
          <p:nvPr/>
        </p:nvSpPr>
        <p:spPr bwMode="auto">
          <a:xfrm flipH="1">
            <a:off x="2195513" y="4868863"/>
            <a:ext cx="215900" cy="0"/>
          </a:xfrm>
          <a:prstGeom prst="line">
            <a:avLst/>
          </a:prstGeom>
          <a:noFill/>
          <a:ln w="9525">
            <a:solidFill>
              <a:srgbClr val="0000CC"/>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E5BE6AC-DCE8-4801-A681-297F8A5FFF50}" type="slidenum">
              <a:rPr lang="ru-RU" altLang="en-US" smtClean="0"/>
              <a:pPr eaLnBrk="1" hangingPunct="1"/>
              <a:t>201</a:t>
            </a:fld>
            <a:endParaRPr lang="ru-RU" altLang="en-US" smtClean="0"/>
          </a:p>
        </p:txBody>
      </p:sp>
      <p:sp>
        <p:nvSpPr>
          <p:cNvPr id="246787" name="Rectangle 2"/>
          <p:cNvSpPr>
            <a:spLocks noGrp="1" noChangeArrowheads="1"/>
          </p:cNvSpPr>
          <p:nvPr>
            <p:ph type="title"/>
          </p:nvPr>
        </p:nvSpPr>
        <p:spPr>
          <a:xfrm>
            <a:off x="685800" y="152400"/>
            <a:ext cx="6870700" cy="900113"/>
          </a:xfrm>
        </p:spPr>
        <p:txBody>
          <a:bodyPr/>
          <a:lstStyle/>
          <a:p>
            <a:pPr eaLnBrk="1" hangingPunct="1"/>
            <a:r>
              <a:rPr lang="ru-RU" altLang="en-US" sz="2800" b="1" smtClean="0"/>
              <a:t> Монополистическая конкуренция и экономическая эффективность</a:t>
            </a:r>
          </a:p>
        </p:txBody>
      </p:sp>
      <p:sp>
        <p:nvSpPr>
          <p:cNvPr id="246788" name="Rectangle 3"/>
          <p:cNvSpPr>
            <a:spLocks noGrp="1" noChangeArrowheads="1"/>
          </p:cNvSpPr>
          <p:nvPr>
            <p:ph type="body" sz="half" idx="1"/>
          </p:nvPr>
        </p:nvSpPr>
        <p:spPr>
          <a:xfrm>
            <a:off x="685800" y="1341438"/>
            <a:ext cx="3771900" cy="4144962"/>
          </a:xfrm>
        </p:spPr>
        <p:txBody>
          <a:bodyPr/>
          <a:lstStyle/>
          <a:p>
            <a:pPr eaLnBrk="1" hangingPunct="1">
              <a:lnSpc>
                <a:spcPct val="80000"/>
              </a:lnSpc>
              <a:buFontTx/>
              <a:buNone/>
            </a:pPr>
            <a:endParaRPr lang="ru-RU" altLang="en-US" sz="1000" smtClean="0"/>
          </a:p>
          <a:p>
            <a:pPr eaLnBrk="1" hangingPunct="1">
              <a:lnSpc>
                <a:spcPct val="80000"/>
              </a:lnSpc>
              <a:buFontTx/>
              <a:buNone/>
            </a:pPr>
            <a:r>
              <a:rPr lang="en-US" altLang="en-US" sz="1000" b="1" smtClean="0"/>
              <a:t>P,AC</a:t>
            </a:r>
          </a:p>
          <a:p>
            <a:pPr eaLnBrk="1" hangingPunct="1">
              <a:lnSpc>
                <a:spcPct val="80000"/>
              </a:lnSpc>
              <a:buFontTx/>
              <a:buNone/>
            </a:pPr>
            <a:endParaRPr lang="en-US" altLang="en-US" sz="1000" smtClean="0"/>
          </a:p>
          <a:p>
            <a:pPr eaLnBrk="1" hangingPunct="1">
              <a:lnSpc>
                <a:spcPct val="80000"/>
              </a:lnSpc>
              <a:buFontTx/>
              <a:buNone/>
            </a:pPr>
            <a:endParaRPr lang="en-US" altLang="en-US" sz="1000" smtClean="0"/>
          </a:p>
          <a:p>
            <a:pPr eaLnBrk="1" hangingPunct="1">
              <a:lnSpc>
                <a:spcPct val="80000"/>
              </a:lnSpc>
              <a:buFontTx/>
              <a:buNone/>
            </a:pPr>
            <a:endParaRPr lang="en-US" altLang="en-US" sz="1000" smtClean="0"/>
          </a:p>
          <a:p>
            <a:pPr eaLnBrk="1" hangingPunct="1">
              <a:lnSpc>
                <a:spcPct val="80000"/>
              </a:lnSpc>
              <a:buFontTx/>
              <a:buNone/>
            </a:pPr>
            <a:endParaRPr lang="en-US" altLang="en-US" sz="1000" smtClean="0"/>
          </a:p>
          <a:p>
            <a:pPr eaLnBrk="1" hangingPunct="1">
              <a:lnSpc>
                <a:spcPct val="80000"/>
              </a:lnSpc>
              <a:buFontTx/>
              <a:buNone/>
            </a:pPr>
            <a:endParaRPr lang="en-US" altLang="en-US" sz="1000" smtClean="0"/>
          </a:p>
          <a:p>
            <a:pPr eaLnBrk="1" hangingPunct="1">
              <a:lnSpc>
                <a:spcPct val="80000"/>
              </a:lnSpc>
              <a:buFontTx/>
              <a:buNone/>
            </a:pPr>
            <a:endParaRPr lang="en-US" altLang="en-US" sz="1000" smtClean="0"/>
          </a:p>
          <a:p>
            <a:pPr eaLnBrk="1" hangingPunct="1">
              <a:lnSpc>
                <a:spcPct val="80000"/>
              </a:lnSpc>
              <a:buFontTx/>
              <a:buNone/>
            </a:pPr>
            <a:endParaRPr lang="en-US" altLang="en-US" sz="1000" smtClean="0"/>
          </a:p>
          <a:p>
            <a:pPr eaLnBrk="1" hangingPunct="1">
              <a:lnSpc>
                <a:spcPct val="80000"/>
              </a:lnSpc>
              <a:buFontTx/>
              <a:buNone/>
            </a:pPr>
            <a:endParaRPr lang="en-US" altLang="en-US" sz="1000" smtClean="0"/>
          </a:p>
          <a:p>
            <a:pPr eaLnBrk="1" hangingPunct="1">
              <a:lnSpc>
                <a:spcPct val="80000"/>
              </a:lnSpc>
              <a:buFontTx/>
              <a:buNone/>
            </a:pPr>
            <a:endParaRPr lang="en-US" altLang="en-US" sz="1000" smtClean="0"/>
          </a:p>
          <a:p>
            <a:pPr eaLnBrk="1" hangingPunct="1">
              <a:lnSpc>
                <a:spcPct val="80000"/>
              </a:lnSpc>
              <a:buFontTx/>
              <a:buNone/>
            </a:pPr>
            <a:endParaRPr lang="en-US" altLang="en-US" sz="1000" smtClean="0"/>
          </a:p>
          <a:p>
            <a:pPr eaLnBrk="1" hangingPunct="1">
              <a:lnSpc>
                <a:spcPct val="80000"/>
              </a:lnSpc>
              <a:buFontTx/>
              <a:buNone/>
            </a:pPr>
            <a:r>
              <a:rPr lang="en-US" altLang="en-US" sz="1000" smtClean="0"/>
              <a:t>				</a:t>
            </a:r>
            <a:endParaRPr lang="ru-RU" altLang="en-US" sz="1000" smtClean="0"/>
          </a:p>
        </p:txBody>
      </p:sp>
      <p:sp>
        <p:nvSpPr>
          <p:cNvPr id="246789" name="Rectangle 4"/>
          <p:cNvSpPr>
            <a:spLocks noGrp="1" noChangeArrowheads="1"/>
          </p:cNvSpPr>
          <p:nvPr>
            <p:ph type="body" sz="half" idx="2"/>
          </p:nvPr>
        </p:nvSpPr>
        <p:spPr>
          <a:xfrm>
            <a:off x="4610100" y="1341438"/>
            <a:ext cx="4210050" cy="4895850"/>
          </a:xfrm>
          <a:ln>
            <a:solidFill>
              <a:srgbClr val="00CC00"/>
            </a:solidFill>
            <a:miter lim="800000"/>
            <a:headEnd/>
            <a:tailEnd/>
          </a:ln>
        </p:spPr>
        <p:txBody>
          <a:bodyPr/>
          <a:lstStyle/>
          <a:p>
            <a:pPr eaLnBrk="1" hangingPunct="1">
              <a:lnSpc>
                <a:spcPct val="80000"/>
              </a:lnSpc>
            </a:pPr>
            <a:r>
              <a:rPr lang="ru-RU" altLang="en-US" sz="1600" smtClean="0"/>
              <a:t>В условиях чистой конкуренции спрос абсолютно эластичный и в долгосрочном периоде на рынке реализуется больше товаров по более низким ценам (</a:t>
            </a:r>
            <a:r>
              <a:rPr lang="en-US" altLang="en-US" sz="1600" b="1" smtClean="0">
                <a:solidFill>
                  <a:srgbClr val="00CC00"/>
                </a:solidFill>
              </a:rPr>
              <a:t>P</a:t>
            </a:r>
            <a:r>
              <a:rPr lang="en-US" altLang="en-US" sz="1600" smtClean="0">
                <a:solidFill>
                  <a:srgbClr val="00CC00"/>
                </a:solidFill>
              </a:rPr>
              <a:t> </a:t>
            </a:r>
            <a:r>
              <a:rPr lang="ru-RU" altLang="en-US" sz="1600" smtClean="0"/>
              <a:t>и</a:t>
            </a:r>
            <a:r>
              <a:rPr lang="en-US" altLang="en-US" sz="1600" smtClean="0"/>
              <a:t> </a:t>
            </a:r>
            <a:r>
              <a:rPr lang="en-US" altLang="en-US" sz="1600" b="1" smtClean="0">
                <a:solidFill>
                  <a:srgbClr val="00CC00"/>
                </a:solidFill>
              </a:rPr>
              <a:t>Q</a:t>
            </a:r>
            <a:r>
              <a:rPr lang="ru-RU" altLang="en-US" sz="1600" smtClean="0"/>
              <a:t>) :</a:t>
            </a:r>
          </a:p>
          <a:p>
            <a:pPr eaLnBrk="1" hangingPunct="1">
              <a:lnSpc>
                <a:spcPct val="80000"/>
              </a:lnSpc>
              <a:buFontTx/>
              <a:buNone/>
            </a:pPr>
            <a:endParaRPr lang="ru-RU" altLang="en-US" sz="1600" smtClean="0"/>
          </a:p>
          <a:p>
            <a:pPr algn="ctr" eaLnBrk="1" hangingPunct="1">
              <a:lnSpc>
                <a:spcPct val="80000"/>
              </a:lnSpc>
              <a:buFontTx/>
              <a:buNone/>
            </a:pPr>
            <a:r>
              <a:rPr lang="ru-RU" altLang="en-US" sz="1600" smtClean="0"/>
              <a:t>	</a:t>
            </a:r>
            <a:r>
              <a:rPr lang="en-US" altLang="en-US" sz="1600" b="1" smtClean="0"/>
              <a:t>P=MC=AC</a:t>
            </a:r>
            <a:r>
              <a:rPr lang="en-US" altLang="en-US" sz="1600" b="1" baseline="-25000" smtClean="0"/>
              <a:t>min</a:t>
            </a:r>
            <a:endParaRPr lang="ru-RU" altLang="en-US" sz="1600" b="1" baseline="-25000" smtClean="0"/>
          </a:p>
          <a:p>
            <a:pPr algn="ctr" eaLnBrk="1" hangingPunct="1">
              <a:lnSpc>
                <a:spcPct val="80000"/>
              </a:lnSpc>
              <a:buFontTx/>
              <a:buNone/>
            </a:pPr>
            <a:endParaRPr lang="ru-RU" altLang="en-US" sz="1600" b="1" smtClean="0"/>
          </a:p>
          <a:p>
            <a:pPr eaLnBrk="1" hangingPunct="1">
              <a:lnSpc>
                <a:spcPct val="80000"/>
              </a:lnSpc>
            </a:pPr>
            <a:r>
              <a:rPr lang="ru-RU" altLang="en-US" sz="1600" smtClean="0"/>
              <a:t>При этом данный объем продукции производится при более низких издержках</a:t>
            </a:r>
          </a:p>
          <a:p>
            <a:pPr eaLnBrk="1" hangingPunct="1">
              <a:lnSpc>
                <a:spcPct val="80000"/>
              </a:lnSpc>
            </a:pPr>
            <a:r>
              <a:rPr lang="ru-RU" altLang="en-US" sz="1600" smtClean="0"/>
              <a:t>Таким образом, монополистическая конкуренция характеризуется более высокой стоимостью производства единицы продукции и своего рода недогрузкой производственных мощностей</a:t>
            </a:r>
          </a:p>
          <a:p>
            <a:pPr eaLnBrk="1" hangingPunct="1">
              <a:lnSpc>
                <a:spcPct val="80000"/>
              </a:lnSpc>
            </a:pPr>
            <a:r>
              <a:rPr lang="ru-RU" altLang="en-US" sz="1600" smtClean="0"/>
              <a:t>Потери в общественной эффективности представляют собой «плату» общества за многообразие продукции и возможность потребительского выбора</a:t>
            </a:r>
          </a:p>
        </p:txBody>
      </p:sp>
      <p:sp>
        <p:nvSpPr>
          <p:cNvPr id="246790" name="Line 5"/>
          <p:cNvSpPr>
            <a:spLocks noChangeShapeType="1"/>
          </p:cNvSpPr>
          <p:nvPr/>
        </p:nvSpPr>
        <p:spPr bwMode="auto">
          <a:xfrm>
            <a:off x="971550" y="1844675"/>
            <a:ext cx="0" cy="32400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6791" name="Line 6"/>
          <p:cNvSpPr>
            <a:spLocks noChangeShapeType="1"/>
          </p:cNvSpPr>
          <p:nvPr/>
        </p:nvSpPr>
        <p:spPr bwMode="auto">
          <a:xfrm>
            <a:off x="971550" y="5084763"/>
            <a:ext cx="2952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792" name="Line 7"/>
          <p:cNvSpPr>
            <a:spLocks noChangeShapeType="1"/>
          </p:cNvSpPr>
          <p:nvPr/>
        </p:nvSpPr>
        <p:spPr bwMode="auto">
          <a:xfrm>
            <a:off x="971550" y="2276475"/>
            <a:ext cx="28797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3" name="Line 8"/>
          <p:cNvSpPr>
            <a:spLocks noChangeShapeType="1"/>
          </p:cNvSpPr>
          <p:nvPr/>
        </p:nvSpPr>
        <p:spPr bwMode="auto">
          <a:xfrm>
            <a:off x="971550" y="2349500"/>
            <a:ext cx="2160588" cy="1943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4" name="Arc 9"/>
          <p:cNvSpPr>
            <a:spLocks/>
          </p:cNvSpPr>
          <p:nvPr/>
        </p:nvSpPr>
        <p:spPr bwMode="auto">
          <a:xfrm flipH="1" flipV="1">
            <a:off x="1187450" y="2636838"/>
            <a:ext cx="2016125" cy="720725"/>
          </a:xfrm>
          <a:custGeom>
            <a:avLst/>
            <a:gdLst>
              <a:gd name="T0" fmla="*/ 0 w 21600"/>
              <a:gd name="T1" fmla="*/ 0 h 21600"/>
              <a:gd name="T2" fmla="*/ 188183313 w 21600"/>
              <a:gd name="T3" fmla="*/ 24048357 h 21600"/>
              <a:gd name="T4" fmla="*/ 0 w 21600"/>
              <a:gd name="T5" fmla="*/ 2404835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795" name="Arc 10"/>
          <p:cNvSpPr>
            <a:spLocks/>
          </p:cNvSpPr>
          <p:nvPr/>
        </p:nvSpPr>
        <p:spPr bwMode="auto">
          <a:xfrm rot="21403119" flipV="1">
            <a:off x="3132138" y="2924175"/>
            <a:ext cx="1143000" cy="390525"/>
          </a:xfrm>
          <a:custGeom>
            <a:avLst/>
            <a:gdLst>
              <a:gd name="T0" fmla="*/ 0 w 22841"/>
              <a:gd name="T1" fmla="*/ 6348 h 29405"/>
              <a:gd name="T2" fmla="*/ 53541457 w 22841"/>
              <a:gd name="T3" fmla="*/ 5186526 h 29405"/>
              <a:gd name="T4" fmla="*/ 3107683 w 22841"/>
              <a:gd name="T5" fmla="*/ 3809867 h 29405"/>
              <a:gd name="T6" fmla="*/ 0 60000 65536"/>
              <a:gd name="T7" fmla="*/ 0 60000 65536"/>
              <a:gd name="T8" fmla="*/ 0 60000 65536"/>
              <a:gd name="T9" fmla="*/ 0 w 22841"/>
              <a:gd name="T10" fmla="*/ 0 h 29405"/>
              <a:gd name="T11" fmla="*/ 22841 w 22841"/>
              <a:gd name="T12" fmla="*/ 29405 h 29405"/>
            </a:gdLst>
            <a:ahLst/>
            <a:cxnLst>
              <a:cxn ang="T6">
                <a:pos x="T0" y="T1"/>
              </a:cxn>
              <a:cxn ang="T7">
                <a:pos x="T2" y="T3"/>
              </a:cxn>
              <a:cxn ang="T8">
                <a:pos x="T4" y="T5"/>
              </a:cxn>
            </a:cxnLst>
            <a:rect l="T9" t="T10" r="T11" b="T12"/>
            <a:pathLst>
              <a:path w="22841" h="29405" fill="none" extrusionOk="0">
                <a:moveTo>
                  <a:pt x="-1" y="35"/>
                </a:moveTo>
                <a:cubicBezTo>
                  <a:pt x="413" y="11"/>
                  <a:pt x="827" y="-1"/>
                  <a:pt x="1241" y="0"/>
                </a:cubicBezTo>
                <a:cubicBezTo>
                  <a:pt x="13170" y="0"/>
                  <a:pt x="22841" y="9670"/>
                  <a:pt x="22841" y="21600"/>
                </a:cubicBezTo>
                <a:cubicBezTo>
                  <a:pt x="22841" y="24269"/>
                  <a:pt x="22346" y="26916"/>
                  <a:pt x="21381" y="29405"/>
                </a:cubicBezTo>
              </a:path>
              <a:path w="22841" h="29405" stroke="0" extrusionOk="0">
                <a:moveTo>
                  <a:pt x="-1" y="35"/>
                </a:moveTo>
                <a:cubicBezTo>
                  <a:pt x="413" y="11"/>
                  <a:pt x="827" y="-1"/>
                  <a:pt x="1241" y="0"/>
                </a:cubicBezTo>
                <a:cubicBezTo>
                  <a:pt x="13170" y="0"/>
                  <a:pt x="22841" y="9670"/>
                  <a:pt x="22841" y="21600"/>
                </a:cubicBezTo>
                <a:cubicBezTo>
                  <a:pt x="22841" y="24269"/>
                  <a:pt x="22346" y="26916"/>
                  <a:pt x="21381" y="29405"/>
                </a:cubicBezTo>
                <a:lnTo>
                  <a:pt x="1241"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796" name="Arc 11"/>
          <p:cNvSpPr>
            <a:spLocks/>
          </p:cNvSpPr>
          <p:nvPr/>
        </p:nvSpPr>
        <p:spPr bwMode="auto">
          <a:xfrm rot="-2345631" flipH="1" flipV="1">
            <a:off x="1449388" y="2917825"/>
            <a:ext cx="2136775" cy="809625"/>
          </a:xfrm>
          <a:custGeom>
            <a:avLst/>
            <a:gdLst>
              <a:gd name="T0" fmla="*/ 0 w 18299"/>
              <a:gd name="T1" fmla="*/ 0 h 21600"/>
              <a:gd name="T2" fmla="*/ 249511200 w 18299"/>
              <a:gd name="T3" fmla="*/ 14223686 h 21600"/>
              <a:gd name="T4" fmla="*/ 0 w 18299"/>
              <a:gd name="T5" fmla="*/ 30346880 h 21600"/>
              <a:gd name="T6" fmla="*/ 0 60000 65536"/>
              <a:gd name="T7" fmla="*/ 0 60000 65536"/>
              <a:gd name="T8" fmla="*/ 0 60000 65536"/>
              <a:gd name="T9" fmla="*/ 0 w 18299"/>
              <a:gd name="T10" fmla="*/ 0 h 21600"/>
              <a:gd name="T11" fmla="*/ 18299 w 18299"/>
              <a:gd name="T12" fmla="*/ 21600 h 21600"/>
            </a:gdLst>
            <a:ahLst/>
            <a:cxnLst>
              <a:cxn ang="T6">
                <a:pos x="T0" y="T1"/>
              </a:cxn>
              <a:cxn ang="T7">
                <a:pos x="T2" y="T3"/>
              </a:cxn>
              <a:cxn ang="T8">
                <a:pos x="T4" y="T5"/>
              </a:cxn>
            </a:cxnLst>
            <a:rect l="T9" t="T10" r="T11" b="T12"/>
            <a:pathLst>
              <a:path w="18299" h="21600" fill="none" extrusionOk="0">
                <a:moveTo>
                  <a:pt x="-1" y="0"/>
                </a:moveTo>
                <a:cubicBezTo>
                  <a:pt x="7435" y="0"/>
                  <a:pt x="14348" y="3824"/>
                  <a:pt x="18299" y="10123"/>
                </a:cubicBezTo>
              </a:path>
              <a:path w="18299" h="21600" stroke="0" extrusionOk="0">
                <a:moveTo>
                  <a:pt x="-1" y="0"/>
                </a:moveTo>
                <a:cubicBezTo>
                  <a:pt x="7435" y="0"/>
                  <a:pt x="14348" y="3824"/>
                  <a:pt x="18299" y="10123"/>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797" name="Line 12"/>
          <p:cNvSpPr>
            <a:spLocks noChangeShapeType="1"/>
          </p:cNvSpPr>
          <p:nvPr/>
        </p:nvSpPr>
        <p:spPr bwMode="auto">
          <a:xfrm flipH="1">
            <a:off x="2484438" y="2924175"/>
            <a:ext cx="0" cy="21605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798" name="Line 13"/>
          <p:cNvSpPr>
            <a:spLocks noChangeShapeType="1"/>
          </p:cNvSpPr>
          <p:nvPr/>
        </p:nvSpPr>
        <p:spPr bwMode="auto">
          <a:xfrm>
            <a:off x="971550" y="2852738"/>
            <a:ext cx="1584325" cy="7143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799" name="Line 14"/>
          <p:cNvSpPr>
            <a:spLocks noChangeShapeType="1"/>
          </p:cNvSpPr>
          <p:nvPr/>
        </p:nvSpPr>
        <p:spPr bwMode="auto">
          <a:xfrm>
            <a:off x="971550" y="3284538"/>
            <a:ext cx="15128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6800" name="Rectangle 15"/>
          <p:cNvSpPr>
            <a:spLocks noChangeArrowheads="1"/>
          </p:cNvSpPr>
          <p:nvPr/>
        </p:nvSpPr>
        <p:spPr bwMode="auto">
          <a:xfrm>
            <a:off x="684213" y="2708275"/>
            <a:ext cx="215900" cy="288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246801" name="Rectangle 16"/>
          <p:cNvSpPr>
            <a:spLocks noChangeArrowheads="1"/>
          </p:cNvSpPr>
          <p:nvPr/>
        </p:nvSpPr>
        <p:spPr bwMode="auto">
          <a:xfrm>
            <a:off x="3419475" y="2492375"/>
            <a:ext cx="936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6802" name="Rectangle 17"/>
          <p:cNvSpPr>
            <a:spLocks noChangeArrowheads="1"/>
          </p:cNvSpPr>
          <p:nvPr/>
        </p:nvSpPr>
        <p:spPr bwMode="auto">
          <a:xfrm>
            <a:off x="3922713" y="3573463"/>
            <a:ext cx="360362" cy="360362"/>
          </a:xfrm>
          <a:prstGeom prst="rect">
            <a:avLst/>
          </a:prstGeom>
          <a:solidFill>
            <a:schemeClr val="bg1"/>
          </a:solidFill>
          <a:ln w="9525">
            <a:solidFill>
              <a:schemeClr val="bg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246803" name="Rectangle 18"/>
          <p:cNvSpPr>
            <a:spLocks noChangeArrowheads="1"/>
          </p:cNvSpPr>
          <p:nvPr/>
        </p:nvSpPr>
        <p:spPr bwMode="auto">
          <a:xfrm>
            <a:off x="3276600" y="4292600"/>
            <a:ext cx="431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endParaRPr lang="ru-RU" altLang="en-US"/>
          </a:p>
        </p:txBody>
      </p:sp>
      <p:sp>
        <p:nvSpPr>
          <p:cNvPr id="246804" name="Rectangle 19"/>
          <p:cNvSpPr>
            <a:spLocks noChangeArrowheads="1"/>
          </p:cNvSpPr>
          <p:nvPr/>
        </p:nvSpPr>
        <p:spPr bwMode="auto">
          <a:xfrm>
            <a:off x="2411413" y="5157788"/>
            <a:ext cx="504825" cy="28892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46805" name="Rectangle 20"/>
          <p:cNvSpPr>
            <a:spLocks noChangeArrowheads="1"/>
          </p:cNvSpPr>
          <p:nvPr/>
        </p:nvSpPr>
        <p:spPr bwMode="auto">
          <a:xfrm>
            <a:off x="3492500" y="2492375"/>
            <a:ext cx="1008063" cy="431800"/>
          </a:xfrm>
          <a:prstGeom prst="rect">
            <a:avLst/>
          </a:prstGeom>
          <a:solidFill>
            <a:schemeClr val="bg1"/>
          </a:solidFill>
          <a:ln w="9525">
            <a:solidFill>
              <a:schemeClr val="bg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    AC</a:t>
            </a:r>
            <a:endParaRPr lang="ru-RU" altLang="en-US"/>
          </a:p>
        </p:txBody>
      </p:sp>
      <p:sp>
        <p:nvSpPr>
          <p:cNvPr id="246806" name="Line 21"/>
          <p:cNvSpPr>
            <a:spLocks noChangeShapeType="1"/>
          </p:cNvSpPr>
          <p:nvPr/>
        </p:nvSpPr>
        <p:spPr bwMode="auto">
          <a:xfrm>
            <a:off x="971550" y="3357563"/>
            <a:ext cx="3455988" cy="0"/>
          </a:xfrm>
          <a:prstGeom prst="line">
            <a:avLst/>
          </a:prstGeom>
          <a:noFill/>
          <a:ln w="28575">
            <a:solidFill>
              <a:srgbClr val="00CC00"/>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6807" name="Line 22"/>
          <p:cNvSpPr>
            <a:spLocks noChangeShapeType="1"/>
          </p:cNvSpPr>
          <p:nvPr/>
        </p:nvSpPr>
        <p:spPr bwMode="auto">
          <a:xfrm>
            <a:off x="3132138" y="3357563"/>
            <a:ext cx="0" cy="1727200"/>
          </a:xfrm>
          <a:prstGeom prst="line">
            <a:avLst/>
          </a:prstGeom>
          <a:noFill/>
          <a:ln w="9525">
            <a:solidFill>
              <a:srgbClr val="00CC00"/>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6808" name="Line 23"/>
          <p:cNvSpPr>
            <a:spLocks noChangeShapeType="1"/>
          </p:cNvSpPr>
          <p:nvPr/>
        </p:nvSpPr>
        <p:spPr bwMode="auto">
          <a:xfrm>
            <a:off x="2484438" y="4868863"/>
            <a:ext cx="574675" cy="0"/>
          </a:xfrm>
          <a:prstGeom prst="line">
            <a:avLst/>
          </a:prstGeom>
          <a:noFill/>
          <a:ln w="9525">
            <a:solidFill>
              <a:srgbClr val="00CC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6809" name="Line 24"/>
          <p:cNvSpPr>
            <a:spLocks noChangeShapeType="1"/>
          </p:cNvSpPr>
          <p:nvPr/>
        </p:nvSpPr>
        <p:spPr bwMode="auto">
          <a:xfrm>
            <a:off x="1187450" y="2924175"/>
            <a:ext cx="0" cy="433388"/>
          </a:xfrm>
          <a:prstGeom prst="line">
            <a:avLst/>
          </a:prstGeom>
          <a:noFill/>
          <a:ln w="9525">
            <a:solidFill>
              <a:srgbClr val="00CC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6810" name="Rectangle 25"/>
          <p:cNvSpPr>
            <a:spLocks noChangeArrowheads="1"/>
          </p:cNvSpPr>
          <p:nvPr/>
        </p:nvSpPr>
        <p:spPr bwMode="auto">
          <a:xfrm>
            <a:off x="539750" y="3213100"/>
            <a:ext cx="360363" cy="3603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solidFill>
                  <a:srgbClr val="00CC00"/>
                </a:solidFill>
              </a:rPr>
              <a:t>P</a:t>
            </a:r>
            <a:endParaRPr lang="ru-RU" altLang="en-US">
              <a:solidFill>
                <a:srgbClr val="00CC00"/>
              </a:solidFill>
            </a:endParaRPr>
          </a:p>
        </p:txBody>
      </p:sp>
      <p:sp>
        <p:nvSpPr>
          <p:cNvPr id="246811" name="Rectangle 26"/>
          <p:cNvSpPr>
            <a:spLocks noChangeArrowheads="1"/>
          </p:cNvSpPr>
          <p:nvPr/>
        </p:nvSpPr>
        <p:spPr bwMode="auto">
          <a:xfrm>
            <a:off x="3132138" y="5157788"/>
            <a:ext cx="431800" cy="287337"/>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solidFill>
                  <a:srgbClr val="00CC00"/>
                </a:solidFill>
              </a:rPr>
              <a:t>Q</a:t>
            </a:r>
            <a:endParaRPr lang="ru-RU" altLang="en-US">
              <a:solidFill>
                <a:srgbClr val="00CC00"/>
              </a:solidFill>
            </a:endParaRPr>
          </a:p>
        </p:txBody>
      </p:sp>
      <p:sp>
        <p:nvSpPr>
          <p:cNvPr id="246812" name="AutoShape 27"/>
          <p:cNvSpPr>
            <a:spLocks noChangeArrowheads="1"/>
          </p:cNvSpPr>
          <p:nvPr/>
        </p:nvSpPr>
        <p:spPr bwMode="auto">
          <a:xfrm rot="10800000">
            <a:off x="1331913" y="5445125"/>
            <a:ext cx="2519362" cy="1223963"/>
          </a:xfrm>
          <a:prstGeom prst="wedgeRoundRectCallout">
            <a:avLst>
              <a:gd name="adj1" fmla="val -14778"/>
              <a:gd name="adj2" fmla="val 83069"/>
              <a:gd name="adj3" fmla="val 16667"/>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200" b="1"/>
              <a:t>Недогрузка пр.мощностей, выраженная в недопроизведенной продукции</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ru-RU" altLang="en-US" sz="2800" b="1" smtClean="0"/>
              <a:t>Модель пространственной конкуренции ( модель Хотеллинга)</a:t>
            </a:r>
          </a:p>
        </p:txBody>
      </p:sp>
      <p:sp>
        <p:nvSpPr>
          <p:cNvPr id="523268" name="Rectangle 4"/>
          <p:cNvSpPr>
            <a:spLocks noGrp="1" noChangeArrowheads="1"/>
          </p:cNvSpPr>
          <p:nvPr>
            <p:ph type="body" sz="half" idx="1"/>
          </p:nvPr>
        </p:nvSpPr>
        <p:spPr>
          <a:xfrm>
            <a:off x="685800" y="1828800"/>
            <a:ext cx="4678363" cy="3657600"/>
          </a:xfrm>
        </p:spPr>
        <p:txBody>
          <a:bodyPr/>
          <a:lstStyle/>
          <a:p>
            <a:pPr>
              <a:lnSpc>
                <a:spcPct val="90000"/>
              </a:lnSpc>
            </a:pPr>
            <a:r>
              <a:rPr lang="ru-RU" altLang="en-US" sz="2000" smtClean="0"/>
              <a:t>Оптимальное число ресторанов:</a:t>
            </a:r>
          </a:p>
          <a:p>
            <a:pPr algn="ctr">
              <a:lnSpc>
                <a:spcPct val="90000"/>
              </a:lnSpc>
              <a:buFontTx/>
              <a:buNone/>
            </a:pPr>
            <a:r>
              <a:rPr lang="en-US" altLang="en-US" sz="2000" smtClean="0"/>
              <a:t>N</a:t>
            </a:r>
            <a:r>
              <a:rPr lang="ru-RU" altLang="en-US" sz="2000" smtClean="0"/>
              <a:t>*</a:t>
            </a:r>
            <a:r>
              <a:rPr lang="en-US" altLang="en-US" sz="2000" smtClean="0"/>
              <a:t>=√(tL/2F)</a:t>
            </a:r>
          </a:p>
          <a:p>
            <a:pPr algn="ctr">
              <a:lnSpc>
                <a:spcPct val="90000"/>
              </a:lnSpc>
              <a:buFontTx/>
              <a:buNone/>
            </a:pPr>
            <a:r>
              <a:rPr lang="en-US" altLang="en-US" sz="2000" smtClean="0"/>
              <a:t>F=tL/2N</a:t>
            </a:r>
            <a:r>
              <a:rPr lang="en-US" altLang="en-US" sz="2000" baseline="30000" smtClean="0"/>
              <a:t>2</a:t>
            </a:r>
            <a:endParaRPr lang="en-US" altLang="en-US" sz="2000" smtClean="0"/>
          </a:p>
          <a:p>
            <a:pPr>
              <a:lnSpc>
                <a:spcPct val="90000"/>
              </a:lnSpc>
              <a:buFontTx/>
              <a:buNone/>
            </a:pPr>
            <a:r>
              <a:rPr lang="ru-RU" altLang="en-US" sz="2000" smtClean="0"/>
              <a:t>Где </a:t>
            </a:r>
            <a:r>
              <a:rPr lang="en-US" altLang="en-US" sz="2000" smtClean="0"/>
              <a:t>N –</a:t>
            </a:r>
            <a:r>
              <a:rPr lang="ru-RU" altLang="en-US" sz="2000" smtClean="0"/>
              <a:t> кол-во ресторанов</a:t>
            </a:r>
          </a:p>
          <a:p>
            <a:pPr>
              <a:lnSpc>
                <a:spcPct val="90000"/>
              </a:lnSpc>
              <a:buFontTx/>
              <a:buNone/>
            </a:pPr>
            <a:r>
              <a:rPr lang="en-US" altLang="en-US" sz="2000" smtClean="0"/>
              <a:t>L – </a:t>
            </a:r>
            <a:r>
              <a:rPr lang="ru-RU" altLang="en-US" sz="2000" smtClean="0"/>
              <a:t>население\число клиентов</a:t>
            </a:r>
          </a:p>
          <a:p>
            <a:pPr>
              <a:lnSpc>
                <a:spcPct val="90000"/>
              </a:lnSpc>
              <a:buFontTx/>
              <a:buNone/>
            </a:pPr>
            <a:r>
              <a:rPr lang="en-US" altLang="en-US" sz="2000" smtClean="0"/>
              <a:t>t – </a:t>
            </a:r>
            <a:r>
              <a:rPr lang="ru-RU" altLang="en-US" sz="2000" smtClean="0"/>
              <a:t>стоимость проезда ( за км)</a:t>
            </a:r>
          </a:p>
          <a:p>
            <a:pPr>
              <a:lnSpc>
                <a:spcPct val="90000"/>
              </a:lnSpc>
              <a:buFontTx/>
              <a:buNone/>
            </a:pPr>
            <a:r>
              <a:rPr lang="en-US" altLang="en-US" sz="2000" smtClean="0"/>
              <a:t>F</a:t>
            </a:r>
            <a:r>
              <a:rPr lang="ru-RU" altLang="en-US" sz="2000" smtClean="0"/>
              <a:t> – постоянные издержки содержания ресторана</a:t>
            </a:r>
            <a:endParaRPr lang="en-US" altLang="en-US" sz="2000" smtClean="0"/>
          </a:p>
        </p:txBody>
      </p:sp>
      <p:pic>
        <p:nvPicPr>
          <p:cNvPr id="523272" name="Picture 8" descr="MC900189398[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132138" y="4495800"/>
            <a:ext cx="2447925" cy="1536700"/>
          </a:xfrm>
        </p:spPr>
      </p:pic>
      <p:sp>
        <p:nvSpPr>
          <p:cNvPr id="523273" name="Line 9"/>
          <p:cNvSpPr>
            <a:spLocks noChangeShapeType="1"/>
          </p:cNvSpPr>
          <p:nvPr/>
        </p:nvSpPr>
        <p:spPr bwMode="auto">
          <a:xfrm flipV="1">
            <a:off x="5651500" y="2133600"/>
            <a:ext cx="0" cy="22320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23274" name="Line 10"/>
          <p:cNvSpPr>
            <a:spLocks noChangeShapeType="1"/>
          </p:cNvSpPr>
          <p:nvPr/>
        </p:nvSpPr>
        <p:spPr bwMode="auto">
          <a:xfrm>
            <a:off x="5651500" y="4365625"/>
            <a:ext cx="24495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23275" name="Arc 11"/>
          <p:cNvSpPr>
            <a:spLocks/>
          </p:cNvSpPr>
          <p:nvPr/>
        </p:nvSpPr>
        <p:spPr bwMode="auto">
          <a:xfrm rot="-456565" flipH="1" flipV="1">
            <a:off x="5857875" y="2041525"/>
            <a:ext cx="2289175" cy="2089150"/>
          </a:xfrm>
          <a:custGeom>
            <a:avLst/>
            <a:gdLst>
              <a:gd name="G0" fmla="+- 0 0 0"/>
              <a:gd name="G1" fmla="+- 21600 0 0"/>
              <a:gd name="G2" fmla="+- 21600 0 0"/>
              <a:gd name="T0" fmla="*/ 0 w 21451"/>
              <a:gd name="T1" fmla="*/ 0 h 21600"/>
              <a:gd name="T2" fmla="*/ 21451 w 21451"/>
              <a:gd name="T3" fmla="*/ 19070 h 21600"/>
              <a:gd name="T4" fmla="*/ 0 w 21451"/>
              <a:gd name="T5" fmla="*/ 21600 h 21600"/>
            </a:gdLst>
            <a:ahLst/>
            <a:cxnLst>
              <a:cxn ang="0">
                <a:pos x="T0" y="T1"/>
              </a:cxn>
              <a:cxn ang="0">
                <a:pos x="T2" y="T3"/>
              </a:cxn>
              <a:cxn ang="0">
                <a:pos x="T4" y="T5"/>
              </a:cxn>
            </a:cxnLst>
            <a:rect l="0" t="0" r="r" b="b"/>
            <a:pathLst>
              <a:path w="21451" h="21600" fill="none" extrusionOk="0">
                <a:moveTo>
                  <a:pt x="-1" y="0"/>
                </a:moveTo>
                <a:cubicBezTo>
                  <a:pt x="10950" y="0"/>
                  <a:pt x="20168" y="8194"/>
                  <a:pt x="21451" y="19069"/>
                </a:cubicBezTo>
              </a:path>
              <a:path w="21451" h="21600" stroke="0" extrusionOk="0">
                <a:moveTo>
                  <a:pt x="-1" y="0"/>
                </a:moveTo>
                <a:cubicBezTo>
                  <a:pt x="10950" y="0"/>
                  <a:pt x="20168" y="8194"/>
                  <a:pt x="21451" y="19069"/>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23276" name="Line 12"/>
          <p:cNvSpPr>
            <a:spLocks noChangeShapeType="1"/>
          </p:cNvSpPr>
          <p:nvPr/>
        </p:nvSpPr>
        <p:spPr bwMode="auto">
          <a:xfrm flipV="1">
            <a:off x="5651500" y="2781300"/>
            <a:ext cx="2449513" cy="10795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23277" name="Arc 13"/>
          <p:cNvSpPr>
            <a:spLocks/>
          </p:cNvSpPr>
          <p:nvPr/>
        </p:nvSpPr>
        <p:spPr bwMode="auto">
          <a:xfrm rot="11253686">
            <a:off x="5873750" y="2420938"/>
            <a:ext cx="1057275" cy="539750"/>
          </a:xfrm>
          <a:custGeom>
            <a:avLst/>
            <a:gdLst>
              <a:gd name="G0" fmla="+- 0 0 0"/>
              <a:gd name="G1" fmla="+- 16191 0 0"/>
              <a:gd name="G2" fmla="+- 21600 0 0"/>
              <a:gd name="T0" fmla="*/ 14297 w 21600"/>
              <a:gd name="T1" fmla="*/ 0 h 16191"/>
              <a:gd name="T2" fmla="*/ 21600 w 21600"/>
              <a:gd name="T3" fmla="*/ 16191 h 16191"/>
              <a:gd name="T4" fmla="*/ 0 w 21600"/>
              <a:gd name="T5" fmla="*/ 16191 h 16191"/>
            </a:gdLst>
            <a:ahLst/>
            <a:cxnLst>
              <a:cxn ang="0">
                <a:pos x="T0" y="T1"/>
              </a:cxn>
              <a:cxn ang="0">
                <a:pos x="T2" y="T3"/>
              </a:cxn>
              <a:cxn ang="0">
                <a:pos x="T4" y="T5"/>
              </a:cxn>
            </a:cxnLst>
            <a:rect l="0" t="0" r="r" b="b"/>
            <a:pathLst>
              <a:path w="21600" h="16191" fill="none" extrusionOk="0">
                <a:moveTo>
                  <a:pt x="14297" y="-1"/>
                </a:moveTo>
                <a:cubicBezTo>
                  <a:pt x="18940" y="4100"/>
                  <a:pt x="21600" y="9996"/>
                  <a:pt x="21600" y="16191"/>
                </a:cubicBezTo>
              </a:path>
              <a:path w="21600" h="16191" stroke="0" extrusionOk="0">
                <a:moveTo>
                  <a:pt x="14297" y="-1"/>
                </a:moveTo>
                <a:cubicBezTo>
                  <a:pt x="18940" y="4100"/>
                  <a:pt x="21600" y="9996"/>
                  <a:pt x="21600" y="16191"/>
                </a:cubicBezTo>
                <a:lnTo>
                  <a:pt x="0" y="16191"/>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23278" name="Arc 14"/>
          <p:cNvSpPr>
            <a:spLocks/>
          </p:cNvSpPr>
          <p:nvPr/>
        </p:nvSpPr>
        <p:spPr bwMode="auto">
          <a:xfrm rot="7470558">
            <a:off x="6207125" y="1835151"/>
            <a:ext cx="1736725" cy="1301750"/>
          </a:xfrm>
          <a:custGeom>
            <a:avLst/>
            <a:gdLst>
              <a:gd name="G0" fmla="+- 0 0 0"/>
              <a:gd name="G1" fmla="+- 20703 0 0"/>
              <a:gd name="G2" fmla="+- 21600 0 0"/>
              <a:gd name="T0" fmla="*/ 6161 w 21600"/>
              <a:gd name="T1" fmla="*/ 0 h 20703"/>
              <a:gd name="T2" fmla="*/ 21600 w 21600"/>
              <a:gd name="T3" fmla="*/ 20703 h 20703"/>
              <a:gd name="T4" fmla="*/ 0 w 21600"/>
              <a:gd name="T5" fmla="*/ 20703 h 20703"/>
            </a:gdLst>
            <a:ahLst/>
            <a:cxnLst>
              <a:cxn ang="0">
                <a:pos x="T0" y="T1"/>
              </a:cxn>
              <a:cxn ang="0">
                <a:pos x="T2" y="T3"/>
              </a:cxn>
              <a:cxn ang="0">
                <a:pos x="T4" y="T5"/>
              </a:cxn>
            </a:cxnLst>
            <a:rect l="0" t="0" r="r" b="b"/>
            <a:pathLst>
              <a:path w="21600" h="20703" fill="none" extrusionOk="0">
                <a:moveTo>
                  <a:pt x="6160" y="0"/>
                </a:moveTo>
                <a:cubicBezTo>
                  <a:pt x="15320" y="2726"/>
                  <a:pt x="21600" y="11146"/>
                  <a:pt x="21600" y="20703"/>
                </a:cubicBezTo>
              </a:path>
              <a:path w="21600" h="20703" stroke="0" extrusionOk="0">
                <a:moveTo>
                  <a:pt x="6160" y="0"/>
                </a:moveTo>
                <a:cubicBezTo>
                  <a:pt x="15320" y="2726"/>
                  <a:pt x="21600" y="11146"/>
                  <a:pt x="21600" y="20703"/>
                </a:cubicBezTo>
                <a:lnTo>
                  <a:pt x="0" y="20703"/>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23279" name="Line 15"/>
          <p:cNvSpPr>
            <a:spLocks noChangeShapeType="1"/>
          </p:cNvSpPr>
          <p:nvPr/>
        </p:nvSpPr>
        <p:spPr bwMode="auto">
          <a:xfrm>
            <a:off x="6516688" y="2133600"/>
            <a:ext cx="0" cy="2232025"/>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23280" name="Rectangle 16"/>
          <p:cNvSpPr>
            <a:spLocks noChangeArrowheads="1"/>
          </p:cNvSpPr>
          <p:nvPr/>
        </p:nvSpPr>
        <p:spPr bwMode="auto">
          <a:xfrm>
            <a:off x="7667625" y="4437063"/>
            <a:ext cx="9366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en-US"/>
              <a:t>N</a:t>
            </a:r>
            <a:endParaRPr lang="ru-RU" altLang="en-US"/>
          </a:p>
        </p:txBody>
      </p:sp>
      <p:sp>
        <p:nvSpPr>
          <p:cNvPr id="523281" name="Rectangle 17"/>
          <p:cNvSpPr>
            <a:spLocks noChangeArrowheads="1"/>
          </p:cNvSpPr>
          <p:nvPr/>
        </p:nvSpPr>
        <p:spPr bwMode="auto">
          <a:xfrm>
            <a:off x="7956550" y="3789363"/>
            <a:ext cx="9366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ru-RU" altLang="en-US"/>
              <a:t>Трансп. изд</a:t>
            </a:r>
          </a:p>
        </p:txBody>
      </p:sp>
      <p:sp>
        <p:nvSpPr>
          <p:cNvPr id="523282" name="Rectangle 18"/>
          <p:cNvSpPr>
            <a:spLocks noChangeArrowheads="1"/>
          </p:cNvSpPr>
          <p:nvPr/>
        </p:nvSpPr>
        <p:spPr bwMode="auto">
          <a:xfrm>
            <a:off x="7812088" y="2924175"/>
            <a:ext cx="9366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ru-RU" altLang="en-US"/>
              <a:t>Ст-ть ужинов</a:t>
            </a:r>
          </a:p>
        </p:txBody>
      </p:sp>
      <p:sp>
        <p:nvSpPr>
          <p:cNvPr id="523283" name="Rectangle 19"/>
          <p:cNvSpPr>
            <a:spLocks noChangeArrowheads="1"/>
          </p:cNvSpPr>
          <p:nvPr/>
        </p:nvSpPr>
        <p:spPr bwMode="auto">
          <a:xfrm>
            <a:off x="7740650" y="1989138"/>
            <a:ext cx="9366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ru-RU" altLang="en-US"/>
              <a:t>Общие издержки</a:t>
            </a:r>
          </a:p>
        </p:txBody>
      </p:sp>
      <p:sp>
        <p:nvSpPr>
          <p:cNvPr id="523284" name="Rectangle 20"/>
          <p:cNvSpPr>
            <a:spLocks noChangeArrowheads="1"/>
          </p:cNvSpPr>
          <p:nvPr/>
        </p:nvSpPr>
        <p:spPr bwMode="auto">
          <a:xfrm>
            <a:off x="5580063" y="1773238"/>
            <a:ext cx="9366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ru-RU" altLang="en-US"/>
              <a:t>Затраты</a:t>
            </a:r>
          </a:p>
          <a:p>
            <a:r>
              <a:rPr lang="ru-RU" altLang="en-US"/>
              <a:t> в день</a:t>
            </a:r>
          </a:p>
        </p:txBody>
      </p:sp>
      <p:sp>
        <p:nvSpPr>
          <p:cNvPr id="523285" name="Rectangle 21"/>
          <p:cNvSpPr>
            <a:spLocks noChangeArrowheads="1"/>
          </p:cNvSpPr>
          <p:nvPr/>
        </p:nvSpPr>
        <p:spPr bwMode="auto">
          <a:xfrm>
            <a:off x="6156325" y="4437063"/>
            <a:ext cx="9366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en-US"/>
              <a:t>N</a:t>
            </a:r>
            <a:r>
              <a:rPr lang="ru-RU" altLang="en-US"/>
              <a:t>*</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0B73B71-6815-4569-A6EE-23031A105382}" type="slidenum">
              <a:rPr lang="ru-RU" altLang="en-US" smtClean="0"/>
              <a:pPr eaLnBrk="1" hangingPunct="1"/>
              <a:t>203</a:t>
            </a:fld>
            <a:endParaRPr lang="ru-RU" altLang="en-US" smtClean="0"/>
          </a:p>
        </p:txBody>
      </p:sp>
      <p:sp>
        <p:nvSpPr>
          <p:cNvPr id="247811" name="Rectangle 2"/>
          <p:cNvSpPr>
            <a:spLocks noGrp="1" noChangeArrowheads="1"/>
          </p:cNvSpPr>
          <p:nvPr>
            <p:ph type="title"/>
          </p:nvPr>
        </p:nvSpPr>
        <p:spPr>
          <a:xfrm>
            <a:off x="685800" y="152400"/>
            <a:ext cx="7199313" cy="828675"/>
          </a:xfrm>
        </p:spPr>
        <p:txBody>
          <a:bodyPr/>
          <a:lstStyle/>
          <a:p>
            <a:pPr eaLnBrk="1" hangingPunct="1"/>
            <a:r>
              <a:rPr lang="ru-RU" altLang="en-US" sz="2400" b="1" smtClean="0"/>
              <a:t>Особенности конкурентной борьбы на рынке монополистической конкуренции</a:t>
            </a:r>
          </a:p>
        </p:txBody>
      </p:sp>
      <p:sp>
        <p:nvSpPr>
          <p:cNvPr id="247812" name="Rectangle 3"/>
          <p:cNvSpPr>
            <a:spLocks noGrp="1" noChangeArrowheads="1"/>
          </p:cNvSpPr>
          <p:nvPr>
            <p:ph type="body" idx="1"/>
          </p:nvPr>
        </p:nvSpPr>
        <p:spPr>
          <a:xfrm>
            <a:off x="685800" y="1268413"/>
            <a:ext cx="7696200" cy="4752975"/>
          </a:xfrm>
        </p:spPr>
        <p:txBody>
          <a:bodyPr/>
          <a:lstStyle/>
          <a:p>
            <a:pPr algn="ctr" eaLnBrk="1" hangingPunct="1">
              <a:buFontTx/>
              <a:buNone/>
            </a:pPr>
            <a:r>
              <a:rPr lang="ru-RU" altLang="en-US" sz="2400" smtClean="0"/>
              <a:t>Высокоэластичный спрос </a:t>
            </a:r>
          </a:p>
          <a:p>
            <a:pPr algn="ctr" eaLnBrk="1" hangingPunct="1">
              <a:buFontTx/>
              <a:buNone/>
            </a:pPr>
            <a:endParaRPr lang="ru-RU" altLang="en-US" sz="2400" smtClean="0"/>
          </a:p>
          <a:p>
            <a:pPr algn="ctr" eaLnBrk="1" hangingPunct="1">
              <a:buFontTx/>
              <a:buNone/>
            </a:pPr>
            <a:r>
              <a:rPr lang="ru-RU" altLang="en-US" sz="2400" smtClean="0"/>
              <a:t>Неценовая конкуренция</a:t>
            </a:r>
          </a:p>
          <a:p>
            <a:pPr algn="ctr" eaLnBrk="1" hangingPunct="1">
              <a:buFontTx/>
              <a:buNone/>
            </a:pPr>
            <a:endParaRPr lang="ru-RU" altLang="en-US" sz="2400" smtClean="0"/>
          </a:p>
          <a:p>
            <a:pPr algn="ctr" eaLnBrk="1" hangingPunct="1">
              <a:buFontTx/>
              <a:buNone/>
            </a:pPr>
            <a:r>
              <a:rPr lang="ru-RU" altLang="en-US" sz="2400" smtClean="0"/>
              <a:t>Продвижение и реклама, развитие товарного ассортимента, повышение качества товаров   </a:t>
            </a:r>
          </a:p>
        </p:txBody>
      </p:sp>
      <p:sp>
        <p:nvSpPr>
          <p:cNvPr id="247813" name="AutoShape 4"/>
          <p:cNvSpPr>
            <a:spLocks noChangeArrowheads="1"/>
          </p:cNvSpPr>
          <p:nvPr/>
        </p:nvSpPr>
        <p:spPr bwMode="auto">
          <a:xfrm>
            <a:off x="4140200" y="1700213"/>
            <a:ext cx="288925" cy="574675"/>
          </a:xfrm>
          <a:prstGeom prst="downArrow">
            <a:avLst>
              <a:gd name="adj1" fmla="val 50000"/>
              <a:gd name="adj2" fmla="val 49725"/>
            </a:avLst>
          </a:prstGeom>
          <a:solidFill>
            <a:schemeClr val="tx1"/>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7814" name="AutoShape 5"/>
          <p:cNvSpPr>
            <a:spLocks noChangeArrowheads="1"/>
          </p:cNvSpPr>
          <p:nvPr/>
        </p:nvSpPr>
        <p:spPr bwMode="auto">
          <a:xfrm>
            <a:off x="4211638" y="2565400"/>
            <a:ext cx="288925" cy="574675"/>
          </a:xfrm>
          <a:prstGeom prst="downArrow">
            <a:avLst>
              <a:gd name="adj1" fmla="val 50000"/>
              <a:gd name="adj2" fmla="val 49725"/>
            </a:avLst>
          </a:prstGeom>
          <a:solidFill>
            <a:schemeClr val="tx1"/>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7815" name="Rectangle 6"/>
          <p:cNvSpPr>
            <a:spLocks noChangeArrowheads="1"/>
          </p:cNvSpPr>
          <p:nvPr/>
        </p:nvSpPr>
        <p:spPr bwMode="auto">
          <a:xfrm>
            <a:off x="1403350" y="4365625"/>
            <a:ext cx="28082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Доп.расходы:</a:t>
            </a:r>
          </a:p>
          <a:p>
            <a:pPr eaLnBrk="1" hangingPunct="1"/>
            <a:endParaRPr lang="ru-RU" altLang="en-US"/>
          </a:p>
          <a:p>
            <a:pPr eaLnBrk="1" hangingPunct="1"/>
            <a:r>
              <a:rPr lang="ru-RU" altLang="en-US"/>
              <a:t>ТС = ТС произв.+ ТС реализ.</a:t>
            </a:r>
          </a:p>
        </p:txBody>
      </p:sp>
      <p:sp>
        <p:nvSpPr>
          <p:cNvPr id="247816" name="Rectangle 7"/>
          <p:cNvSpPr>
            <a:spLocks noChangeArrowheads="1"/>
          </p:cNvSpPr>
          <p:nvPr/>
        </p:nvSpPr>
        <p:spPr bwMode="auto">
          <a:xfrm>
            <a:off x="5724525" y="4437063"/>
            <a:ext cx="17272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Доп.спрос:</a:t>
            </a:r>
          </a:p>
          <a:p>
            <a:pPr eaLnBrk="1" hangingPunct="1"/>
            <a:endParaRPr lang="ru-RU" altLang="en-US"/>
          </a:p>
          <a:p>
            <a:pPr eaLnBrk="1" hangingPunct="1"/>
            <a:r>
              <a:rPr lang="ru-RU" altLang="en-US"/>
              <a:t>Доп. Объем продаж</a:t>
            </a:r>
          </a:p>
        </p:txBody>
      </p:sp>
      <p:sp>
        <p:nvSpPr>
          <p:cNvPr id="247817" name="Line 8"/>
          <p:cNvSpPr>
            <a:spLocks noChangeShapeType="1"/>
          </p:cNvSpPr>
          <p:nvPr/>
        </p:nvSpPr>
        <p:spPr bwMode="auto">
          <a:xfrm>
            <a:off x="4427538" y="4724400"/>
            <a:ext cx="64770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7818" name="Line 9"/>
          <p:cNvSpPr>
            <a:spLocks noChangeShapeType="1"/>
          </p:cNvSpPr>
          <p:nvPr/>
        </p:nvSpPr>
        <p:spPr bwMode="auto">
          <a:xfrm flipH="1">
            <a:off x="4427538" y="5084763"/>
            <a:ext cx="647700" cy="5032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7819" name="Line 10"/>
          <p:cNvSpPr>
            <a:spLocks noChangeShapeType="1"/>
          </p:cNvSpPr>
          <p:nvPr/>
        </p:nvSpPr>
        <p:spPr bwMode="auto">
          <a:xfrm flipH="1">
            <a:off x="4572000" y="5084763"/>
            <a:ext cx="647700" cy="504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7820" name="Line 11"/>
          <p:cNvSpPr>
            <a:spLocks noChangeShapeType="1"/>
          </p:cNvSpPr>
          <p:nvPr/>
        </p:nvSpPr>
        <p:spPr bwMode="auto">
          <a:xfrm>
            <a:off x="4572000" y="5589588"/>
            <a:ext cx="7921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05524D5-7B52-406C-A431-436F4D98C8EA}" type="slidenum">
              <a:rPr lang="ru-RU" altLang="en-US" smtClean="0"/>
              <a:pPr eaLnBrk="1" hangingPunct="1"/>
              <a:t>204</a:t>
            </a:fld>
            <a:endParaRPr lang="ru-RU" altLang="en-US" smtClean="0"/>
          </a:p>
        </p:txBody>
      </p:sp>
      <p:sp>
        <p:nvSpPr>
          <p:cNvPr id="248835" name="Rectangle 2"/>
          <p:cNvSpPr>
            <a:spLocks noGrp="1" noChangeArrowheads="1"/>
          </p:cNvSpPr>
          <p:nvPr>
            <p:ph type="title" idx="4294967295"/>
          </p:nvPr>
        </p:nvSpPr>
        <p:spPr>
          <a:xfrm>
            <a:off x="179388" y="260350"/>
            <a:ext cx="8208962" cy="1081088"/>
          </a:xfrm>
        </p:spPr>
        <p:txBody>
          <a:bodyPr/>
          <a:lstStyle/>
          <a:p>
            <a:pPr eaLnBrk="1" hangingPunct="1"/>
            <a:r>
              <a:rPr lang="ru-RU" altLang="en-US" sz="2800" b="1" smtClean="0"/>
              <a:t>Неценовая конкуренция: реклама в условиях монополистической конкуренции</a:t>
            </a:r>
          </a:p>
        </p:txBody>
      </p:sp>
      <p:sp>
        <p:nvSpPr>
          <p:cNvPr id="248836" name="Rectangle 8"/>
          <p:cNvSpPr>
            <a:spLocks noChangeArrowheads="1"/>
          </p:cNvSpPr>
          <p:nvPr/>
        </p:nvSpPr>
        <p:spPr bwMode="auto">
          <a:xfrm>
            <a:off x="685800" y="152400"/>
            <a:ext cx="68707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sz="2800" b="1"/>
          </a:p>
        </p:txBody>
      </p:sp>
      <p:sp>
        <p:nvSpPr>
          <p:cNvPr id="248837" name="Rectangle 9"/>
          <p:cNvSpPr>
            <a:spLocks noChangeArrowheads="1"/>
          </p:cNvSpPr>
          <p:nvPr/>
        </p:nvSpPr>
        <p:spPr bwMode="auto">
          <a:xfrm>
            <a:off x="755650" y="1557338"/>
            <a:ext cx="77041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l" eaLnBrk="1" hangingPunct="1">
              <a:lnSpc>
                <a:spcPct val="80000"/>
              </a:lnSpc>
              <a:spcBef>
                <a:spcPct val="20000"/>
              </a:spcBef>
            </a:pPr>
            <a:endParaRPr lang="ru-RU" altLang="en-US" sz="2000"/>
          </a:p>
          <a:p>
            <a:pPr algn="l" eaLnBrk="1" hangingPunct="1">
              <a:lnSpc>
                <a:spcPct val="80000"/>
              </a:lnSpc>
              <a:spcBef>
                <a:spcPct val="20000"/>
              </a:spcBef>
            </a:pPr>
            <a:r>
              <a:rPr lang="en-US" altLang="en-US" sz="2000"/>
              <a:t>P,AC</a:t>
            </a:r>
          </a:p>
          <a:p>
            <a:pPr algn="l" eaLnBrk="1" hangingPunct="1">
              <a:lnSpc>
                <a:spcPct val="80000"/>
              </a:lnSpc>
              <a:spcBef>
                <a:spcPct val="20000"/>
              </a:spcBef>
            </a:pPr>
            <a:endParaRPr lang="en-US" altLang="en-US" sz="2000"/>
          </a:p>
          <a:p>
            <a:pPr algn="l" eaLnBrk="1" hangingPunct="1">
              <a:lnSpc>
                <a:spcPct val="80000"/>
              </a:lnSpc>
              <a:spcBef>
                <a:spcPct val="20000"/>
              </a:spcBef>
            </a:pPr>
            <a:endParaRPr lang="en-US" altLang="en-US" sz="2000"/>
          </a:p>
          <a:p>
            <a:pPr algn="l" eaLnBrk="1" hangingPunct="1">
              <a:lnSpc>
                <a:spcPct val="80000"/>
              </a:lnSpc>
              <a:spcBef>
                <a:spcPct val="20000"/>
              </a:spcBef>
            </a:pPr>
            <a:endParaRPr lang="en-US" altLang="en-US" sz="2000"/>
          </a:p>
          <a:p>
            <a:pPr algn="l" eaLnBrk="1" hangingPunct="1">
              <a:lnSpc>
                <a:spcPct val="80000"/>
              </a:lnSpc>
              <a:spcBef>
                <a:spcPct val="20000"/>
              </a:spcBef>
            </a:pPr>
            <a:endParaRPr lang="en-US" altLang="en-US" sz="2000"/>
          </a:p>
          <a:p>
            <a:pPr algn="l" eaLnBrk="1" hangingPunct="1">
              <a:lnSpc>
                <a:spcPct val="80000"/>
              </a:lnSpc>
              <a:spcBef>
                <a:spcPct val="20000"/>
              </a:spcBef>
            </a:pPr>
            <a:endParaRPr lang="en-US" altLang="en-US" sz="2000"/>
          </a:p>
          <a:p>
            <a:pPr algn="l" eaLnBrk="1" hangingPunct="1">
              <a:lnSpc>
                <a:spcPct val="80000"/>
              </a:lnSpc>
              <a:spcBef>
                <a:spcPct val="20000"/>
              </a:spcBef>
            </a:pPr>
            <a:endParaRPr lang="en-US" altLang="en-US" sz="2000"/>
          </a:p>
          <a:p>
            <a:pPr algn="l" eaLnBrk="1" hangingPunct="1">
              <a:lnSpc>
                <a:spcPct val="80000"/>
              </a:lnSpc>
              <a:spcBef>
                <a:spcPct val="20000"/>
              </a:spcBef>
            </a:pPr>
            <a:endParaRPr lang="en-US" altLang="en-US" sz="2000"/>
          </a:p>
          <a:p>
            <a:pPr algn="l" eaLnBrk="1" hangingPunct="1">
              <a:lnSpc>
                <a:spcPct val="80000"/>
              </a:lnSpc>
              <a:spcBef>
                <a:spcPct val="20000"/>
              </a:spcBef>
            </a:pPr>
            <a:endParaRPr lang="en-US" altLang="en-US" sz="2000"/>
          </a:p>
          <a:p>
            <a:pPr algn="l" eaLnBrk="1" hangingPunct="1">
              <a:lnSpc>
                <a:spcPct val="80000"/>
              </a:lnSpc>
              <a:spcBef>
                <a:spcPct val="20000"/>
              </a:spcBef>
            </a:pPr>
            <a:endParaRPr lang="en-US" altLang="en-US" sz="2000"/>
          </a:p>
          <a:p>
            <a:pPr algn="l" eaLnBrk="1" hangingPunct="1">
              <a:lnSpc>
                <a:spcPct val="80000"/>
              </a:lnSpc>
              <a:spcBef>
                <a:spcPct val="20000"/>
              </a:spcBef>
            </a:pPr>
            <a:endParaRPr lang="en-US" altLang="en-US" sz="2000"/>
          </a:p>
          <a:p>
            <a:pPr algn="l" eaLnBrk="1" hangingPunct="1">
              <a:lnSpc>
                <a:spcPct val="80000"/>
              </a:lnSpc>
              <a:spcBef>
                <a:spcPct val="20000"/>
              </a:spcBef>
            </a:pPr>
            <a:r>
              <a:rPr lang="en-US" altLang="en-US" sz="2000"/>
              <a:t>				</a:t>
            </a:r>
            <a:endParaRPr lang="ru-RU" altLang="en-US" sz="2000"/>
          </a:p>
        </p:txBody>
      </p:sp>
      <p:sp>
        <p:nvSpPr>
          <p:cNvPr id="248838" name="Rectangle 10"/>
          <p:cNvSpPr>
            <a:spLocks noChangeArrowheads="1"/>
          </p:cNvSpPr>
          <p:nvPr/>
        </p:nvSpPr>
        <p:spPr bwMode="auto">
          <a:xfrm>
            <a:off x="4610100" y="1844675"/>
            <a:ext cx="37719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l" eaLnBrk="1" hangingPunct="1">
              <a:lnSpc>
                <a:spcPct val="80000"/>
              </a:lnSpc>
              <a:spcBef>
                <a:spcPct val="20000"/>
              </a:spcBef>
              <a:buFontTx/>
              <a:buChar char="•"/>
            </a:pPr>
            <a:endParaRPr lang="en-US" altLang="en-US" sz="2000"/>
          </a:p>
        </p:txBody>
      </p:sp>
      <p:sp>
        <p:nvSpPr>
          <p:cNvPr id="248839" name="Line 11"/>
          <p:cNvSpPr>
            <a:spLocks noChangeShapeType="1"/>
          </p:cNvSpPr>
          <p:nvPr/>
        </p:nvSpPr>
        <p:spPr bwMode="auto">
          <a:xfrm>
            <a:off x="971550" y="1844675"/>
            <a:ext cx="0" cy="32400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48840" name="Line 12"/>
          <p:cNvSpPr>
            <a:spLocks noChangeShapeType="1"/>
          </p:cNvSpPr>
          <p:nvPr/>
        </p:nvSpPr>
        <p:spPr bwMode="auto">
          <a:xfrm>
            <a:off x="971550" y="5084763"/>
            <a:ext cx="29527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8841" name="Line 13"/>
          <p:cNvSpPr>
            <a:spLocks noChangeShapeType="1"/>
          </p:cNvSpPr>
          <p:nvPr/>
        </p:nvSpPr>
        <p:spPr bwMode="auto">
          <a:xfrm>
            <a:off x="971550" y="2276475"/>
            <a:ext cx="2879725" cy="12239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842" name="Line 14"/>
          <p:cNvSpPr>
            <a:spLocks noChangeShapeType="1"/>
          </p:cNvSpPr>
          <p:nvPr/>
        </p:nvSpPr>
        <p:spPr bwMode="auto">
          <a:xfrm>
            <a:off x="971550" y="2349500"/>
            <a:ext cx="2160588" cy="1943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843" name="Arc 15"/>
          <p:cNvSpPr>
            <a:spLocks/>
          </p:cNvSpPr>
          <p:nvPr/>
        </p:nvSpPr>
        <p:spPr bwMode="auto">
          <a:xfrm flipH="1" flipV="1">
            <a:off x="1187450" y="2636838"/>
            <a:ext cx="2016125" cy="720725"/>
          </a:xfrm>
          <a:custGeom>
            <a:avLst/>
            <a:gdLst>
              <a:gd name="T0" fmla="*/ 0 w 21600"/>
              <a:gd name="T1" fmla="*/ 0 h 21600"/>
              <a:gd name="T2" fmla="*/ 188183313 w 21600"/>
              <a:gd name="T3" fmla="*/ 24048357 h 21600"/>
              <a:gd name="T4" fmla="*/ 0 w 21600"/>
              <a:gd name="T5" fmla="*/ 2404835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8844" name="Arc 16"/>
          <p:cNvSpPr>
            <a:spLocks/>
          </p:cNvSpPr>
          <p:nvPr/>
        </p:nvSpPr>
        <p:spPr bwMode="auto">
          <a:xfrm flipV="1">
            <a:off x="3203575" y="3068638"/>
            <a:ext cx="1081088" cy="287337"/>
          </a:xfrm>
          <a:custGeom>
            <a:avLst/>
            <a:gdLst>
              <a:gd name="T0" fmla="*/ 0 w 21600"/>
              <a:gd name="T1" fmla="*/ 0 h 21600"/>
              <a:gd name="T2" fmla="*/ 54108860 w 21600"/>
              <a:gd name="T3" fmla="*/ 3822341 h 21600"/>
              <a:gd name="T4" fmla="*/ 0 w 21600"/>
              <a:gd name="T5" fmla="*/ 382234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8845" name="Arc 17"/>
          <p:cNvSpPr>
            <a:spLocks/>
          </p:cNvSpPr>
          <p:nvPr/>
        </p:nvSpPr>
        <p:spPr bwMode="auto">
          <a:xfrm rot="-2345631" flipH="1" flipV="1">
            <a:off x="1449388" y="2917825"/>
            <a:ext cx="2136775" cy="809625"/>
          </a:xfrm>
          <a:custGeom>
            <a:avLst/>
            <a:gdLst>
              <a:gd name="T0" fmla="*/ 0 w 18299"/>
              <a:gd name="T1" fmla="*/ 0 h 21600"/>
              <a:gd name="T2" fmla="*/ 249511200 w 18299"/>
              <a:gd name="T3" fmla="*/ 14223686 h 21600"/>
              <a:gd name="T4" fmla="*/ 0 w 18299"/>
              <a:gd name="T5" fmla="*/ 30346880 h 21600"/>
              <a:gd name="T6" fmla="*/ 0 60000 65536"/>
              <a:gd name="T7" fmla="*/ 0 60000 65536"/>
              <a:gd name="T8" fmla="*/ 0 60000 65536"/>
              <a:gd name="T9" fmla="*/ 0 w 18299"/>
              <a:gd name="T10" fmla="*/ 0 h 21600"/>
              <a:gd name="T11" fmla="*/ 18299 w 18299"/>
              <a:gd name="T12" fmla="*/ 21600 h 21600"/>
            </a:gdLst>
            <a:ahLst/>
            <a:cxnLst>
              <a:cxn ang="T6">
                <a:pos x="T0" y="T1"/>
              </a:cxn>
              <a:cxn ang="T7">
                <a:pos x="T2" y="T3"/>
              </a:cxn>
              <a:cxn ang="T8">
                <a:pos x="T4" y="T5"/>
              </a:cxn>
            </a:cxnLst>
            <a:rect l="T9" t="T10" r="T11" b="T12"/>
            <a:pathLst>
              <a:path w="18299" h="21600" fill="none" extrusionOk="0">
                <a:moveTo>
                  <a:pt x="-1" y="0"/>
                </a:moveTo>
                <a:cubicBezTo>
                  <a:pt x="7435" y="0"/>
                  <a:pt x="14348" y="3824"/>
                  <a:pt x="18299" y="10123"/>
                </a:cubicBezTo>
              </a:path>
              <a:path w="18299" h="21600" stroke="0" extrusionOk="0">
                <a:moveTo>
                  <a:pt x="-1" y="0"/>
                </a:moveTo>
                <a:cubicBezTo>
                  <a:pt x="7435" y="0"/>
                  <a:pt x="14348" y="3824"/>
                  <a:pt x="18299" y="10123"/>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8846" name="Line 18"/>
          <p:cNvSpPr>
            <a:spLocks noChangeShapeType="1"/>
          </p:cNvSpPr>
          <p:nvPr/>
        </p:nvSpPr>
        <p:spPr bwMode="auto">
          <a:xfrm flipH="1">
            <a:off x="2484438" y="2924175"/>
            <a:ext cx="0" cy="2160588"/>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8847" name="Line 19"/>
          <p:cNvSpPr>
            <a:spLocks noChangeShapeType="1"/>
          </p:cNvSpPr>
          <p:nvPr/>
        </p:nvSpPr>
        <p:spPr bwMode="auto">
          <a:xfrm>
            <a:off x="971550" y="2852738"/>
            <a:ext cx="1584325" cy="7143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8848" name="Line 20"/>
          <p:cNvSpPr>
            <a:spLocks noChangeShapeType="1"/>
          </p:cNvSpPr>
          <p:nvPr/>
        </p:nvSpPr>
        <p:spPr bwMode="auto">
          <a:xfrm>
            <a:off x="971550" y="3284538"/>
            <a:ext cx="1512888"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48849" name="Rectangle 21"/>
          <p:cNvSpPr>
            <a:spLocks noChangeArrowheads="1"/>
          </p:cNvSpPr>
          <p:nvPr/>
        </p:nvSpPr>
        <p:spPr bwMode="auto">
          <a:xfrm>
            <a:off x="684213" y="2708275"/>
            <a:ext cx="215900" cy="288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248850" name="Rectangle 22"/>
          <p:cNvSpPr>
            <a:spLocks noChangeArrowheads="1"/>
          </p:cNvSpPr>
          <p:nvPr/>
        </p:nvSpPr>
        <p:spPr bwMode="auto">
          <a:xfrm>
            <a:off x="3419475" y="2492375"/>
            <a:ext cx="936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48851" name="Rectangle 23"/>
          <p:cNvSpPr>
            <a:spLocks noChangeArrowheads="1"/>
          </p:cNvSpPr>
          <p:nvPr/>
        </p:nvSpPr>
        <p:spPr bwMode="auto">
          <a:xfrm>
            <a:off x="3922713" y="3573463"/>
            <a:ext cx="360362" cy="360362"/>
          </a:xfrm>
          <a:prstGeom prst="rect">
            <a:avLst/>
          </a:prstGeom>
          <a:solidFill>
            <a:schemeClr val="bg1"/>
          </a:solidFill>
          <a:ln w="9525">
            <a:solidFill>
              <a:schemeClr val="bg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r>
              <a:rPr lang="ru-RU" altLang="en-US" baseline="-25000"/>
              <a:t>1</a:t>
            </a:r>
            <a:endParaRPr lang="ru-RU" altLang="en-US"/>
          </a:p>
        </p:txBody>
      </p:sp>
      <p:sp>
        <p:nvSpPr>
          <p:cNvPr id="248852" name="Rectangle 24"/>
          <p:cNvSpPr>
            <a:spLocks noChangeArrowheads="1"/>
          </p:cNvSpPr>
          <p:nvPr/>
        </p:nvSpPr>
        <p:spPr bwMode="auto">
          <a:xfrm>
            <a:off x="3276600" y="4292600"/>
            <a:ext cx="431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r>
              <a:rPr lang="ru-RU" altLang="en-US" baseline="-25000"/>
              <a:t>1</a:t>
            </a:r>
            <a:endParaRPr lang="ru-RU" altLang="en-US"/>
          </a:p>
        </p:txBody>
      </p:sp>
      <p:sp>
        <p:nvSpPr>
          <p:cNvPr id="248853" name="Rectangle 25"/>
          <p:cNvSpPr>
            <a:spLocks noChangeArrowheads="1"/>
          </p:cNvSpPr>
          <p:nvPr/>
        </p:nvSpPr>
        <p:spPr bwMode="auto">
          <a:xfrm>
            <a:off x="2195513" y="5300663"/>
            <a:ext cx="1081087" cy="288925"/>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Q1  Q2</a:t>
            </a:r>
            <a:endParaRPr lang="ru-RU" altLang="en-US"/>
          </a:p>
        </p:txBody>
      </p:sp>
      <p:sp>
        <p:nvSpPr>
          <p:cNvPr id="248854" name="Rectangle 26"/>
          <p:cNvSpPr>
            <a:spLocks noChangeArrowheads="1"/>
          </p:cNvSpPr>
          <p:nvPr/>
        </p:nvSpPr>
        <p:spPr bwMode="auto">
          <a:xfrm>
            <a:off x="3492500" y="2492375"/>
            <a:ext cx="1008063" cy="431800"/>
          </a:xfrm>
          <a:prstGeom prst="rect">
            <a:avLst/>
          </a:prstGeom>
          <a:solidFill>
            <a:schemeClr val="bg1"/>
          </a:solidFill>
          <a:ln w="9525">
            <a:solidFill>
              <a:schemeClr val="bg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    AC</a:t>
            </a:r>
            <a:endParaRPr lang="ru-RU" altLang="en-US"/>
          </a:p>
        </p:txBody>
      </p:sp>
      <p:sp>
        <p:nvSpPr>
          <p:cNvPr id="248855" name="Rectangle 27"/>
          <p:cNvSpPr>
            <a:spLocks noChangeArrowheads="1"/>
          </p:cNvSpPr>
          <p:nvPr/>
        </p:nvSpPr>
        <p:spPr bwMode="auto">
          <a:xfrm>
            <a:off x="4716463" y="1412875"/>
            <a:ext cx="3887787" cy="1474788"/>
          </a:xfrm>
          <a:prstGeom prst="rect">
            <a:avLst/>
          </a:prstGeom>
          <a:solidFill>
            <a:schemeClr val="bg1"/>
          </a:solidFill>
          <a:ln w="9525">
            <a:solidFill>
              <a:schemeClr val="bg1"/>
            </a:solidFill>
            <a:miter lim="800000"/>
            <a:headEnd/>
            <a:tailEnd/>
          </a:ln>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i="1"/>
              <a:t>Удачная рекламная кампания способна принести дополнительный спрос на продукцию и дополнительные прибыли</a:t>
            </a:r>
          </a:p>
        </p:txBody>
      </p:sp>
      <p:sp>
        <p:nvSpPr>
          <p:cNvPr id="248856" name="Line 28"/>
          <p:cNvSpPr>
            <a:spLocks noChangeShapeType="1"/>
          </p:cNvSpPr>
          <p:nvPr/>
        </p:nvSpPr>
        <p:spPr bwMode="auto">
          <a:xfrm>
            <a:off x="1116013" y="1628775"/>
            <a:ext cx="3527425" cy="15128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57" name="Line 29"/>
          <p:cNvSpPr>
            <a:spLocks noChangeShapeType="1"/>
          </p:cNvSpPr>
          <p:nvPr/>
        </p:nvSpPr>
        <p:spPr bwMode="auto">
          <a:xfrm>
            <a:off x="1116013" y="1989138"/>
            <a:ext cx="2663825" cy="1871662"/>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58" name="Arc 30"/>
          <p:cNvSpPr>
            <a:spLocks/>
          </p:cNvSpPr>
          <p:nvPr/>
        </p:nvSpPr>
        <p:spPr bwMode="auto">
          <a:xfrm flipH="1" flipV="1">
            <a:off x="1331913" y="2276475"/>
            <a:ext cx="2016125" cy="720725"/>
          </a:xfrm>
          <a:custGeom>
            <a:avLst/>
            <a:gdLst>
              <a:gd name="T0" fmla="*/ 0 w 21600"/>
              <a:gd name="T1" fmla="*/ 0 h 21600"/>
              <a:gd name="T2" fmla="*/ 188183313 w 21600"/>
              <a:gd name="T3" fmla="*/ 24048357 h 21600"/>
              <a:gd name="T4" fmla="*/ 0 w 21600"/>
              <a:gd name="T5" fmla="*/ 2404835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8859" name="Arc 31"/>
          <p:cNvSpPr>
            <a:spLocks/>
          </p:cNvSpPr>
          <p:nvPr/>
        </p:nvSpPr>
        <p:spPr bwMode="auto">
          <a:xfrm flipV="1">
            <a:off x="3348038" y="2708275"/>
            <a:ext cx="1081087" cy="287338"/>
          </a:xfrm>
          <a:custGeom>
            <a:avLst/>
            <a:gdLst>
              <a:gd name="T0" fmla="*/ 0 w 21600"/>
              <a:gd name="T1" fmla="*/ 0 h 21600"/>
              <a:gd name="T2" fmla="*/ 54108760 w 21600"/>
              <a:gd name="T3" fmla="*/ 3822367 h 21600"/>
              <a:gd name="T4" fmla="*/ 0 w 21600"/>
              <a:gd name="T5" fmla="*/ 382236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8860" name="Arc 32"/>
          <p:cNvSpPr>
            <a:spLocks/>
          </p:cNvSpPr>
          <p:nvPr/>
        </p:nvSpPr>
        <p:spPr bwMode="auto">
          <a:xfrm rot="-2345631" flipH="1" flipV="1">
            <a:off x="1619250" y="2492375"/>
            <a:ext cx="2136775" cy="809625"/>
          </a:xfrm>
          <a:custGeom>
            <a:avLst/>
            <a:gdLst>
              <a:gd name="T0" fmla="*/ 0 w 18299"/>
              <a:gd name="T1" fmla="*/ 0 h 21600"/>
              <a:gd name="T2" fmla="*/ 249511200 w 18299"/>
              <a:gd name="T3" fmla="*/ 14223686 h 21600"/>
              <a:gd name="T4" fmla="*/ 0 w 18299"/>
              <a:gd name="T5" fmla="*/ 30346880 h 21600"/>
              <a:gd name="T6" fmla="*/ 0 60000 65536"/>
              <a:gd name="T7" fmla="*/ 0 60000 65536"/>
              <a:gd name="T8" fmla="*/ 0 60000 65536"/>
              <a:gd name="T9" fmla="*/ 0 w 18299"/>
              <a:gd name="T10" fmla="*/ 0 h 21600"/>
              <a:gd name="T11" fmla="*/ 18299 w 18299"/>
              <a:gd name="T12" fmla="*/ 21600 h 21600"/>
            </a:gdLst>
            <a:ahLst/>
            <a:cxnLst>
              <a:cxn ang="T6">
                <a:pos x="T0" y="T1"/>
              </a:cxn>
              <a:cxn ang="T7">
                <a:pos x="T2" y="T3"/>
              </a:cxn>
              <a:cxn ang="T8">
                <a:pos x="T4" y="T5"/>
              </a:cxn>
            </a:cxnLst>
            <a:rect l="T9" t="T10" r="T11" b="T12"/>
            <a:pathLst>
              <a:path w="18299" h="21600" fill="none" extrusionOk="0">
                <a:moveTo>
                  <a:pt x="-1" y="0"/>
                </a:moveTo>
                <a:cubicBezTo>
                  <a:pt x="7435" y="0"/>
                  <a:pt x="14348" y="3824"/>
                  <a:pt x="18299" y="10123"/>
                </a:cubicBezTo>
              </a:path>
              <a:path w="18299" h="21600" stroke="0" extrusionOk="0">
                <a:moveTo>
                  <a:pt x="-1" y="0"/>
                </a:moveTo>
                <a:cubicBezTo>
                  <a:pt x="7435" y="0"/>
                  <a:pt x="14348" y="3824"/>
                  <a:pt x="18299" y="10123"/>
                </a:cubicBezTo>
                <a:lnTo>
                  <a:pt x="0" y="21600"/>
                </a:lnTo>
                <a:close/>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8861" name="Line 33"/>
          <p:cNvSpPr>
            <a:spLocks noChangeShapeType="1"/>
          </p:cNvSpPr>
          <p:nvPr/>
        </p:nvSpPr>
        <p:spPr bwMode="auto">
          <a:xfrm>
            <a:off x="2843213" y="3213100"/>
            <a:ext cx="0" cy="1871663"/>
          </a:xfrm>
          <a:prstGeom prst="line">
            <a:avLst/>
          </a:prstGeom>
          <a:noFill/>
          <a:ln w="9525">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62" name="Line 34"/>
          <p:cNvSpPr>
            <a:spLocks noChangeShapeType="1"/>
          </p:cNvSpPr>
          <p:nvPr/>
        </p:nvSpPr>
        <p:spPr bwMode="auto">
          <a:xfrm flipV="1">
            <a:off x="2843213" y="2349500"/>
            <a:ext cx="0" cy="863600"/>
          </a:xfrm>
          <a:prstGeom prst="line">
            <a:avLst/>
          </a:prstGeom>
          <a:noFill/>
          <a:ln w="9525">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63" name="Line 35"/>
          <p:cNvSpPr>
            <a:spLocks noChangeShapeType="1"/>
          </p:cNvSpPr>
          <p:nvPr/>
        </p:nvSpPr>
        <p:spPr bwMode="auto">
          <a:xfrm>
            <a:off x="971550" y="2349500"/>
            <a:ext cx="1871663" cy="0"/>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64" name="Line 36"/>
          <p:cNvSpPr>
            <a:spLocks noChangeShapeType="1"/>
          </p:cNvSpPr>
          <p:nvPr/>
        </p:nvSpPr>
        <p:spPr bwMode="auto">
          <a:xfrm>
            <a:off x="971550" y="2349500"/>
            <a:ext cx="1871663" cy="0"/>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65" name="Line 37"/>
          <p:cNvSpPr>
            <a:spLocks noChangeShapeType="1"/>
          </p:cNvSpPr>
          <p:nvPr/>
        </p:nvSpPr>
        <p:spPr bwMode="auto">
          <a:xfrm>
            <a:off x="2484438" y="4797425"/>
            <a:ext cx="358775" cy="0"/>
          </a:xfrm>
          <a:prstGeom prst="line">
            <a:avLst/>
          </a:prstGeom>
          <a:noFill/>
          <a:ln w="9525">
            <a:solidFill>
              <a:schemeClr val="bg1"/>
            </a:solidFill>
            <a:prstDash val="lg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66" name="Line 38"/>
          <p:cNvSpPr>
            <a:spLocks noChangeShapeType="1"/>
          </p:cNvSpPr>
          <p:nvPr/>
        </p:nvSpPr>
        <p:spPr bwMode="auto">
          <a:xfrm>
            <a:off x="2484438" y="4652963"/>
            <a:ext cx="358775" cy="0"/>
          </a:xfrm>
          <a:prstGeom prst="line">
            <a:avLst/>
          </a:prstGeom>
          <a:noFill/>
          <a:ln w="9525">
            <a:solidFill>
              <a:schemeClr val="bg1"/>
            </a:solidFill>
            <a:prstDash val="lg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67" name="Line 39"/>
          <p:cNvSpPr>
            <a:spLocks noChangeShapeType="1"/>
          </p:cNvSpPr>
          <p:nvPr/>
        </p:nvSpPr>
        <p:spPr bwMode="auto">
          <a:xfrm flipV="1">
            <a:off x="2051050" y="3573463"/>
            <a:ext cx="0" cy="287337"/>
          </a:xfrm>
          <a:prstGeom prst="line">
            <a:avLst/>
          </a:prstGeom>
          <a:noFill/>
          <a:ln w="19050">
            <a:solidFill>
              <a:schemeClr val="tx1"/>
            </a:solidFill>
            <a:prstDash val="lgDash"/>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68" name="Line 40"/>
          <p:cNvSpPr>
            <a:spLocks noChangeShapeType="1"/>
          </p:cNvSpPr>
          <p:nvPr/>
        </p:nvSpPr>
        <p:spPr bwMode="auto">
          <a:xfrm>
            <a:off x="2484438" y="4581525"/>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69" name="Line 41"/>
          <p:cNvSpPr>
            <a:spLocks noChangeShapeType="1"/>
          </p:cNvSpPr>
          <p:nvPr/>
        </p:nvSpPr>
        <p:spPr bwMode="auto">
          <a:xfrm flipV="1">
            <a:off x="3849688" y="2997200"/>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70" name="Line 42"/>
          <p:cNvSpPr>
            <a:spLocks noChangeShapeType="1"/>
          </p:cNvSpPr>
          <p:nvPr/>
        </p:nvSpPr>
        <p:spPr bwMode="auto">
          <a:xfrm>
            <a:off x="971550" y="2276475"/>
            <a:ext cx="1871663" cy="730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71" name="Line 43"/>
          <p:cNvSpPr>
            <a:spLocks noChangeShapeType="1"/>
          </p:cNvSpPr>
          <p:nvPr/>
        </p:nvSpPr>
        <p:spPr bwMode="auto">
          <a:xfrm flipV="1">
            <a:off x="755650" y="227647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48872" name="Rectangle 44"/>
          <p:cNvSpPr>
            <a:spLocks noChangeArrowheads="1"/>
          </p:cNvSpPr>
          <p:nvPr/>
        </p:nvSpPr>
        <p:spPr bwMode="auto">
          <a:xfrm>
            <a:off x="4787900" y="3141663"/>
            <a:ext cx="360363" cy="3587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r>
              <a:rPr lang="ru-RU" altLang="en-US"/>
              <a:t>2</a:t>
            </a:r>
          </a:p>
        </p:txBody>
      </p:sp>
      <p:sp>
        <p:nvSpPr>
          <p:cNvPr id="248873" name="Rectangle 45"/>
          <p:cNvSpPr>
            <a:spLocks noChangeArrowheads="1"/>
          </p:cNvSpPr>
          <p:nvPr/>
        </p:nvSpPr>
        <p:spPr bwMode="auto">
          <a:xfrm>
            <a:off x="4859338" y="3573463"/>
            <a:ext cx="38893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ЧЕРНЫЙ ЦВЕТ:</a:t>
            </a:r>
            <a:endParaRPr lang="en-US" altLang="en-US"/>
          </a:p>
          <a:p>
            <a:pPr eaLnBrk="1" hangingPunct="1"/>
            <a:r>
              <a:rPr lang="en-US" altLang="en-US"/>
              <a:t>D1,MR1 – </a:t>
            </a:r>
            <a:r>
              <a:rPr lang="ru-RU" altLang="en-US"/>
              <a:t>спрос и предельный доход фирмы ДО рекламы</a:t>
            </a:r>
            <a:endParaRPr lang="en-US" altLang="en-US"/>
          </a:p>
          <a:p>
            <a:pPr eaLnBrk="1" hangingPunct="1"/>
            <a:r>
              <a:rPr lang="en-US" altLang="en-US"/>
              <a:t>AC, MC</a:t>
            </a:r>
            <a:endParaRPr lang="ru-RU" altLang="en-US"/>
          </a:p>
          <a:p>
            <a:pPr eaLnBrk="1" hangingPunct="1"/>
            <a:endParaRPr lang="ru-RU" altLang="en-US"/>
          </a:p>
          <a:p>
            <a:pPr eaLnBrk="1" hangingPunct="1"/>
            <a:r>
              <a:rPr lang="ru-RU" altLang="en-US">
                <a:solidFill>
                  <a:schemeClr val="tx2"/>
                </a:solidFill>
              </a:rPr>
              <a:t>КРАСНЫЙ ЦВЕТ:</a:t>
            </a:r>
          </a:p>
          <a:p>
            <a:pPr eaLnBrk="1" hangingPunct="1"/>
            <a:r>
              <a:rPr lang="en-US" altLang="en-US">
                <a:solidFill>
                  <a:schemeClr val="tx2"/>
                </a:solidFill>
              </a:rPr>
              <a:t>D2, MR2 –</a:t>
            </a:r>
            <a:r>
              <a:rPr lang="ru-RU" altLang="en-US">
                <a:solidFill>
                  <a:schemeClr val="tx2"/>
                </a:solidFill>
              </a:rPr>
              <a:t> спрос и предельный доход фирмы ПОСЛЕ рекламы</a:t>
            </a:r>
          </a:p>
          <a:p>
            <a:pPr eaLnBrk="1" hangingPunct="1"/>
            <a:r>
              <a:rPr lang="ru-RU" altLang="en-US">
                <a:solidFill>
                  <a:schemeClr val="tx2"/>
                </a:solidFill>
              </a:rPr>
              <a:t>АС, МС</a:t>
            </a:r>
          </a:p>
        </p:txBody>
      </p:sp>
      <p:sp>
        <p:nvSpPr>
          <p:cNvPr id="248874" name="AutoShape 46"/>
          <p:cNvSpPr>
            <a:spLocks noChangeArrowheads="1"/>
          </p:cNvSpPr>
          <p:nvPr/>
        </p:nvSpPr>
        <p:spPr bwMode="auto">
          <a:xfrm rot="5400000">
            <a:off x="6408738" y="2960688"/>
            <a:ext cx="647700" cy="431800"/>
          </a:xfrm>
          <a:custGeom>
            <a:avLst/>
            <a:gdLst>
              <a:gd name="T0" fmla="*/ 14566502 w 21600"/>
              <a:gd name="T1" fmla="*/ 0 h 21600"/>
              <a:gd name="T2" fmla="*/ 0 w 21600"/>
              <a:gd name="T3" fmla="*/ 4316001 h 21600"/>
              <a:gd name="T4" fmla="*/ 14566502 w 21600"/>
              <a:gd name="T5" fmla="*/ 8632001 h 21600"/>
              <a:gd name="T6" fmla="*/ 19422005 w 21600"/>
              <a:gd name="T7" fmla="*/ 431600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B43C3FE-3359-4D15-8AF8-AB46AC068ECB}" type="slidenum">
              <a:rPr lang="ru-RU" altLang="en-US" smtClean="0"/>
              <a:pPr eaLnBrk="1" hangingPunct="1"/>
              <a:t>205</a:t>
            </a:fld>
            <a:endParaRPr lang="ru-RU" altLang="en-US" smtClean="0"/>
          </a:p>
        </p:txBody>
      </p:sp>
      <p:sp>
        <p:nvSpPr>
          <p:cNvPr id="711682" name="Rectangle 2"/>
          <p:cNvSpPr>
            <a:spLocks noGrp="1" noChangeArrowheads="1"/>
          </p:cNvSpPr>
          <p:nvPr>
            <p:ph type="title"/>
          </p:nvPr>
        </p:nvSpPr>
        <p:spPr/>
        <p:txBody>
          <a:bodyPr/>
          <a:lstStyle/>
          <a:p>
            <a:pPr eaLnBrk="1" hangingPunct="1"/>
            <a:r>
              <a:rPr lang="ru-RU" altLang="en-US" sz="3600" b="1" smtClean="0"/>
              <a:t>Маркетинг: фундаментальная теорема Котлера</a:t>
            </a:r>
          </a:p>
        </p:txBody>
      </p:sp>
      <p:sp>
        <p:nvSpPr>
          <p:cNvPr id="711683" name="Rectangle 3"/>
          <p:cNvSpPr>
            <a:spLocks noGrp="1" noChangeArrowheads="1"/>
          </p:cNvSpPr>
          <p:nvPr>
            <p:ph type="body" idx="1"/>
          </p:nvPr>
        </p:nvSpPr>
        <p:spPr>
          <a:xfrm>
            <a:off x="685800" y="2060575"/>
            <a:ext cx="7696200" cy="4105275"/>
          </a:xfrm>
        </p:spPr>
        <p:txBody>
          <a:bodyPr/>
          <a:lstStyle/>
          <a:p>
            <a:pPr algn="ctr" eaLnBrk="1" hangingPunct="1">
              <a:buFontTx/>
              <a:buNone/>
            </a:pPr>
            <a:r>
              <a:rPr lang="ru-RU" altLang="en-US" sz="3600" smtClean="0"/>
              <a:t>Рыночная доля компании пропорциональна ее маркетинговым усилиям, соотнесенным с усилиями конкурентов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1682"/>
                                        </p:tgtEl>
                                        <p:attrNameLst>
                                          <p:attrName>style.visibility</p:attrName>
                                        </p:attrNameLst>
                                      </p:cBhvr>
                                      <p:to>
                                        <p:strVal val="visible"/>
                                      </p:to>
                                    </p:set>
                                    <p:anim calcmode="lin" valueType="num">
                                      <p:cBhvr>
                                        <p:cTn id="7" dur="500" fill="hold"/>
                                        <p:tgtEl>
                                          <p:spTgt spid="711682"/>
                                        </p:tgtEl>
                                        <p:attrNameLst>
                                          <p:attrName>ppt_w</p:attrName>
                                        </p:attrNameLst>
                                      </p:cBhvr>
                                      <p:tavLst>
                                        <p:tav tm="0">
                                          <p:val>
                                            <p:fltVal val="0"/>
                                          </p:val>
                                        </p:tav>
                                        <p:tav tm="100000">
                                          <p:val>
                                            <p:strVal val="#ppt_w"/>
                                          </p:val>
                                        </p:tav>
                                      </p:tavLst>
                                    </p:anim>
                                    <p:anim calcmode="lin" valueType="num">
                                      <p:cBhvr>
                                        <p:cTn id="8" dur="500" fill="hold"/>
                                        <p:tgtEl>
                                          <p:spTgt spid="711682"/>
                                        </p:tgtEl>
                                        <p:attrNameLst>
                                          <p:attrName>ppt_h</p:attrName>
                                        </p:attrNameLst>
                                      </p:cBhvr>
                                      <p:tavLst>
                                        <p:tav tm="0">
                                          <p:val>
                                            <p:fltVal val="0"/>
                                          </p:val>
                                        </p:tav>
                                        <p:tav tm="100000">
                                          <p:val>
                                            <p:strVal val="#ppt_h"/>
                                          </p:val>
                                        </p:tav>
                                      </p:tavLst>
                                    </p:anim>
                                    <p:animEffect transition="in" filter="fade">
                                      <p:cBhvr>
                                        <p:cTn id="9" dur="500"/>
                                        <p:tgtEl>
                                          <p:spTgt spid="7116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11683">
                                            <p:txEl>
                                              <p:pRg st="0" end="0"/>
                                            </p:txEl>
                                          </p:spTgt>
                                        </p:tgtEl>
                                        <p:attrNameLst>
                                          <p:attrName>style.visibility</p:attrName>
                                        </p:attrNameLst>
                                      </p:cBhvr>
                                      <p:to>
                                        <p:strVal val="visible"/>
                                      </p:to>
                                    </p:set>
                                    <p:animEffect transition="in" filter="fade">
                                      <p:cBhvr>
                                        <p:cTn id="14" dur="1000">
                                          <p:stCondLst>
                                            <p:cond delay="0"/>
                                          </p:stCondLst>
                                        </p:cTn>
                                        <p:tgtEl>
                                          <p:spTgt spid="71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2" grpId="0"/>
      <p:bldP spid="711683" grpId="0" build="p"/>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3DFD38F-E93D-47F0-B75A-58D0FA0DE108}" type="slidenum">
              <a:rPr lang="ru-RU" altLang="en-US" smtClean="0"/>
              <a:pPr eaLnBrk="1" hangingPunct="1"/>
              <a:t>206</a:t>
            </a:fld>
            <a:endParaRPr lang="ru-RU" altLang="en-US" smtClean="0"/>
          </a:p>
        </p:txBody>
      </p:sp>
      <p:sp>
        <p:nvSpPr>
          <p:cNvPr id="250883" name="Rectangle 2"/>
          <p:cNvSpPr>
            <a:spLocks noGrp="1" noChangeArrowheads="1"/>
          </p:cNvSpPr>
          <p:nvPr>
            <p:ph type="title"/>
          </p:nvPr>
        </p:nvSpPr>
        <p:spPr>
          <a:xfrm>
            <a:off x="685800" y="333375"/>
            <a:ext cx="7199313" cy="1150938"/>
          </a:xfrm>
        </p:spPr>
        <p:txBody>
          <a:bodyPr/>
          <a:lstStyle/>
          <a:p>
            <a:pPr eaLnBrk="1" hangingPunct="1"/>
            <a:r>
              <a:rPr lang="ru-RU" altLang="en-US" sz="4000" b="1" smtClean="0"/>
              <a:t>Олигополия: </a:t>
            </a:r>
            <a:br>
              <a:rPr lang="ru-RU" altLang="en-US" sz="4000" b="1" smtClean="0"/>
            </a:br>
            <a:r>
              <a:rPr lang="ru-RU" altLang="en-US" sz="4000" b="1" smtClean="0"/>
              <a:t>основные признаки</a:t>
            </a:r>
          </a:p>
        </p:txBody>
      </p:sp>
      <p:sp>
        <p:nvSpPr>
          <p:cNvPr id="250884" name="Rectangle 3"/>
          <p:cNvSpPr>
            <a:spLocks noGrp="1" noChangeArrowheads="1"/>
          </p:cNvSpPr>
          <p:nvPr>
            <p:ph type="body" idx="1"/>
          </p:nvPr>
        </p:nvSpPr>
        <p:spPr>
          <a:xfrm>
            <a:off x="900113" y="1557338"/>
            <a:ext cx="7481887" cy="4751387"/>
          </a:xfrm>
        </p:spPr>
        <p:txBody>
          <a:bodyPr/>
          <a:lstStyle/>
          <a:p>
            <a:pPr eaLnBrk="1" hangingPunct="1"/>
            <a:r>
              <a:rPr lang="ru-RU" altLang="en-US" sz="2800" smtClean="0"/>
              <a:t>Продукт может быть как однородным, так и дифференцированным;</a:t>
            </a:r>
          </a:p>
          <a:p>
            <a:pPr eaLnBrk="1" hangingPunct="1"/>
            <a:r>
              <a:rPr lang="ru-RU" altLang="en-US" sz="2800" smtClean="0"/>
              <a:t>Немногочисленность продавцов, которым противостоит множество покупателей;</a:t>
            </a:r>
          </a:p>
          <a:p>
            <a:pPr eaLnBrk="1" hangingPunct="1"/>
            <a:r>
              <a:rPr lang="ru-RU" altLang="en-US" sz="2800" smtClean="0"/>
              <a:t>Необходимость считаться с конкурентами           стратегическое поведение;</a:t>
            </a:r>
          </a:p>
          <a:p>
            <a:pPr eaLnBrk="1" hangingPunct="1"/>
            <a:r>
              <a:rPr lang="ru-RU" altLang="en-US" sz="2800" smtClean="0"/>
              <a:t>Наличие барьеров входа и выхода.</a:t>
            </a:r>
          </a:p>
        </p:txBody>
      </p:sp>
      <p:sp>
        <p:nvSpPr>
          <p:cNvPr id="250885" name="AutoShape 4"/>
          <p:cNvSpPr>
            <a:spLocks noChangeArrowheads="1"/>
          </p:cNvSpPr>
          <p:nvPr/>
        </p:nvSpPr>
        <p:spPr bwMode="auto">
          <a:xfrm>
            <a:off x="3851275" y="4437063"/>
            <a:ext cx="863600" cy="360362"/>
          </a:xfrm>
          <a:prstGeom prst="rightArrow">
            <a:avLst>
              <a:gd name="adj1" fmla="val 50000"/>
              <a:gd name="adj2" fmla="val 59912"/>
            </a:avLst>
          </a:prstGeom>
          <a:solidFill>
            <a:schemeClr val="bg2"/>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D7A6E86-3AA1-4F92-B64A-0F5D816766DF}" type="slidenum">
              <a:rPr lang="ru-RU" altLang="en-US" smtClean="0"/>
              <a:pPr eaLnBrk="1" hangingPunct="1"/>
              <a:t>207</a:t>
            </a:fld>
            <a:endParaRPr lang="ru-RU" altLang="en-US" smtClean="0"/>
          </a:p>
        </p:txBody>
      </p:sp>
      <p:sp>
        <p:nvSpPr>
          <p:cNvPr id="251907" name="Rectangle 2"/>
          <p:cNvSpPr>
            <a:spLocks noGrp="1" noChangeArrowheads="1"/>
          </p:cNvSpPr>
          <p:nvPr>
            <p:ph type="title"/>
          </p:nvPr>
        </p:nvSpPr>
        <p:spPr>
          <a:xfrm>
            <a:off x="685800" y="152400"/>
            <a:ext cx="6870700" cy="900113"/>
          </a:xfrm>
        </p:spPr>
        <p:txBody>
          <a:bodyPr/>
          <a:lstStyle/>
          <a:p>
            <a:pPr eaLnBrk="1" hangingPunct="1"/>
            <a:r>
              <a:rPr lang="ru-RU" altLang="en-US" sz="4000" b="1" smtClean="0"/>
              <a:t>Концепция Нэша</a:t>
            </a:r>
          </a:p>
        </p:txBody>
      </p:sp>
      <p:sp>
        <p:nvSpPr>
          <p:cNvPr id="251908" name="Rectangle 3"/>
          <p:cNvSpPr>
            <a:spLocks noGrp="1" noChangeArrowheads="1"/>
          </p:cNvSpPr>
          <p:nvPr>
            <p:ph type="body" idx="1"/>
          </p:nvPr>
        </p:nvSpPr>
        <p:spPr>
          <a:xfrm>
            <a:off x="684213" y="1196975"/>
            <a:ext cx="7696200" cy="5111750"/>
          </a:xfrm>
        </p:spPr>
        <p:txBody>
          <a:bodyPr/>
          <a:lstStyle/>
          <a:p>
            <a:pPr eaLnBrk="1" hangingPunct="1">
              <a:lnSpc>
                <a:spcPct val="90000"/>
              </a:lnSpc>
            </a:pPr>
            <a:r>
              <a:rPr lang="ru-RU" altLang="en-US" sz="2400" smtClean="0"/>
              <a:t>Покупатели – ценополучатели, поведение каждого взятого в отдельности не влияет на рыночную цену.</a:t>
            </a:r>
          </a:p>
          <a:p>
            <a:pPr eaLnBrk="1" hangingPunct="1">
              <a:lnSpc>
                <a:spcPct val="90000"/>
              </a:lnSpc>
            </a:pPr>
            <a:r>
              <a:rPr lang="ru-RU" altLang="en-US" sz="2400" smtClean="0"/>
              <a:t>Производители – ценоискатели, поведение каждого оказывает серьезное влияние на рыночное равновесие ( цены и объемы)</a:t>
            </a:r>
          </a:p>
          <a:p>
            <a:pPr eaLnBrk="1" hangingPunct="1">
              <a:lnSpc>
                <a:spcPct val="90000"/>
              </a:lnSpc>
            </a:pPr>
            <a:r>
              <a:rPr lang="ru-RU" altLang="en-US" sz="2400" smtClean="0"/>
              <a:t>Отсюда – различные варианты стратегического поведения по отношению к соперникам, в основе которого лежит концепция , впервые сформулированная математиком Джоном Нэшем в 1951г.</a:t>
            </a:r>
          </a:p>
          <a:p>
            <a:pPr eaLnBrk="1" hangingPunct="1">
              <a:lnSpc>
                <a:spcPct val="90000"/>
              </a:lnSpc>
            </a:pPr>
            <a:r>
              <a:rPr lang="ru-RU" altLang="en-US" sz="2400" b="1" i="1" smtClean="0"/>
              <a:t>Равновесие Нэша: каждая фирма ведет себя наилучшим образом при данном поведении своих конкурентов.</a:t>
            </a:r>
          </a:p>
          <a:p>
            <a:pPr eaLnBrk="1" hangingPunct="1">
              <a:lnSpc>
                <a:spcPct val="90000"/>
              </a:lnSpc>
            </a:pPr>
            <a:endParaRPr lang="ru-RU" altLang="en-US" sz="2400" smtClean="0"/>
          </a:p>
          <a:p>
            <a:pPr eaLnBrk="1" hangingPunct="1">
              <a:lnSpc>
                <a:spcPct val="90000"/>
              </a:lnSpc>
            </a:pPr>
            <a:endParaRPr lang="ru-RU" altLang="en-US" sz="2400" smtClean="0"/>
          </a:p>
          <a:p>
            <a:pPr eaLnBrk="1" hangingPunct="1">
              <a:lnSpc>
                <a:spcPct val="90000"/>
              </a:lnSpc>
            </a:pPr>
            <a:endParaRPr lang="ru-RU" altLang="en-US" sz="2400" smtClean="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B55DD0B-7752-439F-8EA6-109CFE3C07D8}" type="slidenum">
              <a:rPr lang="ru-RU" altLang="en-US" smtClean="0"/>
              <a:pPr eaLnBrk="1" hangingPunct="1"/>
              <a:t>208</a:t>
            </a:fld>
            <a:endParaRPr lang="ru-RU" altLang="en-US" smtClean="0"/>
          </a:p>
        </p:txBody>
      </p:sp>
      <p:sp>
        <p:nvSpPr>
          <p:cNvPr id="252931" name="Rectangle 2"/>
          <p:cNvSpPr>
            <a:spLocks noGrp="1" noChangeArrowheads="1"/>
          </p:cNvSpPr>
          <p:nvPr>
            <p:ph type="title"/>
          </p:nvPr>
        </p:nvSpPr>
        <p:spPr>
          <a:xfrm>
            <a:off x="685800" y="152400"/>
            <a:ext cx="6870700" cy="1331913"/>
          </a:xfrm>
        </p:spPr>
        <p:txBody>
          <a:bodyPr/>
          <a:lstStyle/>
          <a:p>
            <a:pPr eaLnBrk="1" hangingPunct="1"/>
            <a:r>
              <a:rPr lang="ru-RU" altLang="en-US" sz="2800" b="1" smtClean="0"/>
              <a:t>Центральная характеристика конкуренции – взаимозависимость участников</a:t>
            </a:r>
          </a:p>
        </p:txBody>
      </p:sp>
      <p:sp>
        <p:nvSpPr>
          <p:cNvPr id="252932" name="Rectangle 3"/>
          <p:cNvSpPr>
            <a:spLocks noGrp="1" noChangeArrowheads="1"/>
          </p:cNvSpPr>
          <p:nvPr>
            <p:ph type="body" idx="1"/>
          </p:nvPr>
        </p:nvSpPr>
        <p:spPr>
          <a:xfrm>
            <a:off x="685800" y="1484313"/>
            <a:ext cx="7696200" cy="4392612"/>
          </a:xfrm>
        </p:spPr>
        <p:txBody>
          <a:bodyPr/>
          <a:lstStyle/>
          <a:p>
            <a:pPr algn="ctr" eaLnBrk="1" hangingPunct="1"/>
            <a:r>
              <a:rPr lang="ru-RU" altLang="en-US" sz="2400" smtClean="0"/>
              <a:t>Анализ + характеристика стратегий основных конкурентов в отрасли = выделение </a:t>
            </a:r>
            <a:r>
              <a:rPr lang="ru-RU" altLang="en-US" sz="2400" u="sng" smtClean="0"/>
              <a:t>стратегических групп</a:t>
            </a:r>
          </a:p>
          <a:p>
            <a:pPr algn="ctr" eaLnBrk="1" hangingPunct="1">
              <a:buFontTx/>
              <a:buNone/>
            </a:pPr>
            <a:endParaRPr lang="ru-RU" altLang="en-US" sz="2400" smtClean="0"/>
          </a:p>
          <a:p>
            <a:pPr eaLnBrk="1" hangingPunct="1">
              <a:buFontTx/>
              <a:buNone/>
            </a:pPr>
            <a:endParaRPr lang="ru-RU" altLang="en-US" sz="2800" smtClean="0"/>
          </a:p>
          <a:p>
            <a:pPr algn="ctr" eaLnBrk="1" hangingPunct="1">
              <a:buFontTx/>
              <a:buNone/>
            </a:pPr>
            <a:r>
              <a:rPr lang="ru-RU" altLang="en-US" sz="2400" b="1" i="1" smtClean="0"/>
              <a:t>Группа фирм отрасли, 	следующих одинаковым или сходным вариантам стратегии</a:t>
            </a:r>
          </a:p>
          <a:p>
            <a:pPr eaLnBrk="1" hangingPunct="1"/>
            <a:r>
              <a:rPr lang="ru-RU" altLang="en-US" sz="2400" smtClean="0"/>
              <a:t>«Плохие»( иррациональные) действия конкурентов способны свести на нет самые хорошие стратегические установки</a:t>
            </a:r>
          </a:p>
        </p:txBody>
      </p:sp>
      <p:sp>
        <p:nvSpPr>
          <p:cNvPr id="252933" name="AutoShape 4"/>
          <p:cNvSpPr>
            <a:spLocks noChangeArrowheads="1"/>
          </p:cNvSpPr>
          <p:nvPr/>
        </p:nvSpPr>
        <p:spPr bwMode="auto">
          <a:xfrm rot="5400000">
            <a:off x="4032250" y="2744788"/>
            <a:ext cx="863600" cy="647700"/>
          </a:xfrm>
          <a:custGeom>
            <a:avLst/>
            <a:gdLst>
              <a:gd name="T0" fmla="*/ 25896006 w 21600"/>
              <a:gd name="T1" fmla="*/ 0 h 21600"/>
              <a:gd name="T2" fmla="*/ 0 w 21600"/>
              <a:gd name="T3" fmla="*/ 9711002 h 21600"/>
              <a:gd name="T4" fmla="*/ 25896006 w 21600"/>
              <a:gd name="T5" fmla="*/ 19422005 h 21600"/>
              <a:gd name="T6" fmla="*/ 34528005 w 21600"/>
              <a:gd name="T7" fmla="*/ 971100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70D77D0-C565-458D-9646-213B326522B6}" type="slidenum">
              <a:rPr lang="ru-RU" altLang="en-US" smtClean="0"/>
              <a:pPr eaLnBrk="1" hangingPunct="1"/>
              <a:t>209</a:t>
            </a:fld>
            <a:endParaRPr lang="ru-RU" altLang="en-US" smtClean="0"/>
          </a:p>
        </p:txBody>
      </p:sp>
      <p:sp>
        <p:nvSpPr>
          <p:cNvPr id="5133" name="Rectangle 2"/>
          <p:cNvSpPr>
            <a:spLocks noGrp="1" noChangeArrowheads="1"/>
          </p:cNvSpPr>
          <p:nvPr>
            <p:ph type="title"/>
          </p:nvPr>
        </p:nvSpPr>
        <p:spPr/>
        <p:txBody>
          <a:bodyPr/>
          <a:lstStyle/>
          <a:p>
            <a:pPr eaLnBrk="1" hangingPunct="1"/>
            <a:r>
              <a:rPr lang="ru-RU" altLang="en-US" sz="3600" b="1" smtClean="0"/>
              <a:t>Стратегическое поведение</a:t>
            </a:r>
          </a:p>
        </p:txBody>
      </p:sp>
      <p:graphicFrame>
        <p:nvGraphicFramePr>
          <p:cNvPr id="2" name="Diagram 1"/>
          <p:cNvGraphicFramePr/>
          <p:nvPr/>
        </p:nvGraphicFramePr>
        <p:xfrm>
          <a:off x="682625" y="1812925"/>
          <a:ext cx="78501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34" name="AutoShape 17"/>
          <p:cNvSpPr>
            <a:spLocks noChangeArrowheads="1"/>
          </p:cNvSpPr>
          <p:nvPr/>
        </p:nvSpPr>
        <p:spPr bwMode="auto">
          <a:xfrm rot="-2477755">
            <a:off x="3779838" y="3068638"/>
            <a:ext cx="1512887" cy="1296987"/>
          </a:xfrm>
          <a:custGeom>
            <a:avLst/>
            <a:gdLst>
              <a:gd name="T0" fmla="*/ 105964213 w 21600"/>
              <a:gd name="T1" fmla="*/ 38939274 h 21600"/>
              <a:gd name="T2" fmla="*/ 52982142 w 21600"/>
              <a:gd name="T3" fmla="*/ 77878487 h 21600"/>
              <a:gd name="T4" fmla="*/ 0 w 21600"/>
              <a:gd name="T5" fmla="*/ 38939274 h 21600"/>
              <a:gd name="T6" fmla="*/ 52982142 w 21600"/>
              <a:gd name="T7" fmla="*/ 0 h 21600"/>
              <a:gd name="T8" fmla="*/ 0 60000 65536"/>
              <a:gd name="T9" fmla="*/ 5898240 60000 65536"/>
              <a:gd name="T10" fmla="*/ 11796480 60000 65536"/>
              <a:gd name="T11" fmla="*/ 17694720 60000 65536"/>
              <a:gd name="T12" fmla="*/ 4723 w 21600"/>
              <a:gd name="T13" fmla="*/ 4723 h 21600"/>
              <a:gd name="T14" fmla="*/ 16877 w 21600"/>
              <a:gd name="T15" fmla="*/ 16877 h 21600"/>
            </a:gdLst>
            <a:ahLst/>
            <a:cxnLst>
              <a:cxn ang="T8">
                <a:pos x="T0" y="T1"/>
              </a:cxn>
              <a:cxn ang="T9">
                <a:pos x="T2" y="T3"/>
              </a:cxn>
              <a:cxn ang="T10">
                <a:pos x="T4" y="T5"/>
              </a:cxn>
              <a:cxn ang="T11">
                <a:pos x="T6" y="T7"/>
              </a:cxn>
            </a:cxnLst>
            <a:rect l="T12" t="T13" r="T14" b="T15"/>
            <a:pathLst>
              <a:path w="21600" h="21600">
                <a:moveTo>
                  <a:pt x="4723" y="4723"/>
                </a:moveTo>
                <a:lnTo>
                  <a:pt x="9450" y="4723"/>
                </a:lnTo>
                <a:lnTo>
                  <a:pt x="9450" y="2700"/>
                </a:lnTo>
                <a:lnTo>
                  <a:pt x="8100" y="2700"/>
                </a:lnTo>
                <a:lnTo>
                  <a:pt x="10800" y="0"/>
                </a:lnTo>
                <a:lnTo>
                  <a:pt x="13500" y="2700"/>
                </a:lnTo>
                <a:lnTo>
                  <a:pt x="12150" y="2700"/>
                </a:lnTo>
                <a:lnTo>
                  <a:pt x="12150" y="4723"/>
                </a:lnTo>
                <a:lnTo>
                  <a:pt x="16877" y="4723"/>
                </a:lnTo>
                <a:lnTo>
                  <a:pt x="16877" y="9450"/>
                </a:lnTo>
                <a:lnTo>
                  <a:pt x="18900" y="9450"/>
                </a:lnTo>
                <a:lnTo>
                  <a:pt x="18900" y="8100"/>
                </a:lnTo>
                <a:lnTo>
                  <a:pt x="21600" y="10800"/>
                </a:lnTo>
                <a:lnTo>
                  <a:pt x="18900" y="13500"/>
                </a:lnTo>
                <a:lnTo>
                  <a:pt x="18900" y="12150"/>
                </a:lnTo>
                <a:lnTo>
                  <a:pt x="16877" y="12150"/>
                </a:lnTo>
                <a:lnTo>
                  <a:pt x="16877" y="16877"/>
                </a:lnTo>
                <a:lnTo>
                  <a:pt x="12150" y="16877"/>
                </a:lnTo>
                <a:lnTo>
                  <a:pt x="12150" y="18900"/>
                </a:lnTo>
                <a:lnTo>
                  <a:pt x="13500" y="18900"/>
                </a:lnTo>
                <a:lnTo>
                  <a:pt x="10800" y="21600"/>
                </a:lnTo>
                <a:lnTo>
                  <a:pt x="8100" y="18900"/>
                </a:lnTo>
                <a:lnTo>
                  <a:pt x="9450" y="18900"/>
                </a:lnTo>
                <a:lnTo>
                  <a:pt x="9450" y="16877"/>
                </a:lnTo>
                <a:lnTo>
                  <a:pt x="4723" y="16877"/>
                </a:lnTo>
                <a:lnTo>
                  <a:pt x="4723" y="12150"/>
                </a:lnTo>
                <a:lnTo>
                  <a:pt x="2700" y="12150"/>
                </a:lnTo>
                <a:lnTo>
                  <a:pt x="2700" y="13500"/>
                </a:lnTo>
                <a:lnTo>
                  <a:pt x="0" y="10800"/>
                </a:lnTo>
                <a:lnTo>
                  <a:pt x="2700" y="8100"/>
                </a:lnTo>
                <a:lnTo>
                  <a:pt x="2700" y="9450"/>
                </a:lnTo>
                <a:lnTo>
                  <a:pt x="4723" y="9450"/>
                </a:lnTo>
                <a:close/>
              </a:path>
            </a:pathLst>
          </a:custGeom>
          <a:solidFill>
            <a:srgbClr val="FF9933"/>
          </a:solidFill>
          <a:ln w="12700" algn="ctr">
            <a:solidFill>
              <a:schemeClr val="accent1"/>
            </a:solidFill>
            <a:miter lim="800000"/>
            <a:headEnd/>
            <a:tailEnd/>
          </a:ln>
        </p:spPr>
        <p:txBody>
          <a:bodyPr wrap="none" lIns="90000" tIns="46800" rIns="90000" bIns="46800"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Номер слайда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694F015-6024-432E-A63A-A1F88323A2CE}" type="slidenum">
              <a:rPr lang="ru-RU" altLang="en-US" smtClean="0"/>
              <a:pPr eaLnBrk="1" hangingPunct="1"/>
              <a:t>21</a:t>
            </a:fld>
            <a:endParaRPr lang="ru-RU" altLang="en-US" smtClean="0"/>
          </a:p>
        </p:txBody>
      </p:sp>
      <p:sp>
        <p:nvSpPr>
          <p:cNvPr id="39939" name="Rectangle 15"/>
          <p:cNvSpPr>
            <a:spLocks noGrp="1" noChangeArrowheads="1"/>
          </p:cNvSpPr>
          <p:nvPr>
            <p:ph type="title"/>
          </p:nvPr>
        </p:nvSpPr>
        <p:spPr>
          <a:xfrm>
            <a:off x="323850" y="152400"/>
            <a:ext cx="6911975" cy="1600200"/>
          </a:xfrm>
        </p:spPr>
        <p:txBody>
          <a:bodyPr/>
          <a:lstStyle/>
          <a:p>
            <a:pPr eaLnBrk="1" hangingPunct="1"/>
            <a:r>
              <a:rPr lang="ru-RU" altLang="en-US" sz="3600" b="1" smtClean="0"/>
              <a:t>Кривые индивидуального и рыночного спроса</a:t>
            </a:r>
          </a:p>
        </p:txBody>
      </p:sp>
      <p:sp>
        <p:nvSpPr>
          <p:cNvPr id="39940" name="Rectangle 16"/>
          <p:cNvSpPr>
            <a:spLocks noGrp="1" noChangeArrowheads="1"/>
          </p:cNvSpPr>
          <p:nvPr>
            <p:ph type="body" sz="half" idx="1"/>
          </p:nvPr>
        </p:nvSpPr>
        <p:spPr/>
        <p:txBody>
          <a:bodyPr/>
          <a:lstStyle/>
          <a:p>
            <a:pPr eaLnBrk="1" hangingPunct="1">
              <a:lnSpc>
                <a:spcPct val="80000"/>
              </a:lnSpc>
              <a:buFontTx/>
              <a:buNone/>
            </a:pPr>
            <a:r>
              <a:rPr lang="en-US" altLang="en-US" sz="1800" b="1" smtClean="0"/>
              <a:t>P</a:t>
            </a:r>
            <a:endParaRPr lang="ru-RU" altLang="en-US" sz="1800" b="1" smtClean="0"/>
          </a:p>
          <a:p>
            <a:pPr eaLnBrk="1" hangingPunct="1">
              <a:lnSpc>
                <a:spcPct val="80000"/>
              </a:lnSpc>
              <a:buFontTx/>
              <a:buNone/>
            </a:pPr>
            <a:endParaRPr lang="ru-RU" altLang="en-US" sz="1800" b="1" smtClean="0"/>
          </a:p>
          <a:p>
            <a:pPr eaLnBrk="1" hangingPunct="1">
              <a:lnSpc>
                <a:spcPct val="80000"/>
              </a:lnSpc>
              <a:buFontTx/>
              <a:buNone/>
            </a:pPr>
            <a:endParaRPr lang="en-US" altLang="en-US" sz="1600" smtClean="0"/>
          </a:p>
          <a:p>
            <a:pPr eaLnBrk="1" hangingPunct="1">
              <a:lnSpc>
                <a:spcPct val="80000"/>
              </a:lnSpc>
              <a:buFontTx/>
              <a:buNone/>
            </a:pPr>
            <a:endParaRPr lang="en-US" altLang="en-US" sz="1600" smtClean="0"/>
          </a:p>
          <a:p>
            <a:pPr eaLnBrk="1" hangingPunct="1">
              <a:lnSpc>
                <a:spcPct val="80000"/>
              </a:lnSpc>
              <a:buFontTx/>
              <a:buNone/>
            </a:pPr>
            <a:r>
              <a:rPr lang="en-US" altLang="en-US" sz="1600" smtClean="0"/>
              <a:t>20</a:t>
            </a:r>
          </a:p>
          <a:p>
            <a:pPr eaLnBrk="1" hangingPunct="1">
              <a:lnSpc>
                <a:spcPct val="80000"/>
              </a:lnSpc>
              <a:buFontTx/>
              <a:buNone/>
            </a:pPr>
            <a:endParaRPr lang="en-US" altLang="en-US" sz="1600" smtClean="0"/>
          </a:p>
          <a:p>
            <a:pPr eaLnBrk="1" hangingPunct="1">
              <a:lnSpc>
                <a:spcPct val="80000"/>
              </a:lnSpc>
              <a:buFontTx/>
              <a:buNone/>
            </a:pPr>
            <a:endParaRPr lang="en-US" altLang="en-US" sz="1600" smtClean="0"/>
          </a:p>
          <a:p>
            <a:pPr eaLnBrk="1" hangingPunct="1">
              <a:lnSpc>
                <a:spcPct val="80000"/>
              </a:lnSpc>
              <a:buFontTx/>
              <a:buNone/>
            </a:pPr>
            <a:r>
              <a:rPr lang="en-US" altLang="en-US" sz="1600" smtClean="0"/>
              <a:t>15</a:t>
            </a:r>
          </a:p>
          <a:p>
            <a:pPr eaLnBrk="1" hangingPunct="1">
              <a:lnSpc>
                <a:spcPct val="80000"/>
              </a:lnSpc>
              <a:buFontTx/>
              <a:buNone/>
            </a:pPr>
            <a:endParaRPr lang="en-US" altLang="en-US" sz="1600" smtClean="0"/>
          </a:p>
          <a:p>
            <a:pPr eaLnBrk="1" hangingPunct="1">
              <a:lnSpc>
                <a:spcPct val="80000"/>
              </a:lnSpc>
              <a:buFontTx/>
              <a:buNone/>
            </a:pPr>
            <a:r>
              <a:rPr lang="en-US" altLang="en-US" sz="1600" smtClean="0"/>
              <a:t>10</a:t>
            </a:r>
            <a:endParaRPr lang="ru-RU" altLang="en-US" sz="1600" smtClean="0"/>
          </a:p>
          <a:p>
            <a:pPr eaLnBrk="1" hangingPunct="1">
              <a:lnSpc>
                <a:spcPct val="80000"/>
              </a:lnSpc>
              <a:buFontTx/>
              <a:buNone/>
            </a:pPr>
            <a:endParaRPr lang="ru-RU" altLang="en-US" sz="1600" smtClean="0"/>
          </a:p>
          <a:p>
            <a:pPr eaLnBrk="1" hangingPunct="1">
              <a:lnSpc>
                <a:spcPct val="80000"/>
              </a:lnSpc>
              <a:buFontTx/>
              <a:buNone/>
            </a:pPr>
            <a:endParaRPr lang="ru-RU" altLang="en-US" sz="1600" smtClean="0"/>
          </a:p>
          <a:p>
            <a:pPr eaLnBrk="1" hangingPunct="1">
              <a:lnSpc>
                <a:spcPct val="80000"/>
              </a:lnSpc>
              <a:buFontTx/>
              <a:buNone/>
            </a:pPr>
            <a:endParaRPr lang="ru-RU" altLang="en-US" sz="800" smtClean="0"/>
          </a:p>
          <a:p>
            <a:pPr eaLnBrk="1" hangingPunct="1">
              <a:lnSpc>
                <a:spcPct val="80000"/>
              </a:lnSpc>
              <a:buFontTx/>
              <a:buNone/>
            </a:pPr>
            <a:endParaRPr lang="ru-RU" altLang="en-US" sz="800" smtClean="0"/>
          </a:p>
          <a:p>
            <a:pPr eaLnBrk="1" hangingPunct="1">
              <a:lnSpc>
                <a:spcPct val="80000"/>
              </a:lnSpc>
              <a:buFontTx/>
              <a:buNone/>
            </a:pPr>
            <a:r>
              <a:rPr lang="ru-RU" altLang="en-US" sz="800" smtClean="0"/>
              <a:t>				   </a:t>
            </a:r>
            <a:r>
              <a:rPr lang="en-US" altLang="en-US" sz="1800" smtClean="0"/>
              <a:t>Q </a:t>
            </a:r>
            <a:endParaRPr lang="ru-RU" altLang="en-US" sz="1800" smtClean="0"/>
          </a:p>
        </p:txBody>
      </p:sp>
      <p:graphicFrame>
        <p:nvGraphicFramePr>
          <p:cNvPr id="89158" name="Group 70"/>
          <p:cNvGraphicFramePr>
            <a:graphicFrameLocks noGrp="1"/>
          </p:cNvGraphicFramePr>
          <p:nvPr>
            <p:ph sz="quarter" idx="2"/>
          </p:nvPr>
        </p:nvGraphicFramePr>
        <p:xfrm>
          <a:off x="4610100" y="1828800"/>
          <a:ext cx="3771900" cy="1951039"/>
        </p:xfrm>
        <a:graphic>
          <a:graphicData uri="http://schemas.openxmlformats.org/drawingml/2006/table">
            <a:tbl>
              <a:tblPr/>
              <a:tblGrid>
                <a:gridCol w="1885950"/>
                <a:gridCol w="1885950"/>
              </a:tblGrid>
              <a:tr h="7621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Высокодоходный сегмент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Цена                   Объем</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963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Comic Sans MS" pitchFamily="66" charset="0"/>
                        </a:rPr>
                        <a:t>20</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Comic Sans MS" pitchFamily="66" charset="0"/>
                        </a:rPr>
                        <a:t>10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Comic Sans MS" pitchFamily="66" charset="0"/>
                        </a:rPr>
                        <a:t>15</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Comic Sans MS" pitchFamily="66" charset="0"/>
                        </a:rPr>
                        <a:t>14</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hlink"/>
                          </a:solidFill>
                          <a:effectLst/>
                          <a:latin typeface="Comic Sans MS" pitchFamily="66" charset="0"/>
                        </a:rPr>
                        <a:t>10</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hlink"/>
                          </a:solidFill>
                          <a:effectLst/>
                          <a:latin typeface="Comic Sans MS" pitchFamily="66" charset="0"/>
                        </a:rPr>
                        <a:t>20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9207" name="Group 119"/>
          <p:cNvGraphicFramePr>
            <a:graphicFrameLocks noGrp="1"/>
          </p:cNvGraphicFramePr>
          <p:nvPr>
            <p:ph sz="quarter" idx="3"/>
          </p:nvPr>
        </p:nvGraphicFramePr>
        <p:xfrm>
          <a:off x="4610100" y="3733800"/>
          <a:ext cx="3771900" cy="1951039"/>
        </p:xfrm>
        <a:graphic>
          <a:graphicData uri="http://schemas.openxmlformats.org/drawingml/2006/table">
            <a:tbl>
              <a:tblPr/>
              <a:tblGrid>
                <a:gridCol w="1885950"/>
                <a:gridCol w="1885950"/>
              </a:tblGrid>
              <a:tr h="76212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Низкодоходный сегмент</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Цена                   Объем</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3963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Comic Sans MS" pitchFamily="66" charset="0"/>
                        </a:rPr>
                        <a:t>15</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2"/>
                          </a:solidFill>
                          <a:effectLst/>
                          <a:latin typeface="Comic Sans MS" pitchFamily="66" charset="0"/>
                        </a:rPr>
                        <a:t>6</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hlink"/>
                          </a:solidFill>
                          <a:effectLst/>
                          <a:latin typeface="Comic Sans MS" pitchFamily="66" charset="0"/>
                        </a:rPr>
                        <a:t>10</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hlink"/>
                          </a:solidFill>
                          <a:effectLst/>
                          <a:latin typeface="Comic Sans MS" pitchFamily="66" charset="0"/>
                        </a:rPr>
                        <a:t>10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5</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18</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973" name="Line 121"/>
          <p:cNvSpPr>
            <a:spLocks noChangeShapeType="1"/>
          </p:cNvSpPr>
          <p:nvPr/>
        </p:nvSpPr>
        <p:spPr bwMode="auto">
          <a:xfrm>
            <a:off x="1187450" y="1989138"/>
            <a:ext cx="0" cy="32400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9974" name="Line 122"/>
          <p:cNvSpPr>
            <a:spLocks noChangeShapeType="1"/>
          </p:cNvSpPr>
          <p:nvPr/>
        </p:nvSpPr>
        <p:spPr bwMode="auto">
          <a:xfrm>
            <a:off x="1187450" y="5229225"/>
            <a:ext cx="33131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5" name="Line 123"/>
          <p:cNvSpPr>
            <a:spLocks noChangeShapeType="1"/>
          </p:cNvSpPr>
          <p:nvPr/>
        </p:nvSpPr>
        <p:spPr bwMode="auto">
          <a:xfrm>
            <a:off x="1187450" y="3068638"/>
            <a:ext cx="287972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76" name="Line 124"/>
          <p:cNvSpPr>
            <a:spLocks noChangeShapeType="1"/>
          </p:cNvSpPr>
          <p:nvPr/>
        </p:nvSpPr>
        <p:spPr bwMode="auto">
          <a:xfrm>
            <a:off x="1187450" y="3644900"/>
            <a:ext cx="287972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77" name="Line 125"/>
          <p:cNvSpPr>
            <a:spLocks noChangeShapeType="1"/>
          </p:cNvSpPr>
          <p:nvPr/>
        </p:nvSpPr>
        <p:spPr bwMode="auto">
          <a:xfrm>
            <a:off x="1187450" y="4221163"/>
            <a:ext cx="287972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78" name="Line 126"/>
          <p:cNvSpPr>
            <a:spLocks noChangeShapeType="1"/>
          </p:cNvSpPr>
          <p:nvPr/>
        </p:nvSpPr>
        <p:spPr bwMode="auto">
          <a:xfrm>
            <a:off x="1187450" y="4797425"/>
            <a:ext cx="2879725"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79" name="Line 127"/>
          <p:cNvSpPr>
            <a:spLocks noChangeShapeType="1"/>
          </p:cNvSpPr>
          <p:nvPr/>
        </p:nvSpPr>
        <p:spPr bwMode="auto">
          <a:xfrm>
            <a:off x="1187450" y="2349500"/>
            <a:ext cx="792163" cy="7191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0" name="Line 128"/>
          <p:cNvSpPr>
            <a:spLocks noChangeShapeType="1"/>
          </p:cNvSpPr>
          <p:nvPr/>
        </p:nvSpPr>
        <p:spPr bwMode="auto">
          <a:xfrm>
            <a:off x="1979613" y="3068638"/>
            <a:ext cx="1152525" cy="5762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1" name="Line 129"/>
          <p:cNvSpPr>
            <a:spLocks noChangeShapeType="1"/>
          </p:cNvSpPr>
          <p:nvPr/>
        </p:nvSpPr>
        <p:spPr bwMode="auto">
          <a:xfrm>
            <a:off x="3132138" y="3644900"/>
            <a:ext cx="1223962" cy="5762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82" name="Line 130"/>
          <p:cNvSpPr>
            <a:spLocks noChangeShapeType="1"/>
          </p:cNvSpPr>
          <p:nvPr/>
        </p:nvSpPr>
        <p:spPr bwMode="auto">
          <a:xfrm>
            <a:off x="1979613" y="3068638"/>
            <a:ext cx="0" cy="21605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9983" name="Line 131"/>
          <p:cNvSpPr>
            <a:spLocks noChangeShapeType="1"/>
          </p:cNvSpPr>
          <p:nvPr/>
        </p:nvSpPr>
        <p:spPr bwMode="auto">
          <a:xfrm>
            <a:off x="3132138" y="3644900"/>
            <a:ext cx="0" cy="15843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9984" name="Rectangle 132"/>
          <p:cNvSpPr>
            <a:spLocks noChangeArrowheads="1"/>
          </p:cNvSpPr>
          <p:nvPr/>
        </p:nvSpPr>
        <p:spPr bwMode="auto">
          <a:xfrm>
            <a:off x="1835150" y="5373688"/>
            <a:ext cx="4333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10</a:t>
            </a:r>
          </a:p>
        </p:txBody>
      </p:sp>
      <p:sp>
        <p:nvSpPr>
          <p:cNvPr id="39985" name="Rectangle 133"/>
          <p:cNvSpPr>
            <a:spLocks noChangeArrowheads="1"/>
          </p:cNvSpPr>
          <p:nvPr/>
        </p:nvSpPr>
        <p:spPr bwMode="auto">
          <a:xfrm>
            <a:off x="2843213" y="5373688"/>
            <a:ext cx="4333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20</a:t>
            </a:r>
          </a:p>
        </p:txBody>
      </p:sp>
      <p:sp>
        <p:nvSpPr>
          <p:cNvPr id="39986" name="Line 134"/>
          <p:cNvSpPr>
            <a:spLocks noChangeShapeType="1"/>
          </p:cNvSpPr>
          <p:nvPr/>
        </p:nvSpPr>
        <p:spPr bwMode="auto">
          <a:xfrm>
            <a:off x="4284663" y="4221163"/>
            <a:ext cx="0" cy="1008062"/>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9987" name="Rectangle 135"/>
          <p:cNvSpPr>
            <a:spLocks noChangeArrowheads="1"/>
          </p:cNvSpPr>
          <p:nvPr/>
        </p:nvSpPr>
        <p:spPr bwMode="auto">
          <a:xfrm>
            <a:off x="3924300" y="5373688"/>
            <a:ext cx="4333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30</a:t>
            </a:r>
          </a:p>
        </p:txBody>
      </p:sp>
      <p:pic>
        <p:nvPicPr>
          <p:cNvPr id="39988" name="Picture 136" descr="MCj023075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5267325"/>
            <a:ext cx="130651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89" name="Picture 137" descr="MMj0336341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836613"/>
            <a:ext cx="13652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F101FA9-78EB-4CD6-B974-D8D86897D633}" type="slidenum">
              <a:rPr lang="ru-RU" altLang="en-US" smtClean="0"/>
              <a:pPr eaLnBrk="1" hangingPunct="1"/>
              <a:t>210</a:t>
            </a:fld>
            <a:endParaRPr lang="ru-RU" altLang="en-US" smtClean="0"/>
          </a:p>
        </p:txBody>
      </p:sp>
      <p:sp>
        <p:nvSpPr>
          <p:cNvPr id="253955" name="Rectangle 2"/>
          <p:cNvSpPr>
            <a:spLocks noGrp="1" noChangeArrowheads="1"/>
          </p:cNvSpPr>
          <p:nvPr>
            <p:ph type="title"/>
          </p:nvPr>
        </p:nvSpPr>
        <p:spPr>
          <a:xfrm>
            <a:off x="685800" y="152400"/>
            <a:ext cx="7558088" cy="900113"/>
          </a:xfrm>
        </p:spPr>
        <p:txBody>
          <a:bodyPr/>
          <a:lstStyle/>
          <a:p>
            <a:pPr eaLnBrk="1" hangingPunct="1"/>
            <a:r>
              <a:rPr lang="ru-RU" altLang="en-US" sz="4000" b="1" smtClean="0"/>
              <a:t>Возможные варианты</a:t>
            </a:r>
          </a:p>
        </p:txBody>
      </p:sp>
      <p:sp>
        <p:nvSpPr>
          <p:cNvPr id="253956" name="Rectangle 3"/>
          <p:cNvSpPr>
            <a:spLocks noGrp="1" noChangeArrowheads="1"/>
          </p:cNvSpPr>
          <p:nvPr>
            <p:ph type="body" idx="1"/>
          </p:nvPr>
        </p:nvSpPr>
        <p:spPr>
          <a:xfrm>
            <a:off x="685800" y="1052513"/>
            <a:ext cx="7696200" cy="5472112"/>
          </a:xfrm>
        </p:spPr>
        <p:txBody>
          <a:bodyPr/>
          <a:lstStyle/>
          <a:p>
            <a:pPr eaLnBrk="1" hangingPunct="1">
              <a:lnSpc>
                <a:spcPct val="80000"/>
              </a:lnSpc>
            </a:pPr>
            <a:r>
              <a:rPr lang="ru-RU" altLang="en-US" sz="2000" b="1" i="1" smtClean="0"/>
              <a:t>Доминантная стратегия (стратегия максимина) предполагает выбор решения, которое приносит максимум прибыли (минимум убытков) при любой возможной реакции конкурентов</a:t>
            </a:r>
            <a:r>
              <a:rPr lang="ru-RU" altLang="en-US" sz="2000" smtClean="0"/>
              <a:t>. Используется в тех случаях, когда  не известно как ответят конкуренты на те или иные действия фирмы и нет возможности договориться с конкурентами.</a:t>
            </a:r>
            <a:endParaRPr lang="ru-RU" altLang="en-US" sz="2000" b="1" smtClean="0"/>
          </a:p>
          <a:p>
            <a:pPr eaLnBrk="1" hangingPunct="1">
              <a:lnSpc>
                <a:spcPct val="80000"/>
              </a:lnSpc>
            </a:pPr>
            <a:r>
              <a:rPr lang="ru-RU" altLang="en-US" sz="2000" b="1" smtClean="0"/>
              <a:t>Стратегия «</a:t>
            </a:r>
            <a:r>
              <a:rPr lang="en-US" altLang="en-US" sz="2000" b="1" smtClean="0"/>
              <a:t>Tit for Tat</a:t>
            </a:r>
            <a:r>
              <a:rPr lang="ru-RU" altLang="en-US" sz="2000" b="1" smtClean="0"/>
              <a:t>» («Око за око»). – поступай с конкурентом так, как ты хотел бы, чтобы он поступал с тобой. </a:t>
            </a:r>
            <a:r>
              <a:rPr lang="ru-RU" altLang="en-US" sz="2000" smtClean="0"/>
              <a:t>Предполагает неминуемое наказание конкурентов, нарушившего принципы данной стратегии и его «прощение» в дальнейшем.</a:t>
            </a:r>
          </a:p>
          <a:p>
            <a:pPr lvl="1" eaLnBrk="1" hangingPunct="1">
              <a:lnSpc>
                <a:spcPct val="80000"/>
              </a:lnSpc>
            </a:pPr>
            <a:r>
              <a:rPr lang="ru-RU" altLang="en-US" sz="1800" smtClean="0"/>
              <a:t>Необходимые условия:</a:t>
            </a:r>
          </a:p>
          <a:p>
            <a:pPr lvl="1" eaLnBrk="1" hangingPunct="1">
              <a:lnSpc>
                <a:spcPct val="80000"/>
              </a:lnSpc>
            </a:pPr>
            <a:r>
              <a:rPr lang="ru-RU" altLang="en-US" sz="1800" smtClean="0"/>
              <a:t>Рынок стабилен (состав продавцов на рынке известен и стабилен)</a:t>
            </a:r>
          </a:p>
          <a:p>
            <a:pPr lvl="1" eaLnBrk="1" hangingPunct="1">
              <a:lnSpc>
                <a:spcPct val="80000"/>
              </a:lnSpc>
            </a:pPr>
            <a:r>
              <a:rPr lang="ru-RU" altLang="en-US" sz="1800" smtClean="0"/>
              <a:t>Нарушение стратегии «</a:t>
            </a:r>
            <a:r>
              <a:rPr lang="en-US" altLang="en-US" sz="1800" smtClean="0"/>
              <a:t>Tit for Tat</a:t>
            </a:r>
            <a:r>
              <a:rPr lang="ru-RU" altLang="en-US" sz="1800" smtClean="0"/>
              <a:t>» легко и быстро обнаруживается</a:t>
            </a:r>
            <a:endParaRPr lang="ru-RU" altLang="en-US" sz="1800" b="1" smtClean="0"/>
          </a:p>
          <a:p>
            <a:pPr eaLnBrk="1" hangingPunct="1">
              <a:lnSpc>
                <a:spcPct val="80000"/>
              </a:lnSpc>
            </a:pPr>
            <a:r>
              <a:rPr lang="ru-RU" altLang="en-US" sz="2000" b="1" smtClean="0"/>
              <a:t>Стратегия «первого шага»</a:t>
            </a:r>
            <a:r>
              <a:rPr lang="ru-RU" altLang="en-US" sz="2000" smtClean="0"/>
              <a:t> может использоваться в ситуации, когда доминантной стратегии не существует ни у Вас, ни у Ваших конкурентов.</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6AFA7A1-6697-48BE-AAC8-F51CA92B239E}" type="slidenum">
              <a:rPr lang="ru-RU" altLang="en-US" smtClean="0"/>
              <a:pPr eaLnBrk="1" hangingPunct="1"/>
              <a:t>211</a:t>
            </a:fld>
            <a:endParaRPr lang="ru-RU" altLang="en-US" smtClean="0"/>
          </a:p>
        </p:txBody>
      </p:sp>
      <p:sp>
        <p:nvSpPr>
          <p:cNvPr id="254979" name="Rectangle 2"/>
          <p:cNvSpPr>
            <a:spLocks noGrp="1" noChangeArrowheads="1"/>
          </p:cNvSpPr>
          <p:nvPr>
            <p:ph type="title"/>
          </p:nvPr>
        </p:nvSpPr>
        <p:spPr>
          <a:xfrm>
            <a:off x="685800" y="152400"/>
            <a:ext cx="7270750" cy="973138"/>
          </a:xfrm>
        </p:spPr>
        <p:txBody>
          <a:bodyPr/>
          <a:lstStyle/>
          <a:p>
            <a:pPr eaLnBrk="1" hangingPunct="1"/>
            <a:r>
              <a:rPr lang="ru-RU" altLang="en-US" sz="3200" b="1" smtClean="0"/>
              <a:t>Пример: российский рынок мобильной связи</a:t>
            </a:r>
          </a:p>
        </p:txBody>
      </p:sp>
      <p:sp>
        <p:nvSpPr>
          <p:cNvPr id="254980" name="Rectangle 3"/>
          <p:cNvSpPr>
            <a:spLocks noGrp="1" noChangeArrowheads="1"/>
          </p:cNvSpPr>
          <p:nvPr>
            <p:ph type="body" idx="1"/>
          </p:nvPr>
        </p:nvSpPr>
        <p:spPr>
          <a:xfrm>
            <a:off x="323850" y="1196975"/>
            <a:ext cx="8351838" cy="5327650"/>
          </a:xfrm>
        </p:spPr>
        <p:txBody>
          <a:bodyPr/>
          <a:lstStyle/>
          <a:p>
            <a:pPr eaLnBrk="1" hangingPunct="1">
              <a:lnSpc>
                <a:spcPct val="80000"/>
              </a:lnSpc>
            </a:pPr>
            <a:r>
              <a:rPr lang="ru-RU" altLang="en-US" sz="2400" smtClean="0"/>
              <a:t>Президент Ассоциации региональных операторов мобильной связи Юрий Домбровский определил отечественный рынок связи как «олигополию» с тенденцией к излишнему регулированию: три финансовые группы контролируют 80% рынка, особенно после приобретения АФК Системой блокирующего пакета «Связьинвеста». «Малые и средние участники рынка практически обречены» - заявил Ю.Домбровский. По его словам, еще два года назад у рынка была активная «точка роста» - «карточная» интернет-телефония, однако уже сейчас можно констатировать, что этот бизнес фактически похоронен монополистами. Операторы «Большой Тройки» снизили тарифы на связь между своими сетями, повысив их для малых и средних операторов. Меж тем 40 региональных операторов все еще обслуживают 23 млн абонентов по всей стране. </a:t>
            </a:r>
            <a:br>
              <a:rPr lang="ru-RU" altLang="en-US" sz="2400" smtClean="0"/>
            </a:br>
            <a:endParaRPr lang="ru-RU" altLang="en-US" sz="2400" smtClean="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F9441B4-BEAB-4105-8B1F-6B7321DA0F6D}" type="slidenum">
              <a:rPr lang="ru-RU" altLang="en-US" smtClean="0"/>
              <a:pPr eaLnBrk="1" hangingPunct="1"/>
              <a:t>212</a:t>
            </a:fld>
            <a:endParaRPr lang="ru-RU" altLang="en-US" smtClean="0"/>
          </a:p>
        </p:txBody>
      </p:sp>
      <p:sp>
        <p:nvSpPr>
          <p:cNvPr id="256003" name="Rectangle 2"/>
          <p:cNvSpPr>
            <a:spLocks noGrp="1" noChangeArrowheads="1"/>
          </p:cNvSpPr>
          <p:nvPr>
            <p:ph type="title"/>
          </p:nvPr>
        </p:nvSpPr>
        <p:spPr>
          <a:xfrm>
            <a:off x="685800" y="152400"/>
            <a:ext cx="7270750" cy="1600200"/>
          </a:xfrm>
        </p:spPr>
        <p:txBody>
          <a:bodyPr/>
          <a:lstStyle/>
          <a:p>
            <a:pPr eaLnBrk="1" hangingPunct="1"/>
            <a:r>
              <a:rPr lang="ru-RU" altLang="en-US" sz="2400" b="1" smtClean="0"/>
              <a:t>Олигополистические рынки: классификация У.Шепарда в зависимости от совокупной рыночной доли </a:t>
            </a:r>
            <a:r>
              <a:rPr lang="ru-RU" altLang="en-US" sz="2400" b="1" u="sng" smtClean="0"/>
              <a:t>четырех ведущих предприятий</a:t>
            </a:r>
          </a:p>
        </p:txBody>
      </p:sp>
      <p:sp>
        <p:nvSpPr>
          <p:cNvPr id="256004" name="Rectangle 4"/>
          <p:cNvSpPr>
            <a:spLocks noGrp="1" noChangeArrowheads="1"/>
          </p:cNvSpPr>
          <p:nvPr>
            <p:ph type="body" sz="half" idx="1"/>
          </p:nvPr>
        </p:nvSpPr>
        <p:spPr>
          <a:xfrm>
            <a:off x="685800" y="2133600"/>
            <a:ext cx="3771900" cy="3352800"/>
          </a:xfrm>
        </p:spPr>
        <p:txBody>
          <a:bodyPr/>
          <a:lstStyle/>
          <a:p>
            <a:pPr algn="ctr" eaLnBrk="1" hangingPunct="1">
              <a:buFontTx/>
              <a:buNone/>
            </a:pPr>
            <a:r>
              <a:rPr lang="ru-RU" altLang="en-US" smtClean="0"/>
              <a:t>Плотная(</a:t>
            </a:r>
            <a:r>
              <a:rPr lang="en-US" altLang="en-US" smtClean="0"/>
              <a:t>tight) </a:t>
            </a:r>
            <a:r>
              <a:rPr lang="ru-RU" altLang="en-US" smtClean="0"/>
              <a:t>олигополия: 60% рынка и более</a:t>
            </a:r>
          </a:p>
          <a:p>
            <a:pPr eaLnBrk="1" hangingPunct="1"/>
            <a:endParaRPr lang="ru-RU" altLang="en-US" smtClean="0"/>
          </a:p>
          <a:p>
            <a:pPr algn="ctr" eaLnBrk="1" hangingPunct="1">
              <a:buFontTx/>
              <a:buNone/>
            </a:pPr>
            <a:r>
              <a:rPr lang="ru-RU" altLang="en-US" sz="2400" smtClean="0"/>
              <a:t>Сговор вполне возможен и вполне осуществим</a:t>
            </a:r>
          </a:p>
        </p:txBody>
      </p:sp>
      <p:sp>
        <p:nvSpPr>
          <p:cNvPr id="256005" name="Rectangle 5"/>
          <p:cNvSpPr>
            <a:spLocks noGrp="1" noChangeArrowheads="1"/>
          </p:cNvSpPr>
          <p:nvPr>
            <p:ph type="body" sz="half" idx="2"/>
          </p:nvPr>
        </p:nvSpPr>
        <p:spPr>
          <a:xfrm>
            <a:off x="4610100" y="2133600"/>
            <a:ext cx="3771900" cy="3352800"/>
          </a:xfrm>
        </p:spPr>
        <p:txBody>
          <a:bodyPr/>
          <a:lstStyle/>
          <a:p>
            <a:pPr algn="ctr" eaLnBrk="1" hangingPunct="1">
              <a:buFontTx/>
              <a:buNone/>
            </a:pPr>
            <a:r>
              <a:rPr lang="ru-RU" altLang="en-US" smtClean="0"/>
              <a:t>Неплотная(</a:t>
            </a:r>
            <a:r>
              <a:rPr lang="en-US" altLang="en-US" smtClean="0"/>
              <a:t>loose) </a:t>
            </a:r>
            <a:r>
              <a:rPr lang="ru-RU" altLang="en-US" smtClean="0"/>
              <a:t>олигополия: до 40% рынка</a:t>
            </a:r>
          </a:p>
          <a:p>
            <a:pPr algn="ctr" eaLnBrk="1" hangingPunct="1">
              <a:buFontTx/>
              <a:buNone/>
            </a:pPr>
            <a:endParaRPr lang="ru-RU" altLang="en-US" smtClean="0"/>
          </a:p>
          <a:p>
            <a:pPr algn="ctr" eaLnBrk="1" hangingPunct="1">
              <a:buFontTx/>
              <a:buNone/>
            </a:pPr>
            <a:r>
              <a:rPr lang="ru-RU" altLang="en-US" sz="2400" smtClean="0"/>
              <a:t>Сговор практически невозможен</a:t>
            </a:r>
          </a:p>
        </p:txBody>
      </p:sp>
      <p:sp>
        <p:nvSpPr>
          <p:cNvPr id="256006" name="AutoShape 6"/>
          <p:cNvSpPr>
            <a:spLocks noChangeArrowheads="1"/>
          </p:cNvSpPr>
          <p:nvPr/>
        </p:nvSpPr>
        <p:spPr bwMode="auto">
          <a:xfrm rot="5400000">
            <a:off x="2303463" y="3536950"/>
            <a:ext cx="647700" cy="431800"/>
          </a:xfrm>
          <a:custGeom>
            <a:avLst/>
            <a:gdLst>
              <a:gd name="T0" fmla="*/ 14566502 w 21600"/>
              <a:gd name="T1" fmla="*/ 0 h 21600"/>
              <a:gd name="T2" fmla="*/ 0 w 21600"/>
              <a:gd name="T3" fmla="*/ 4316001 h 21600"/>
              <a:gd name="T4" fmla="*/ 14566502 w 21600"/>
              <a:gd name="T5" fmla="*/ 8632001 h 21600"/>
              <a:gd name="T6" fmla="*/ 19422005 w 21600"/>
              <a:gd name="T7" fmla="*/ 431600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2"/>
          </a:solidFill>
          <a:ln w="12700" algn="ctr">
            <a:solidFill>
              <a:schemeClr val="tx1"/>
            </a:solidFill>
            <a:miter lim="800000"/>
            <a:headEnd/>
            <a:tailEnd/>
          </a:ln>
        </p:spPr>
        <p:txBody>
          <a:bodyPr wrap="none" lIns="90000" tIns="46800" rIns="90000" bIns="46800" anchor="ctr"/>
          <a:lstStyle/>
          <a:p>
            <a:endParaRPr lang="en-US"/>
          </a:p>
        </p:txBody>
      </p:sp>
      <p:sp>
        <p:nvSpPr>
          <p:cNvPr id="256007" name="AutoShape 7"/>
          <p:cNvSpPr>
            <a:spLocks noChangeArrowheads="1"/>
          </p:cNvSpPr>
          <p:nvPr/>
        </p:nvSpPr>
        <p:spPr bwMode="auto">
          <a:xfrm rot="5400000">
            <a:off x="6335713" y="3536950"/>
            <a:ext cx="647700" cy="431800"/>
          </a:xfrm>
          <a:custGeom>
            <a:avLst/>
            <a:gdLst>
              <a:gd name="T0" fmla="*/ 14566502 w 21600"/>
              <a:gd name="T1" fmla="*/ 0 h 21600"/>
              <a:gd name="T2" fmla="*/ 0 w 21600"/>
              <a:gd name="T3" fmla="*/ 4316001 h 21600"/>
              <a:gd name="T4" fmla="*/ 14566502 w 21600"/>
              <a:gd name="T5" fmla="*/ 8632001 h 21600"/>
              <a:gd name="T6" fmla="*/ 19422005 w 21600"/>
              <a:gd name="T7" fmla="*/ 431600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2"/>
          </a:solidFill>
          <a:ln w="12700" algn="ctr">
            <a:solidFill>
              <a:schemeClr val="tx1"/>
            </a:solidFill>
            <a:miter lim="800000"/>
            <a:headEnd/>
            <a:tailEnd/>
          </a:ln>
        </p:spPr>
        <p:txBody>
          <a:bodyPr wrap="none" lIns="90000" tIns="46800" rIns="90000" bIns="46800" anchor="ctr"/>
          <a:lstStyle/>
          <a:p>
            <a:endParaRPr lang="en-US"/>
          </a:p>
        </p:txBody>
      </p:sp>
      <p:sp>
        <p:nvSpPr>
          <p:cNvPr id="256008" name="AutoShape 8"/>
          <p:cNvSpPr>
            <a:spLocks noChangeArrowheads="1"/>
          </p:cNvSpPr>
          <p:nvPr/>
        </p:nvSpPr>
        <p:spPr bwMode="auto">
          <a:xfrm rot="-8081296">
            <a:off x="4067175" y="1773238"/>
            <a:ext cx="863600" cy="863600"/>
          </a:xfrm>
          <a:custGeom>
            <a:avLst/>
            <a:gdLst>
              <a:gd name="T0" fmla="*/ 24663537 w 21600"/>
              <a:gd name="T1" fmla="*/ 0 h 21600"/>
              <a:gd name="T2" fmla="*/ 14797506 w 21600"/>
              <a:gd name="T3" fmla="*/ 9864470 h 21600"/>
              <a:gd name="T4" fmla="*/ 9864470 w 21600"/>
              <a:gd name="T5" fmla="*/ 14797506 h 21600"/>
              <a:gd name="T6" fmla="*/ 0 w 21600"/>
              <a:gd name="T7" fmla="*/ 24663537 h 21600"/>
              <a:gd name="T8" fmla="*/ 9864470 w 21600"/>
              <a:gd name="T9" fmla="*/ 34528005 h 21600"/>
              <a:gd name="T10" fmla="*/ 19730499 w 21600"/>
              <a:gd name="T11" fmla="*/ 29594972 h 21600"/>
              <a:gd name="T12" fmla="*/ 29594972 w 21600"/>
              <a:gd name="T13" fmla="*/ 19730499 h 21600"/>
              <a:gd name="T14" fmla="*/ 34528005 w 21600"/>
              <a:gd name="T15" fmla="*/ 986447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bg2"/>
          </a:solidFill>
          <a:ln w="12700" algn="ctr">
            <a:solidFill>
              <a:schemeClr val="tx1"/>
            </a:solidFill>
            <a:miter lim="800000"/>
            <a:headEnd/>
            <a:tailEnd/>
          </a:ln>
        </p:spPr>
        <p:txBody>
          <a:bodyPr wrap="none" lIns="90000" tIns="46800" rIns="90000" bIns="46800" anchor="ctr"/>
          <a:lstStyle/>
          <a:p>
            <a:endParaRPr lang="en-US"/>
          </a:p>
        </p:txBody>
      </p:sp>
      <p:sp>
        <p:nvSpPr>
          <p:cNvPr id="256009" name="Oval 10"/>
          <p:cNvSpPr>
            <a:spLocks noChangeArrowheads="1"/>
          </p:cNvSpPr>
          <p:nvPr/>
        </p:nvSpPr>
        <p:spPr bwMode="auto">
          <a:xfrm>
            <a:off x="755650" y="3860800"/>
            <a:ext cx="3744913" cy="136683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56010" name="Oval 11"/>
          <p:cNvSpPr>
            <a:spLocks noChangeArrowheads="1"/>
          </p:cNvSpPr>
          <p:nvPr/>
        </p:nvSpPr>
        <p:spPr bwMode="auto">
          <a:xfrm>
            <a:off x="4787900" y="3860800"/>
            <a:ext cx="3744913" cy="1366838"/>
          </a:xfrm>
          <a:prstGeom prst="ellipse">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pic>
        <p:nvPicPr>
          <p:cNvPr id="256011" name="Picture 14" descr="MCj019785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713" y="5284788"/>
            <a:ext cx="5329237"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6198419-3431-41AD-A2FF-4D1FC2FFD396}" type="slidenum">
              <a:rPr lang="ru-RU" altLang="en-US" smtClean="0"/>
              <a:pPr eaLnBrk="1" hangingPunct="1"/>
              <a:t>213</a:t>
            </a:fld>
            <a:endParaRPr lang="ru-RU" altLang="en-US" smtClean="0"/>
          </a:p>
        </p:txBody>
      </p:sp>
      <p:sp>
        <p:nvSpPr>
          <p:cNvPr id="257027" name="Rectangle 4"/>
          <p:cNvSpPr>
            <a:spLocks noGrp="1" noChangeArrowheads="1"/>
          </p:cNvSpPr>
          <p:nvPr>
            <p:ph type="title"/>
          </p:nvPr>
        </p:nvSpPr>
        <p:spPr>
          <a:xfrm>
            <a:off x="1258888" y="152400"/>
            <a:ext cx="6297612" cy="2844800"/>
          </a:xfrm>
        </p:spPr>
        <p:txBody>
          <a:bodyPr/>
          <a:lstStyle/>
          <a:p>
            <a:pPr eaLnBrk="1" hangingPunct="1"/>
            <a:r>
              <a:rPr lang="ru-RU" altLang="en-US" b="1" smtClean="0"/>
              <a:t>Нет единой модели олигополии</a:t>
            </a:r>
          </a:p>
        </p:txBody>
      </p:sp>
      <p:pic>
        <p:nvPicPr>
          <p:cNvPr id="257028" name="Picture 5" descr="MCj028050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3122613"/>
            <a:ext cx="36004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29" name="Picture 6" descr="MMj0223755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2852738"/>
            <a:ext cx="14890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0" name="Picture 7" descr="MMj0223755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781300"/>
            <a:ext cx="17018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A40A7BE-5E9E-44CB-A89E-E1C5737D507A}" type="slidenum">
              <a:rPr lang="ru-RU" altLang="en-US" smtClean="0"/>
              <a:pPr eaLnBrk="1" hangingPunct="1"/>
              <a:t>214</a:t>
            </a:fld>
            <a:endParaRPr lang="ru-RU" altLang="en-US" smtClean="0"/>
          </a:p>
        </p:txBody>
      </p:sp>
      <p:sp>
        <p:nvSpPr>
          <p:cNvPr id="6176" name="Rectangle 2"/>
          <p:cNvSpPr>
            <a:spLocks noGrp="1" noChangeArrowheads="1"/>
          </p:cNvSpPr>
          <p:nvPr>
            <p:ph type="title"/>
          </p:nvPr>
        </p:nvSpPr>
        <p:spPr>
          <a:xfrm>
            <a:off x="685800" y="152400"/>
            <a:ext cx="6870700" cy="1116013"/>
          </a:xfrm>
        </p:spPr>
        <p:txBody>
          <a:bodyPr/>
          <a:lstStyle/>
          <a:p>
            <a:pPr eaLnBrk="1" hangingPunct="1"/>
            <a:r>
              <a:rPr lang="ru-RU" altLang="en-US" sz="3200" b="1" smtClean="0"/>
              <a:t>Олигополия: классификация моделей</a:t>
            </a:r>
          </a:p>
        </p:txBody>
      </p:sp>
      <p:graphicFrame>
        <p:nvGraphicFramePr>
          <p:cNvPr id="2" name="Diagram 1"/>
          <p:cNvGraphicFramePr/>
          <p:nvPr/>
        </p:nvGraphicFramePr>
        <p:xfrm>
          <a:off x="179388" y="908050"/>
          <a:ext cx="8580437"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B27961C-1EDF-4A05-AD3F-BB1CF29AF1BF}" type="slidenum">
              <a:rPr lang="ru-RU" altLang="en-US" smtClean="0"/>
              <a:pPr eaLnBrk="1" hangingPunct="1"/>
              <a:t>215</a:t>
            </a:fld>
            <a:endParaRPr lang="ru-RU" altLang="en-US" smtClean="0"/>
          </a:p>
        </p:txBody>
      </p:sp>
      <p:sp>
        <p:nvSpPr>
          <p:cNvPr id="258051" name="Rectangle 2"/>
          <p:cNvSpPr>
            <a:spLocks noGrp="1" noChangeArrowheads="1"/>
          </p:cNvSpPr>
          <p:nvPr>
            <p:ph type="title"/>
          </p:nvPr>
        </p:nvSpPr>
        <p:spPr>
          <a:xfrm>
            <a:off x="685800" y="152400"/>
            <a:ext cx="6870700" cy="973138"/>
          </a:xfrm>
        </p:spPr>
        <p:txBody>
          <a:bodyPr/>
          <a:lstStyle/>
          <a:p>
            <a:pPr eaLnBrk="1" hangingPunct="1"/>
            <a:r>
              <a:rPr lang="ru-RU" altLang="en-US" sz="4000" b="1" smtClean="0"/>
              <a:t>Дуополия Курно</a:t>
            </a:r>
          </a:p>
        </p:txBody>
      </p:sp>
      <p:sp>
        <p:nvSpPr>
          <p:cNvPr id="258052" name="Rectangle 3"/>
          <p:cNvSpPr>
            <a:spLocks noGrp="1" noChangeArrowheads="1"/>
          </p:cNvSpPr>
          <p:nvPr>
            <p:ph type="body" idx="1"/>
          </p:nvPr>
        </p:nvSpPr>
        <p:spPr>
          <a:xfrm>
            <a:off x="685800" y="1268413"/>
            <a:ext cx="7696200" cy="4681537"/>
          </a:xfrm>
        </p:spPr>
        <p:txBody>
          <a:bodyPr/>
          <a:lstStyle/>
          <a:p>
            <a:pPr eaLnBrk="1" hangingPunct="1">
              <a:lnSpc>
                <a:spcPct val="80000"/>
              </a:lnSpc>
            </a:pPr>
            <a:r>
              <a:rPr lang="ru-RU" altLang="en-US" sz="2800" smtClean="0"/>
              <a:t>Первую модель олигополии разработал в 1838 г. Огюстен Курно. </a:t>
            </a:r>
          </a:p>
          <a:p>
            <a:pPr eaLnBrk="1" hangingPunct="1">
              <a:lnSpc>
                <a:spcPct val="80000"/>
              </a:lnSpc>
            </a:pPr>
            <a:r>
              <a:rPr lang="ru-RU" altLang="en-US" sz="2800" smtClean="0"/>
              <a:t>Это – количественная модель, исходящая из  предположения, что каждый участник рынка ( а их всего два) принимает объем производства своего конкурента постоянным.</a:t>
            </a:r>
          </a:p>
          <a:p>
            <a:pPr eaLnBrk="1" hangingPunct="1">
              <a:lnSpc>
                <a:spcPct val="80000"/>
              </a:lnSpc>
            </a:pPr>
            <a:r>
              <a:rPr lang="ru-RU" altLang="en-US" sz="2800" smtClean="0"/>
              <a:t> Обе фирмы принимают решения в одно и то же время и понимают, что конечная цена будет зависеть от совокупного объема производства обеих фирм. </a:t>
            </a:r>
          </a:p>
          <a:p>
            <a:pPr eaLnBrk="1" hangingPunct="1">
              <a:lnSpc>
                <a:spcPct val="80000"/>
              </a:lnSpc>
            </a:pPr>
            <a:r>
              <a:rPr lang="ru-RU" altLang="en-US" sz="2800" smtClean="0"/>
              <a:t>Фирмы производят однородные товары.</a:t>
            </a:r>
          </a:p>
          <a:p>
            <a:pPr eaLnBrk="1" hangingPunct="1">
              <a:lnSpc>
                <a:spcPct val="80000"/>
              </a:lnSpc>
              <a:buFontTx/>
              <a:buNone/>
            </a:pPr>
            <a:endParaRPr lang="ru-RU" altLang="en-US" sz="2800" smtClean="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B419625-EB5B-4970-9454-FF12AE8C59D0}" type="slidenum">
              <a:rPr lang="ru-RU" altLang="en-US" smtClean="0"/>
              <a:pPr eaLnBrk="1" hangingPunct="1"/>
              <a:t>216</a:t>
            </a:fld>
            <a:endParaRPr lang="ru-RU" altLang="en-US" smtClean="0"/>
          </a:p>
        </p:txBody>
      </p:sp>
      <p:sp>
        <p:nvSpPr>
          <p:cNvPr id="259075" name="Rectangle 2"/>
          <p:cNvSpPr>
            <a:spLocks noGrp="1" noChangeArrowheads="1"/>
          </p:cNvSpPr>
          <p:nvPr>
            <p:ph type="title"/>
          </p:nvPr>
        </p:nvSpPr>
        <p:spPr>
          <a:xfrm>
            <a:off x="685800" y="152400"/>
            <a:ext cx="6870700" cy="828675"/>
          </a:xfrm>
        </p:spPr>
        <p:txBody>
          <a:bodyPr/>
          <a:lstStyle/>
          <a:p>
            <a:pPr eaLnBrk="1" hangingPunct="1"/>
            <a:r>
              <a:rPr lang="ru-RU" altLang="en-US" sz="4000" b="1" smtClean="0"/>
              <a:t>Дуополия Курно</a:t>
            </a:r>
          </a:p>
        </p:txBody>
      </p:sp>
      <p:sp>
        <p:nvSpPr>
          <p:cNvPr id="259076" name="Rectangle 7"/>
          <p:cNvSpPr>
            <a:spLocks noGrp="1" noChangeArrowheads="1"/>
          </p:cNvSpPr>
          <p:nvPr>
            <p:ph type="body" idx="1"/>
          </p:nvPr>
        </p:nvSpPr>
        <p:spPr>
          <a:xfrm>
            <a:off x="685800" y="1052513"/>
            <a:ext cx="7696200" cy="4433887"/>
          </a:xfrm>
        </p:spPr>
        <p:txBody>
          <a:bodyPr/>
          <a:lstStyle/>
          <a:p>
            <a:pPr eaLnBrk="1" hangingPunct="1">
              <a:buFontTx/>
              <a:buNone/>
            </a:pPr>
            <a:r>
              <a:rPr lang="en-US" altLang="en-US" smtClean="0"/>
              <a:t>P</a:t>
            </a:r>
            <a:r>
              <a:rPr lang="ru-RU" altLang="en-US" baseline="-25000" smtClean="0"/>
              <a:t>1</a:t>
            </a:r>
            <a:endParaRPr lang="ru-RU" altLang="en-US" smtClean="0"/>
          </a:p>
        </p:txBody>
      </p:sp>
      <p:sp>
        <p:nvSpPr>
          <p:cNvPr id="259077" name="Line 8"/>
          <p:cNvSpPr>
            <a:spLocks noChangeShapeType="1"/>
          </p:cNvSpPr>
          <p:nvPr/>
        </p:nvSpPr>
        <p:spPr bwMode="auto">
          <a:xfrm>
            <a:off x="971550" y="1628775"/>
            <a:ext cx="0" cy="30956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78" name="Line 9"/>
          <p:cNvSpPr>
            <a:spLocks noChangeShapeType="1"/>
          </p:cNvSpPr>
          <p:nvPr/>
        </p:nvSpPr>
        <p:spPr bwMode="auto">
          <a:xfrm>
            <a:off x="971550" y="4724400"/>
            <a:ext cx="29527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79" name="Line 10"/>
          <p:cNvSpPr>
            <a:spLocks noChangeShapeType="1"/>
          </p:cNvSpPr>
          <p:nvPr/>
        </p:nvSpPr>
        <p:spPr bwMode="auto">
          <a:xfrm>
            <a:off x="971550" y="1844675"/>
            <a:ext cx="2736850" cy="2305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80" name="Line 11"/>
          <p:cNvSpPr>
            <a:spLocks noChangeShapeType="1"/>
          </p:cNvSpPr>
          <p:nvPr/>
        </p:nvSpPr>
        <p:spPr bwMode="auto">
          <a:xfrm>
            <a:off x="971550" y="1844675"/>
            <a:ext cx="1512888" cy="2520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81" name="Line 12"/>
          <p:cNvSpPr>
            <a:spLocks noChangeShapeType="1"/>
          </p:cNvSpPr>
          <p:nvPr/>
        </p:nvSpPr>
        <p:spPr bwMode="auto">
          <a:xfrm>
            <a:off x="971550" y="3716338"/>
            <a:ext cx="28797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82" name="Line 13"/>
          <p:cNvSpPr>
            <a:spLocks noChangeShapeType="1"/>
          </p:cNvSpPr>
          <p:nvPr/>
        </p:nvSpPr>
        <p:spPr bwMode="auto">
          <a:xfrm>
            <a:off x="2124075" y="3716338"/>
            <a:ext cx="0" cy="1008062"/>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83" name="Line 14"/>
          <p:cNvSpPr>
            <a:spLocks noChangeShapeType="1"/>
          </p:cNvSpPr>
          <p:nvPr/>
        </p:nvSpPr>
        <p:spPr bwMode="auto">
          <a:xfrm>
            <a:off x="971550" y="2708275"/>
            <a:ext cx="2305050" cy="2016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84" name="Line 15"/>
          <p:cNvSpPr>
            <a:spLocks noChangeShapeType="1"/>
          </p:cNvSpPr>
          <p:nvPr/>
        </p:nvSpPr>
        <p:spPr bwMode="auto">
          <a:xfrm>
            <a:off x="971550" y="2708275"/>
            <a:ext cx="1079500" cy="19446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85" name="Line 17"/>
          <p:cNvSpPr>
            <a:spLocks noChangeShapeType="1"/>
          </p:cNvSpPr>
          <p:nvPr/>
        </p:nvSpPr>
        <p:spPr bwMode="auto">
          <a:xfrm>
            <a:off x="971550" y="3213100"/>
            <a:ext cx="1584325" cy="1511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86" name="Line 20"/>
          <p:cNvSpPr>
            <a:spLocks noChangeShapeType="1"/>
          </p:cNvSpPr>
          <p:nvPr/>
        </p:nvSpPr>
        <p:spPr bwMode="auto">
          <a:xfrm>
            <a:off x="971550" y="3213100"/>
            <a:ext cx="576263" cy="143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87" name="Line 22"/>
          <p:cNvSpPr>
            <a:spLocks noChangeShapeType="1"/>
          </p:cNvSpPr>
          <p:nvPr/>
        </p:nvSpPr>
        <p:spPr bwMode="auto">
          <a:xfrm>
            <a:off x="1547813" y="3716338"/>
            <a:ext cx="0" cy="1008062"/>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88" name="Line 23"/>
          <p:cNvSpPr>
            <a:spLocks noChangeShapeType="1"/>
          </p:cNvSpPr>
          <p:nvPr/>
        </p:nvSpPr>
        <p:spPr bwMode="auto">
          <a:xfrm>
            <a:off x="1187450" y="3716338"/>
            <a:ext cx="0" cy="1008062"/>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59089" name="Rectangle 24"/>
          <p:cNvSpPr>
            <a:spLocks noChangeArrowheads="1"/>
          </p:cNvSpPr>
          <p:nvPr/>
        </p:nvSpPr>
        <p:spPr bwMode="auto">
          <a:xfrm>
            <a:off x="3779838" y="3357563"/>
            <a:ext cx="792162"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t>
            </a:r>
            <a:r>
              <a:rPr lang="en-US" altLang="en-US" baseline="-25000"/>
              <a:t>1</a:t>
            </a:r>
            <a:endParaRPr lang="ru-RU" altLang="en-US"/>
          </a:p>
        </p:txBody>
      </p:sp>
      <p:sp>
        <p:nvSpPr>
          <p:cNvPr id="259090" name="Rectangle 25"/>
          <p:cNvSpPr>
            <a:spLocks noChangeArrowheads="1"/>
          </p:cNvSpPr>
          <p:nvPr/>
        </p:nvSpPr>
        <p:spPr bwMode="auto">
          <a:xfrm>
            <a:off x="3779838" y="4005263"/>
            <a:ext cx="792162"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r>
              <a:rPr lang="en-US" altLang="en-US" baseline="-25000"/>
              <a:t>1</a:t>
            </a:r>
            <a:r>
              <a:rPr lang="en-US" altLang="en-US"/>
              <a:t>(0)</a:t>
            </a:r>
            <a:endParaRPr lang="ru-RU" altLang="en-US"/>
          </a:p>
        </p:txBody>
      </p:sp>
      <p:sp>
        <p:nvSpPr>
          <p:cNvPr id="259091" name="Rectangle 26"/>
          <p:cNvSpPr>
            <a:spLocks noChangeArrowheads="1"/>
          </p:cNvSpPr>
          <p:nvPr/>
        </p:nvSpPr>
        <p:spPr bwMode="auto">
          <a:xfrm>
            <a:off x="2411413" y="3933825"/>
            <a:ext cx="792162"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r>
              <a:rPr lang="en-US" altLang="en-US" baseline="-25000"/>
              <a:t>1</a:t>
            </a:r>
            <a:endParaRPr lang="ru-RU" altLang="en-US"/>
          </a:p>
        </p:txBody>
      </p:sp>
      <p:sp>
        <p:nvSpPr>
          <p:cNvPr id="259092" name="Rectangle 27"/>
          <p:cNvSpPr>
            <a:spLocks noChangeArrowheads="1"/>
          </p:cNvSpPr>
          <p:nvPr/>
        </p:nvSpPr>
        <p:spPr bwMode="auto">
          <a:xfrm>
            <a:off x="3203575" y="4797425"/>
            <a:ext cx="936625"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r>
              <a:rPr lang="en-US" altLang="en-US" baseline="-25000"/>
              <a:t>1</a:t>
            </a:r>
            <a:r>
              <a:rPr lang="en-US" altLang="en-US"/>
              <a:t> (10)      </a:t>
            </a:r>
            <a:r>
              <a:rPr lang="en-US" altLang="en-US" sz="2000" b="1"/>
              <a:t>Q</a:t>
            </a:r>
            <a:r>
              <a:rPr lang="ru-RU" altLang="en-US" sz="2000" b="1" baseline="-25000"/>
              <a:t>1</a:t>
            </a:r>
            <a:endParaRPr lang="ru-RU" altLang="en-US" sz="2000" b="1"/>
          </a:p>
        </p:txBody>
      </p:sp>
      <p:sp>
        <p:nvSpPr>
          <p:cNvPr id="259093" name="Rectangle 28"/>
          <p:cNvSpPr>
            <a:spLocks noChangeArrowheads="1"/>
          </p:cNvSpPr>
          <p:nvPr/>
        </p:nvSpPr>
        <p:spPr bwMode="auto">
          <a:xfrm>
            <a:off x="1908175" y="4797425"/>
            <a:ext cx="503238"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20</a:t>
            </a:r>
            <a:endParaRPr lang="ru-RU" altLang="en-US"/>
          </a:p>
        </p:txBody>
      </p:sp>
      <p:sp>
        <p:nvSpPr>
          <p:cNvPr id="259094" name="Rectangle 29"/>
          <p:cNvSpPr>
            <a:spLocks noChangeArrowheads="1"/>
          </p:cNvSpPr>
          <p:nvPr/>
        </p:nvSpPr>
        <p:spPr bwMode="auto">
          <a:xfrm>
            <a:off x="1331913" y="4797425"/>
            <a:ext cx="503237"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15</a:t>
            </a:r>
            <a:endParaRPr lang="ru-RU" altLang="en-US"/>
          </a:p>
        </p:txBody>
      </p:sp>
      <p:sp>
        <p:nvSpPr>
          <p:cNvPr id="259095" name="Rectangle 30"/>
          <p:cNvSpPr>
            <a:spLocks noChangeArrowheads="1"/>
          </p:cNvSpPr>
          <p:nvPr/>
        </p:nvSpPr>
        <p:spPr bwMode="auto">
          <a:xfrm>
            <a:off x="827088" y="4797425"/>
            <a:ext cx="503237"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10</a:t>
            </a:r>
            <a:endParaRPr lang="ru-RU" altLang="en-US"/>
          </a:p>
        </p:txBody>
      </p:sp>
      <p:sp>
        <p:nvSpPr>
          <p:cNvPr id="259096" name="Rectangle 31"/>
          <p:cNvSpPr>
            <a:spLocks noChangeArrowheads="1"/>
          </p:cNvSpPr>
          <p:nvPr/>
        </p:nvSpPr>
        <p:spPr bwMode="auto">
          <a:xfrm>
            <a:off x="5003800" y="1341438"/>
            <a:ext cx="3744913" cy="504031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59097" name="Rectangle 32"/>
          <p:cNvSpPr>
            <a:spLocks noChangeArrowheads="1"/>
          </p:cNvSpPr>
          <p:nvPr/>
        </p:nvSpPr>
        <p:spPr bwMode="auto">
          <a:xfrm>
            <a:off x="5292725" y="1628775"/>
            <a:ext cx="1295400" cy="216058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a:p>
            <a:pPr eaLnBrk="1" hangingPunct="1"/>
            <a:endParaRPr lang="en-US" altLang="en-US"/>
          </a:p>
          <a:p>
            <a:pPr eaLnBrk="1" hangingPunct="1"/>
            <a:r>
              <a:rPr lang="en-US" altLang="en-US"/>
              <a:t>0</a:t>
            </a:r>
          </a:p>
          <a:p>
            <a:pPr eaLnBrk="1" hangingPunct="1"/>
            <a:r>
              <a:rPr lang="en-US" altLang="en-US"/>
              <a:t>10</a:t>
            </a:r>
          </a:p>
          <a:p>
            <a:pPr eaLnBrk="1" hangingPunct="1"/>
            <a:r>
              <a:rPr lang="en-US" altLang="en-US"/>
              <a:t>20</a:t>
            </a:r>
          </a:p>
          <a:p>
            <a:pPr eaLnBrk="1" hangingPunct="1"/>
            <a:r>
              <a:rPr lang="en-US" altLang="en-US"/>
              <a:t>30</a:t>
            </a:r>
          </a:p>
          <a:p>
            <a:pPr eaLnBrk="1" hangingPunct="1"/>
            <a:r>
              <a:rPr lang="en-US" altLang="en-US"/>
              <a:t>40</a:t>
            </a:r>
            <a:endParaRPr lang="ru-RU" altLang="en-US"/>
          </a:p>
        </p:txBody>
      </p:sp>
      <p:sp>
        <p:nvSpPr>
          <p:cNvPr id="259098" name="Rectangle 33"/>
          <p:cNvSpPr>
            <a:spLocks noChangeArrowheads="1"/>
          </p:cNvSpPr>
          <p:nvPr/>
        </p:nvSpPr>
        <p:spPr bwMode="auto">
          <a:xfrm>
            <a:off x="6588125" y="1628775"/>
            <a:ext cx="1223963" cy="216058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a:p>
            <a:pPr eaLnBrk="1" hangingPunct="1"/>
            <a:endParaRPr lang="en-US" altLang="en-US"/>
          </a:p>
          <a:p>
            <a:pPr eaLnBrk="1" hangingPunct="1"/>
            <a:r>
              <a:rPr lang="en-US" altLang="en-US"/>
              <a:t>20</a:t>
            </a:r>
          </a:p>
          <a:p>
            <a:pPr eaLnBrk="1" hangingPunct="1"/>
            <a:r>
              <a:rPr lang="en-US" altLang="en-US"/>
              <a:t>15</a:t>
            </a:r>
          </a:p>
          <a:p>
            <a:pPr eaLnBrk="1" hangingPunct="1"/>
            <a:r>
              <a:rPr lang="en-US" altLang="en-US"/>
              <a:t>10</a:t>
            </a:r>
          </a:p>
          <a:p>
            <a:pPr eaLnBrk="1" hangingPunct="1"/>
            <a:r>
              <a:rPr lang="en-US" altLang="en-US"/>
              <a:t>5</a:t>
            </a:r>
          </a:p>
          <a:p>
            <a:pPr eaLnBrk="1" hangingPunct="1"/>
            <a:r>
              <a:rPr lang="en-US" altLang="en-US"/>
              <a:t>0</a:t>
            </a:r>
            <a:endParaRPr lang="ru-RU" altLang="en-US"/>
          </a:p>
        </p:txBody>
      </p:sp>
      <p:sp>
        <p:nvSpPr>
          <p:cNvPr id="259099" name="Rectangle 34"/>
          <p:cNvSpPr>
            <a:spLocks noChangeArrowheads="1"/>
          </p:cNvSpPr>
          <p:nvPr/>
        </p:nvSpPr>
        <p:spPr bwMode="auto">
          <a:xfrm>
            <a:off x="5292725" y="1628775"/>
            <a:ext cx="1295400" cy="5762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r>
              <a:rPr lang="en-US" altLang="en-US" baseline="-25000"/>
              <a:t>2</a:t>
            </a:r>
            <a:endParaRPr lang="ru-RU" altLang="en-US"/>
          </a:p>
        </p:txBody>
      </p:sp>
      <p:sp>
        <p:nvSpPr>
          <p:cNvPr id="259100" name="Rectangle 35"/>
          <p:cNvSpPr>
            <a:spLocks noChangeArrowheads="1"/>
          </p:cNvSpPr>
          <p:nvPr/>
        </p:nvSpPr>
        <p:spPr bwMode="auto">
          <a:xfrm>
            <a:off x="6588125" y="1628775"/>
            <a:ext cx="1223963" cy="5762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r>
              <a:rPr lang="en-US" altLang="en-US" baseline="-25000"/>
              <a:t>1</a:t>
            </a:r>
            <a:endParaRPr lang="ru-RU" altLang="en-US"/>
          </a:p>
        </p:txBody>
      </p:sp>
      <p:sp>
        <p:nvSpPr>
          <p:cNvPr id="259101" name="Rectangle 36"/>
          <p:cNvSpPr>
            <a:spLocks noChangeArrowheads="1"/>
          </p:cNvSpPr>
          <p:nvPr/>
        </p:nvSpPr>
        <p:spPr bwMode="auto">
          <a:xfrm>
            <a:off x="5076825" y="4037013"/>
            <a:ext cx="3382963" cy="18161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t>Кривая реакции(реагирования) фирмы отражает максимизирующие прибыль объемы производства в зависимости от количественных решений конкурента</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Номер слайда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31B918A-12E1-4C2D-A448-7D6E85C7981E}" type="slidenum">
              <a:rPr lang="ru-RU" altLang="en-US" smtClean="0"/>
              <a:pPr eaLnBrk="1" hangingPunct="1"/>
              <a:t>217</a:t>
            </a:fld>
            <a:endParaRPr lang="ru-RU" altLang="en-US" smtClean="0"/>
          </a:p>
        </p:txBody>
      </p:sp>
      <p:sp>
        <p:nvSpPr>
          <p:cNvPr id="260099" name="Rectangle 29"/>
          <p:cNvSpPr>
            <a:spLocks noChangeArrowheads="1"/>
          </p:cNvSpPr>
          <p:nvPr/>
        </p:nvSpPr>
        <p:spPr bwMode="auto">
          <a:xfrm>
            <a:off x="357188" y="908050"/>
            <a:ext cx="5214937" cy="535781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Если кривая рыночного спроса линейна</a:t>
            </a:r>
            <a:r>
              <a:rPr lang="en-US" altLang="en-US"/>
              <a:t> </a:t>
            </a:r>
            <a:endParaRPr lang="ru-RU" altLang="en-US"/>
          </a:p>
          <a:p>
            <a:pPr eaLnBrk="1" hangingPunct="1"/>
            <a:r>
              <a:rPr lang="ru-RU" altLang="en-US"/>
              <a:t> Р = 100-2</a:t>
            </a:r>
            <a:r>
              <a:rPr lang="en-US" altLang="en-US"/>
              <a:t>Q</a:t>
            </a:r>
            <a:r>
              <a:rPr lang="ru-RU" altLang="en-US"/>
              <a:t> ( где </a:t>
            </a:r>
            <a:r>
              <a:rPr lang="en-US" altLang="en-US"/>
              <a:t>Q = Q1+Q2)</a:t>
            </a:r>
            <a:r>
              <a:rPr lang="ru-RU" altLang="en-US"/>
              <a:t> и предельные издержки обеих фирм постоянны и равны  </a:t>
            </a:r>
            <a:r>
              <a:rPr lang="en-US" altLang="en-US"/>
              <a:t>MC</a:t>
            </a:r>
            <a:r>
              <a:rPr lang="ru-RU" altLang="en-US"/>
              <a:t>= </a:t>
            </a:r>
            <a:r>
              <a:rPr lang="en-US" altLang="en-US"/>
              <a:t>const=20,</a:t>
            </a:r>
            <a:r>
              <a:rPr lang="ru-RU" altLang="en-US"/>
              <a:t> то как будут выглядеть кривые реакции обеих фирм?</a:t>
            </a:r>
          </a:p>
          <a:p>
            <a:pPr eaLnBrk="1" hangingPunct="1"/>
            <a:r>
              <a:rPr lang="ru-RU" altLang="en-US"/>
              <a:t>Фирма 1: максимизирует прибыть по правилу </a:t>
            </a:r>
            <a:r>
              <a:rPr lang="en-US" altLang="en-US"/>
              <a:t> MR1=MC1</a:t>
            </a:r>
          </a:p>
          <a:p>
            <a:pPr eaLnBrk="1" hangingPunct="1"/>
            <a:r>
              <a:rPr lang="en-US" altLang="en-US"/>
              <a:t>TR1= PQ1= 100Q1-2Q1(Q1+Q2)</a:t>
            </a:r>
          </a:p>
          <a:p>
            <a:pPr eaLnBrk="1" hangingPunct="1"/>
            <a:r>
              <a:rPr lang="en-US" altLang="en-US"/>
              <a:t>MR1= 100-4Q1-2Q2=MC</a:t>
            </a:r>
            <a:endParaRPr lang="ru-RU" altLang="en-US"/>
          </a:p>
          <a:p>
            <a:pPr eaLnBrk="1" hangingPunct="1"/>
            <a:r>
              <a:rPr lang="ru-RU" altLang="en-US" u="sng"/>
              <a:t>Кривая реакции 1-ой </a:t>
            </a:r>
            <a:r>
              <a:rPr lang="ru-RU" altLang="en-US"/>
              <a:t>фирмы в зависимости от количественных решений 2-ой фирмы:</a:t>
            </a:r>
          </a:p>
          <a:p>
            <a:pPr eaLnBrk="1" hangingPunct="1"/>
            <a:r>
              <a:rPr lang="en-US" altLang="en-US" b="1">
                <a:solidFill>
                  <a:srgbClr val="FF0000"/>
                </a:solidFill>
              </a:rPr>
              <a:t>Q1=20-1/2Q2</a:t>
            </a:r>
          </a:p>
          <a:p>
            <a:pPr eaLnBrk="1" hangingPunct="1"/>
            <a:r>
              <a:rPr lang="ru-RU" altLang="en-US"/>
              <a:t>Фирма 2:</a:t>
            </a:r>
            <a:r>
              <a:rPr lang="en-US" altLang="en-US"/>
              <a:t>     </a:t>
            </a:r>
            <a:r>
              <a:rPr lang="ru-RU" altLang="en-US"/>
              <a:t> </a:t>
            </a:r>
            <a:r>
              <a:rPr lang="en-US" altLang="en-US"/>
              <a:t>MR2=100-2Q1-4Q2=MC</a:t>
            </a:r>
          </a:p>
          <a:p>
            <a:pPr eaLnBrk="1" hangingPunct="1"/>
            <a:r>
              <a:rPr lang="ru-RU" altLang="en-US" u="sng"/>
              <a:t>Кривая реакции 2-ой </a:t>
            </a:r>
            <a:r>
              <a:rPr lang="ru-RU" altLang="en-US"/>
              <a:t>фирмы на решения 1-ой фирмы:</a:t>
            </a:r>
          </a:p>
          <a:p>
            <a:pPr eaLnBrk="1" hangingPunct="1"/>
            <a:r>
              <a:rPr lang="en-US" altLang="en-US" b="1"/>
              <a:t>Q2=20-1/2Q1</a:t>
            </a:r>
          </a:p>
          <a:p>
            <a:pPr eaLnBrk="1" hangingPunct="1"/>
            <a:endParaRPr lang="en-US" altLang="en-US"/>
          </a:p>
          <a:p>
            <a:pPr eaLnBrk="1" hangingPunct="1"/>
            <a:endParaRPr lang="en-US" altLang="en-US"/>
          </a:p>
          <a:p>
            <a:pPr eaLnBrk="1" hangingPunct="1"/>
            <a:endParaRPr lang="ru-RU" altLang="en-US"/>
          </a:p>
        </p:txBody>
      </p:sp>
      <p:cxnSp>
        <p:nvCxnSpPr>
          <p:cNvPr id="260100" name="Прямая со стрелкой 7"/>
          <p:cNvCxnSpPr>
            <a:cxnSpLocks noChangeShapeType="1"/>
          </p:cNvCxnSpPr>
          <p:nvPr/>
        </p:nvCxnSpPr>
        <p:spPr bwMode="auto">
          <a:xfrm rot="5400000" flipH="1" flipV="1">
            <a:off x="4714876" y="2286000"/>
            <a:ext cx="2716212" cy="1587"/>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0101" name="Прямая со стрелкой 9"/>
          <p:cNvCxnSpPr>
            <a:cxnSpLocks noChangeShapeType="1"/>
          </p:cNvCxnSpPr>
          <p:nvPr/>
        </p:nvCxnSpPr>
        <p:spPr bwMode="auto">
          <a:xfrm>
            <a:off x="6072188" y="3571875"/>
            <a:ext cx="2428875" cy="1588"/>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0102" name="Прямая соединительная линия 11"/>
          <p:cNvCxnSpPr>
            <a:cxnSpLocks noChangeShapeType="1"/>
          </p:cNvCxnSpPr>
          <p:nvPr/>
        </p:nvCxnSpPr>
        <p:spPr bwMode="auto">
          <a:xfrm>
            <a:off x="6072188" y="2428875"/>
            <a:ext cx="2143125" cy="114300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cxnSp>
        <p:nvCxnSpPr>
          <p:cNvPr id="260103" name="Прямая соединительная линия 13"/>
          <p:cNvCxnSpPr>
            <a:cxnSpLocks noChangeShapeType="1"/>
          </p:cNvCxnSpPr>
          <p:nvPr/>
        </p:nvCxnSpPr>
        <p:spPr bwMode="auto">
          <a:xfrm rot="16200000" flipH="1">
            <a:off x="5536406" y="1964532"/>
            <a:ext cx="2143125" cy="107156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60104" name="Прямая со стрелкой 15"/>
          <p:cNvCxnSpPr>
            <a:cxnSpLocks noChangeShapeType="1"/>
          </p:cNvCxnSpPr>
          <p:nvPr/>
        </p:nvCxnSpPr>
        <p:spPr bwMode="auto">
          <a:xfrm flipV="1">
            <a:off x="3857625" y="2714625"/>
            <a:ext cx="2714625" cy="1428750"/>
          </a:xfrm>
          <a:prstGeom prst="straightConnector1">
            <a:avLst/>
          </a:prstGeom>
          <a:noFill/>
          <a:ln w="12700"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260105" name="Прямоугольник 17"/>
          <p:cNvSpPr>
            <a:spLocks noChangeArrowheads="1"/>
          </p:cNvSpPr>
          <p:nvPr/>
        </p:nvSpPr>
        <p:spPr bwMode="auto">
          <a:xfrm>
            <a:off x="6143625" y="714375"/>
            <a:ext cx="428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Q1</a:t>
            </a:r>
            <a:endParaRPr lang="ru-RU" altLang="en-US"/>
          </a:p>
        </p:txBody>
      </p:sp>
      <p:sp>
        <p:nvSpPr>
          <p:cNvPr id="260106" name="Прямоугольник 18"/>
          <p:cNvSpPr>
            <a:spLocks noChangeArrowheads="1"/>
          </p:cNvSpPr>
          <p:nvPr/>
        </p:nvSpPr>
        <p:spPr bwMode="auto">
          <a:xfrm>
            <a:off x="8072438" y="3643313"/>
            <a:ext cx="4286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Q2</a:t>
            </a:r>
            <a:endParaRPr lang="ru-RU" altLang="en-US"/>
          </a:p>
        </p:txBody>
      </p:sp>
      <p:sp>
        <p:nvSpPr>
          <p:cNvPr id="260107" name="Прямоугольник 19"/>
          <p:cNvSpPr>
            <a:spLocks noChangeArrowheads="1"/>
          </p:cNvSpPr>
          <p:nvPr/>
        </p:nvSpPr>
        <p:spPr bwMode="auto">
          <a:xfrm>
            <a:off x="5643563" y="1357313"/>
            <a:ext cx="4286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40</a:t>
            </a:r>
            <a:endParaRPr lang="ru-RU" altLang="en-US"/>
          </a:p>
        </p:txBody>
      </p:sp>
      <p:sp>
        <p:nvSpPr>
          <p:cNvPr id="260108" name="Прямоугольник 20"/>
          <p:cNvSpPr>
            <a:spLocks noChangeArrowheads="1"/>
          </p:cNvSpPr>
          <p:nvPr/>
        </p:nvSpPr>
        <p:spPr bwMode="auto">
          <a:xfrm>
            <a:off x="5643563" y="2143125"/>
            <a:ext cx="428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20</a:t>
            </a:r>
            <a:endParaRPr lang="ru-RU" altLang="en-US"/>
          </a:p>
        </p:txBody>
      </p:sp>
      <p:sp>
        <p:nvSpPr>
          <p:cNvPr id="260109" name="Прямоугольник 21"/>
          <p:cNvSpPr>
            <a:spLocks noChangeArrowheads="1"/>
          </p:cNvSpPr>
          <p:nvPr/>
        </p:nvSpPr>
        <p:spPr bwMode="auto">
          <a:xfrm>
            <a:off x="6929438" y="3714750"/>
            <a:ext cx="428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20</a:t>
            </a:r>
            <a:endParaRPr lang="ru-RU" altLang="en-US"/>
          </a:p>
        </p:txBody>
      </p:sp>
      <p:sp>
        <p:nvSpPr>
          <p:cNvPr id="260110" name="Прямоугольник 22"/>
          <p:cNvSpPr>
            <a:spLocks noChangeArrowheads="1"/>
          </p:cNvSpPr>
          <p:nvPr/>
        </p:nvSpPr>
        <p:spPr bwMode="auto">
          <a:xfrm>
            <a:off x="8143875" y="3000375"/>
            <a:ext cx="42862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40</a:t>
            </a:r>
            <a:endParaRPr lang="ru-RU" altLang="en-US"/>
          </a:p>
        </p:txBody>
      </p:sp>
      <p:sp>
        <p:nvSpPr>
          <p:cNvPr id="260111" name="Прямоугольник 23"/>
          <p:cNvSpPr>
            <a:spLocks noChangeArrowheads="1"/>
          </p:cNvSpPr>
          <p:nvPr/>
        </p:nvSpPr>
        <p:spPr bwMode="auto">
          <a:xfrm>
            <a:off x="5715000" y="4286250"/>
            <a:ext cx="2786063" cy="242887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b="1"/>
              <a:t>Если МС1 НЕ равны МС2?</a:t>
            </a:r>
          </a:p>
          <a:p>
            <a:pPr eaLnBrk="1" hangingPunct="1"/>
            <a:r>
              <a:rPr lang="ru-RU" altLang="en-US"/>
              <a:t>Точка равновесного объема сместится в пользу того, кто будет иметь преимущество по издержкам</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AFB53BF-D375-45F0-A718-65404BD67AED}" type="slidenum">
              <a:rPr lang="ru-RU" altLang="en-US" smtClean="0"/>
              <a:pPr eaLnBrk="1" hangingPunct="1"/>
              <a:t>218</a:t>
            </a:fld>
            <a:endParaRPr lang="ru-RU" altLang="en-US" smtClean="0"/>
          </a:p>
        </p:txBody>
      </p:sp>
      <p:sp>
        <p:nvSpPr>
          <p:cNvPr id="261123" name="Rectangle 2"/>
          <p:cNvSpPr>
            <a:spLocks noGrp="1" noChangeArrowheads="1"/>
          </p:cNvSpPr>
          <p:nvPr>
            <p:ph type="title"/>
          </p:nvPr>
        </p:nvSpPr>
        <p:spPr>
          <a:xfrm>
            <a:off x="685800" y="152400"/>
            <a:ext cx="6870700" cy="684213"/>
          </a:xfrm>
        </p:spPr>
        <p:txBody>
          <a:bodyPr/>
          <a:lstStyle/>
          <a:p>
            <a:pPr eaLnBrk="1" hangingPunct="1"/>
            <a:r>
              <a:rPr lang="ru-RU" altLang="en-US" sz="4000" b="1" smtClean="0"/>
              <a:t>Равновесие Курно</a:t>
            </a:r>
          </a:p>
        </p:txBody>
      </p:sp>
      <p:sp>
        <p:nvSpPr>
          <p:cNvPr id="261124" name="Rectangle 3"/>
          <p:cNvSpPr>
            <a:spLocks noGrp="1" noChangeArrowheads="1"/>
          </p:cNvSpPr>
          <p:nvPr>
            <p:ph type="body" idx="1"/>
          </p:nvPr>
        </p:nvSpPr>
        <p:spPr>
          <a:xfrm>
            <a:off x="250825" y="1125538"/>
            <a:ext cx="8131175" cy="4824412"/>
          </a:xfrm>
        </p:spPr>
        <p:txBody>
          <a:bodyPr/>
          <a:lstStyle/>
          <a:p>
            <a:pPr eaLnBrk="1" hangingPunct="1">
              <a:buFontTx/>
              <a:buNone/>
            </a:pPr>
            <a:r>
              <a:rPr lang="en-US" altLang="en-US" smtClean="0"/>
              <a:t>   Q</a:t>
            </a:r>
            <a:r>
              <a:rPr lang="en-US" altLang="en-US" baseline="-25000" smtClean="0"/>
              <a:t>1</a:t>
            </a:r>
            <a:endParaRPr lang="ru-RU" altLang="en-US" smtClean="0"/>
          </a:p>
        </p:txBody>
      </p:sp>
      <p:sp>
        <p:nvSpPr>
          <p:cNvPr id="261125" name="Line 4"/>
          <p:cNvSpPr>
            <a:spLocks noChangeShapeType="1"/>
          </p:cNvSpPr>
          <p:nvPr/>
        </p:nvSpPr>
        <p:spPr bwMode="auto">
          <a:xfrm>
            <a:off x="1042988" y="1773238"/>
            <a:ext cx="0" cy="33115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1126" name="Line 5"/>
          <p:cNvSpPr>
            <a:spLocks noChangeShapeType="1"/>
          </p:cNvSpPr>
          <p:nvPr/>
        </p:nvSpPr>
        <p:spPr bwMode="auto">
          <a:xfrm>
            <a:off x="1042988" y="5084763"/>
            <a:ext cx="3384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1127" name="Line 6"/>
          <p:cNvSpPr>
            <a:spLocks noChangeShapeType="1"/>
          </p:cNvSpPr>
          <p:nvPr/>
        </p:nvSpPr>
        <p:spPr bwMode="auto">
          <a:xfrm>
            <a:off x="1042988" y="2060575"/>
            <a:ext cx="1728787" cy="3024188"/>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1128" name="Line 7"/>
          <p:cNvSpPr>
            <a:spLocks noChangeShapeType="1"/>
          </p:cNvSpPr>
          <p:nvPr/>
        </p:nvSpPr>
        <p:spPr bwMode="auto">
          <a:xfrm>
            <a:off x="1042988" y="3357563"/>
            <a:ext cx="3097212" cy="1727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1129" name="Line 8"/>
          <p:cNvSpPr>
            <a:spLocks noChangeShapeType="1"/>
          </p:cNvSpPr>
          <p:nvPr/>
        </p:nvSpPr>
        <p:spPr bwMode="auto">
          <a:xfrm>
            <a:off x="2124075" y="4005263"/>
            <a:ext cx="0" cy="10795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1130" name="Line 9"/>
          <p:cNvSpPr>
            <a:spLocks noChangeShapeType="1"/>
          </p:cNvSpPr>
          <p:nvPr/>
        </p:nvSpPr>
        <p:spPr bwMode="auto">
          <a:xfrm>
            <a:off x="1042988" y="4005263"/>
            <a:ext cx="11525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1131" name="Rectangle 10"/>
          <p:cNvSpPr>
            <a:spLocks noChangeArrowheads="1"/>
          </p:cNvSpPr>
          <p:nvPr/>
        </p:nvSpPr>
        <p:spPr bwMode="auto">
          <a:xfrm>
            <a:off x="468313" y="3141663"/>
            <a:ext cx="503237"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20</a:t>
            </a:r>
            <a:endParaRPr lang="ru-RU" altLang="en-US"/>
          </a:p>
        </p:txBody>
      </p:sp>
      <p:sp>
        <p:nvSpPr>
          <p:cNvPr id="261132" name="Rectangle 11"/>
          <p:cNvSpPr>
            <a:spLocks noChangeArrowheads="1"/>
          </p:cNvSpPr>
          <p:nvPr/>
        </p:nvSpPr>
        <p:spPr bwMode="auto">
          <a:xfrm>
            <a:off x="468313" y="1916113"/>
            <a:ext cx="503237"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40</a:t>
            </a:r>
            <a:endParaRPr lang="ru-RU" altLang="en-US"/>
          </a:p>
        </p:txBody>
      </p:sp>
      <p:sp>
        <p:nvSpPr>
          <p:cNvPr id="261133" name="Rectangle 12"/>
          <p:cNvSpPr>
            <a:spLocks noChangeArrowheads="1"/>
          </p:cNvSpPr>
          <p:nvPr/>
        </p:nvSpPr>
        <p:spPr bwMode="auto">
          <a:xfrm>
            <a:off x="3779838" y="5157788"/>
            <a:ext cx="1368425" cy="3603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40      </a:t>
            </a:r>
            <a:r>
              <a:rPr lang="en-US" altLang="en-US" sz="2000" b="1"/>
              <a:t>Q</a:t>
            </a:r>
            <a:r>
              <a:rPr lang="en-US" altLang="en-US" sz="2000" b="1" baseline="-25000"/>
              <a:t>2</a:t>
            </a:r>
            <a:endParaRPr lang="ru-RU" altLang="en-US" sz="2000" b="1"/>
          </a:p>
        </p:txBody>
      </p:sp>
      <p:sp>
        <p:nvSpPr>
          <p:cNvPr id="261134" name="Rectangle 15"/>
          <p:cNvSpPr>
            <a:spLocks noChangeArrowheads="1"/>
          </p:cNvSpPr>
          <p:nvPr/>
        </p:nvSpPr>
        <p:spPr bwMode="auto">
          <a:xfrm>
            <a:off x="468313" y="3860800"/>
            <a:ext cx="503237" cy="43338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13.3</a:t>
            </a:r>
            <a:endParaRPr lang="ru-RU" altLang="en-US"/>
          </a:p>
        </p:txBody>
      </p:sp>
      <p:sp>
        <p:nvSpPr>
          <p:cNvPr id="261135" name="Rectangle 16"/>
          <p:cNvSpPr>
            <a:spLocks noChangeArrowheads="1"/>
          </p:cNvSpPr>
          <p:nvPr/>
        </p:nvSpPr>
        <p:spPr bwMode="auto">
          <a:xfrm>
            <a:off x="2268538" y="2087563"/>
            <a:ext cx="1871662" cy="5937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solidFill>
                  <a:srgbClr val="0000CC"/>
                </a:solidFill>
              </a:rPr>
              <a:t>Кривая реакции фирмы 2</a:t>
            </a:r>
          </a:p>
        </p:txBody>
      </p:sp>
      <p:sp>
        <p:nvSpPr>
          <p:cNvPr id="261136" name="Rectangle 17"/>
          <p:cNvSpPr>
            <a:spLocks noChangeArrowheads="1"/>
          </p:cNvSpPr>
          <p:nvPr/>
        </p:nvSpPr>
        <p:spPr bwMode="auto">
          <a:xfrm>
            <a:off x="3492500" y="3852863"/>
            <a:ext cx="2016125" cy="5937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solidFill>
                  <a:schemeClr val="tx2"/>
                </a:solidFill>
              </a:rPr>
              <a:t>Кривая реакции фирмы 1</a:t>
            </a:r>
          </a:p>
        </p:txBody>
      </p:sp>
      <p:sp>
        <p:nvSpPr>
          <p:cNvPr id="261137" name="Line 24"/>
          <p:cNvSpPr>
            <a:spLocks noChangeShapeType="1"/>
          </p:cNvSpPr>
          <p:nvPr/>
        </p:nvSpPr>
        <p:spPr bwMode="auto">
          <a:xfrm flipH="1">
            <a:off x="1619250" y="2565400"/>
            <a:ext cx="649288" cy="358775"/>
          </a:xfrm>
          <a:prstGeom prst="line">
            <a:avLst/>
          </a:prstGeom>
          <a:noFill/>
          <a:ln w="1270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1138" name="Line 25"/>
          <p:cNvSpPr>
            <a:spLocks noChangeShapeType="1"/>
          </p:cNvSpPr>
          <p:nvPr/>
        </p:nvSpPr>
        <p:spPr bwMode="auto">
          <a:xfrm flipH="1">
            <a:off x="3132138" y="4292600"/>
            <a:ext cx="360362" cy="215900"/>
          </a:xfrm>
          <a:prstGeom prst="line">
            <a:avLst/>
          </a:prstGeom>
          <a:noFill/>
          <a:ln w="1270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1139" name="AutoShape 26"/>
          <p:cNvSpPr>
            <a:spLocks noChangeArrowheads="1"/>
          </p:cNvSpPr>
          <p:nvPr/>
        </p:nvSpPr>
        <p:spPr bwMode="auto">
          <a:xfrm>
            <a:off x="2051050" y="2781300"/>
            <a:ext cx="2305050" cy="1150938"/>
          </a:xfrm>
          <a:prstGeom prst="cloudCallout">
            <a:avLst>
              <a:gd name="adj1" fmla="val -45523"/>
              <a:gd name="adj2" fmla="val 45032"/>
            </a:avLst>
          </a:prstGeom>
          <a:solidFill>
            <a:schemeClr val="accent1"/>
          </a:solidFill>
          <a:ln w="12700">
            <a:solidFill>
              <a:schemeClr val="tx1"/>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i="1"/>
              <a:t>Равновесие Курно</a:t>
            </a:r>
          </a:p>
        </p:txBody>
      </p:sp>
      <p:sp>
        <p:nvSpPr>
          <p:cNvPr id="261140" name="Rectangle 27"/>
          <p:cNvSpPr>
            <a:spLocks noChangeArrowheads="1"/>
          </p:cNvSpPr>
          <p:nvPr/>
        </p:nvSpPr>
        <p:spPr bwMode="auto">
          <a:xfrm>
            <a:off x="1763713" y="5229225"/>
            <a:ext cx="503237" cy="43338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13.3</a:t>
            </a:r>
            <a:endParaRPr lang="ru-RU" altLang="en-US"/>
          </a:p>
        </p:txBody>
      </p:sp>
      <p:sp>
        <p:nvSpPr>
          <p:cNvPr id="261141" name="Rectangle 28"/>
          <p:cNvSpPr>
            <a:spLocks noChangeArrowheads="1"/>
          </p:cNvSpPr>
          <p:nvPr/>
        </p:nvSpPr>
        <p:spPr bwMode="auto">
          <a:xfrm>
            <a:off x="2627313" y="5229225"/>
            <a:ext cx="503237" cy="43338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20</a:t>
            </a:r>
            <a:endParaRPr lang="ru-RU" altLang="en-US"/>
          </a:p>
        </p:txBody>
      </p:sp>
      <p:sp>
        <p:nvSpPr>
          <p:cNvPr id="261142" name="Rectangle 29"/>
          <p:cNvSpPr>
            <a:spLocks noChangeArrowheads="1"/>
          </p:cNvSpPr>
          <p:nvPr/>
        </p:nvSpPr>
        <p:spPr bwMode="auto">
          <a:xfrm>
            <a:off x="1619250" y="985838"/>
            <a:ext cx="6048375" cy="92868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Если кривая рыночного спроса линейна</a:t>
            </a:r>
            <a:r>
              <a:rPr lang="en-US" altLang="en-US"/>
              <a:t> P= a-bQ</a:t>
            </a:r>
            <a:r>
              <a:rPr lang="ru-RU" altLang="en-US"/>
              <a:t> ( Р = 100-2</a:t>
            </a:r>
            <a:r>
              <a:rPr lang="en-US" altLang="en-US"/>
              <a:t>Q</a:t>
            </a:r>
            <a:r>
              <a:rPr lang="ru-RU" altLang="en-US"/>
              <a:t>) и предельные издержки обеих фирм постоянны и равны ( </a:t>
            </a:r>
            <a:r>
              <a:rPr lang="en-US" altLang="en-US"/>
              <a:t>MC</a:t>
            </a:r>
            <a:r>
              <a:rPr lang="ru-RU" altLang="en-US"/>
              <a:t>= </a:t>
            </a:r>
            <a:r>
              <a:rPr lang="en-US" altLang="en-US"/>
              <a:t>const=20),</a:t>
            </a:r>
            <a:r>
              <a:rPr lang="ru-RU" altLang="en-US"/>
              <a:t> то</a:t>
            </a:r>
            <a:r>
              <a:rPr lang="en-US" altLang="en-US"/>
              <a:t>:</a:t>
            </a:r>
            <a:endParaRPr lang="ru-RU" altLang="en-US"/>
          </a:p>
        </p:txBody>
      </p:sp>
      <p:sp>
        <p:nvSpPr>
          <p:cNvPr id="261143" name="Rectangle 30"/>
          <p:cNvSpPr>
            <a:spLocks noChangeArrowheads="1"/>
          </p:cNvSpPr>
          <p:nvPr/>
        </p:nvSpPr>
        <p:spPr bwMode="auto">
          <a:xfrm>
            <a:off x="5580063" y="2957513"/>
            <a:ext cx="3384550" cy="21812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l" eaLnBrk="1" hangingPunct="1"/>
            <a:r>
              <a:rPr lang="en-US" altLang="en-US" sz="1600" b="1"/>
              <a:t>Q*=(Q</a:t>
            </a:r>
            <a:r>
              <a:rPr lang="en-US" altLang="en-US" sz="1600" b="1" baseline="-25000"/>
              <a:t>1</a:t>
            </a:r>
            <a:r>
              <a:rPr lang="en-US" altLang="en-US" sz="1600" b="1"/>
              <a:t> + Q</a:t>
            </a:r>
            <a:r>
              <a:rPr lang="en-US" altLang="en-US" sz="1600" b="1" baseline="-25000"/>
              <a:t>2</a:t>
            </a:r>
            <a:r>
              <a:rPr lang="en-US" altLang="en-US" sz="1600" b="1"/>
              <a:t>)=2/3 *(a-MC)/b</a:t>
            </a:r>
          </a:p>
          <a:p>
            <a:pPr algn="l" eaLnBrk="1" hangingPunct="1"/>
            <a:r>
              <a:rPr lang="en-US" altLang="en-US" sz="1600" b="1"/>
              <a:t>Q</a:t>
            </a:r>
            <a:r>
              <a:rPr lang="en-US" altLang="en-US" sz="1600" b="1" baseline="-25000"/>
              <a:t>1 </a:t>
            </a:r>
            <a:r>
              <a:rPr lang="en-US" altLang="en-US" sz="1600" b="1"/>
              <a:t>=Q</a:t>
            </a:r>
            <a:r>
              <a:rPr lang="en-US" altLang="en-US" sz="1600" b="1" baseline="-25000"/>
              <a:t>2</a:t>
            </a:r>
            <a:r>
              <a:rPr lang="en-US" altLang="en-US" sz="1600" b="1"/>
              <a:t> = 1/3 *(a-MC)/b</a:t>
            </a:r>
          </a:p>
          <a:p>
            <a:pPr algn="l" eaLnBrk="1" hangingPunct="1"/>
            <a:endParaRPr lang="en-US" altLang="en-US" sz="1600" b="1"/>
          </a:p>
          <a:p>
            <a:pPr algn="l" eaLnBrk="1" hangingPunct="1"/>
            <a:r>
              <a:rPr lang="en-US" altLang="en-US" sz="1600" b="1"/>
              <a:t>Q*=(Q1 + Q2)=</a:t>
            </a:r>
          </a:p>
          <a:p>
            <a:pPr algn="l" eaLnBrk="1" hangingPunct="1"/>
            <a:r>
              <a:rPr lang="en-US" altLang="en-US" sz="1600" b="1"/>
              <a:t>2/3*(100-20)/2=</a:t>
            </a:r>
            <a:r>
              <a:rPr lang="en-US" altLang="en-US" b="1"/>
              <a:t>26.6</a:t>
            </a:r>
          </a:p>
          <a:p>
            <a:pPr algn="l" eaLnBrk="1" hangingPunct="1"/>
            <a:r>
              <a:rPr lang="en-US" altLang="en-US" sz="1600" b="1"/>
              <a:t>Q1 =Q2=1/3*(100-20)/2=</a:t>
            </a:r>
            <a:r>
              <a:rPr lang="en-US" altLang="en-US" b="1"/>
              <a:t>13.3</a:t>
            </a:r>
          </a:p>
          <a:p>
            <a:pPr eaLnBrk="1" hangingPunct="1"/>
            <a:endParaRPr lang="ru-RU" altLang="en-US" b="1"/>
          </a:p>
          <a:p>
            <a:pPr eaLnBrk="1" hangingPunct="1"/>
            <a:r>
              <a:rPr lang="ru-RU" altLang="en-US" b="1"/>
              <a:t>Р=46.7</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75105B5-3914-4E7A-A229-6F1B44E74172}" type="slidenum">
              <a:rPr lang="ru-RU" altLang="en-US" smtClean="0"/>
              <a:pPr eaLnBrk="1" hangingPunct="1"/>
              <a:t>219</a:t>
            </a:fld>
            <a:endParaRPr lang="ru-RU" altLang="en-US" smtClean="0"/>
          </a:p>
        </p:txBody>
      </p:sp>
      <p:sp>
        <p:nvSpPr>
          <p:cNvPr id="262147" name="Rectangle 2"/>
          <p:cNvSpPr>
            <a:spLocks noGrp="1" noChangeArrowheads="1"/>
          </p:cNvSpPr>
          <p:nvPr>
            <p:ph type="title"/>
          </p:nvPr>
        </p:nvSpPr>
        <p:spPr>
          <a:xfrm>
            <a:off x="685800" y="152400"/>
            <a:ext cx="7270750" cy="1547813"/>
          </a:xfrm>
        </p:spPr>
        <p:txBody>
          <a:bodyPr/>
          <a:lstStyle/>
          <a:p>
            <a:pPr eaLnBrk="1" hangingPunct="1"/>
            <a:r>
              <a:rPr lang="ru-RU" altLang="en-US" sz="3200" b="1" smtClean="0"/>
              <a:t>Модель Штакельберга (1934): асимметричная дуополия или преимущество лидерства</a:t>
            </a:r>
          </a:p>
        </p:txBody>
      </p:sp>
      <p:sp>
        <p:nvSpPr>
          <p:cNvPr id="262148" name="Rectangle 4"/>
          <p:cNvSpPr>
            <a:spLocks noGrp="1" noChangeArrowheads="1"/>
          </p:cNvSpPr>
          <p:nvPr>
            <p:ph type="body" idx="1"/>
          </p:nvPr>
        </p:nvSpPr>
        <p:spPr>
          <a:xfrm>
            <a:off x="685800" y="1828800"/>
            <a:ext cx="7696200" cy="4048125"/>
          </a:xfrm>
          <a:noFill/>
          <a:ln w="12700" cap="flat" algn="ctr">
            <a:solidFill>
              <a:schemeClr val="tx1"/>
            </a:solidFill>
            <a:miter lim="800000"/>
            <a:headEnd type="none" w="med" len="med"/>
            <a:tailEnd type="none" w="med" len="med"/>
          </a:ln>
        </p:spPr>
        <p:txBody>
          <a:bodyPr/>
          <a:lstStyle/>
          <a:p>
            <a:pPr algn="ctr" eaLnBrk="1" hangingPunct="1">
              <a:lnSpc>
                <a:spcPct val="90000"/>
              </a:lnSpc>
              <a:spcBef>
                <a:spcPct val="0"/>
              </a:spcBef>
              <a:buFontTx/>
              <a:buNone/>
            </a:pPr>
            <a:r>
              <a:rPr lang="ru-RU" altLang="en-US" sz="2400" smtClean="0"/>
              <a:t>Предположим, что кривая рыночного спроса линейна</a:t>
            </a:r>
            <a:r>
              <a:rPr lang="en-US" altLang="en-US" sz="2400" smtClean="0"/>
              <a:t> P= a-bQ</a:t>
            </a:r>
            <a:r>
              <a:rPr lang="ru-RU" altLang="en-US" sz="2400" smtClean="0"/>
              <a:t> ( Р = 100-2</a:t>
            </a:r>
            <a:r>
              <a:rPr lang="en-US" altLang="en-US" sz="2400" smtClean="0"/>
              <a:t>Q</a:t>
            </a:r>
            <a:r>
              <a:rPr lang="ru-RU" altLang="en-US" sz="2400" smtClean="0"/>
              <a:t>), предельные издержки обеих фирм постоянны и равны ( </a:t>
            </a:r>
            <a:r>
              <a:rPr lang="en-US" altLang="en-US" sz="2400" smtClean="0"/>
              <a:t>MC</a:t>
            </a:r>
            <a:r>
              <a:rPr lang="ru-RU" altLang="en-US" sz="2400" smtClean="0"/>
              <a:t>= </a:t>
            </a:r>
            <a:r>
              <a:rPr lang="en-US" altLang="en-US" sz="2400" smtClean="0"/>
              <a:t>const=20),</a:t>
            </a:r>
            <a:r>
              <a:rPr lang="ru-RU" altLang="en-US" sz="2400" smtClean="0"/>
              <a:t> но первая фирма выходит на рынок раньше и использует это, заявляя о большем объеме выпуска. Вторая фирма определяет оптимальный объем исходя из величины остаточного спроса . В результате фирма-лидер производит в два раза больше, чем фирма-последователь и имеет в два раза большую прибыль!</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4045DDD-A0BD-4175-8B26-27EC2F068F94}" type="slidenum">
              <a:rPr lang="ru-RU" altLang="en-US" smtClean="0"/>
              <a:pPr eaLnBrk="1" hangingPunct="1"/>
              <a:t>22</a:t>
            </a:fld>
            <a:endParaRPr lang="ru-RU" altLang="en-US" smtClean="0"/>
          </a:p>
        </p:txBody>
      </p:sp>
      <p:sp>
        <p:nvSpPr>
          <p:cNvPr id="40963" name="Rectangle 4"/>
          <p:cNvSpPr>
            <a:spLocks noGrp="1" noChangeArrowheads="1"/>
          </p:cNvSpPr>
          <p:nvPr>
            <p:ph type="title"/>
          </p:nvPr>
        </p:nvSpPr>
        <p:spPr>
          <a:xfrm>
            <a:off x="457200" y="274638"/>
            <a:ext cx="8229600" cy="4090987"/>
          </a:xfrm>
        </p:spPr>
        <p:txBody>
          <a:bodyPr/>
          <a:lstStyle/>
          <a:p>
            <a:pPr eaLnBrk="1" hangingPunct="1"/>
            <a:r>
              <a:rPr lang="ru-RU" altLang="en-US" b="1" i="1" smtClean="0"/>
              <a:t>Всегда ли действует закон спроса?</a:t>
            </a:r>
          </a:p>
        </p:txBody>
      </p:sp>
      <p:pic>
        <p:nvPicPr>
          <p:cNvPr id="40964" name="Picture 6" descr="MCj033618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3919538"/>
            <a:ext cx="2644775"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3A21405-AB45-42FA-8307-AC3F33B43120}" type="slidenum">
              <a:rPr lang="ru-RU" altLang="en-US" smtClean="0"/>
              <a:pPr eaLnBrk="1" hangingPunct="1"/>
              <a:t>220</a:t>
            </a:fld>
            <a:endParaRPr lang="ru-RU" altLang="en-US" smtClean="0"/>
          </a:p>
        </p:txBody>
      </p:sp>
      <p:sp>
        <p:nvSpPr>
          <p:cNvPr id="263171" name="Rectangle 2"/>
          <p:cNvSpPr>
            <a:spLocks noGrp="1" noChangeArrowheads="1"/>
          </p:cNvSpPr>
          <p:nvPr>
            <p:ph type="title"/>
          </p:nvPr>
        </p:nvSpPr>
        <p:spPr>
          <a:xfrm>
            <a:off x="685800" y="152400"/>
            <a:ext cx="6870700" cy="396875"/>
          </a:xfrm>
        </p:spPr>
        <p:txBody>
          <a:bodyPr/>
          <a:lstStyle/>
          <a:p>
            <a:pPr eaLnBrk="1" hangingPunct="1"/>
            <a:r>
              <a:rPr lang="ru-RU" altLang="en-US" sz="2800" b="1" smtClean="0"/>
              <a:t>Равновесие Штакельберга</a:t>
            </a:r>
          </a:p>
        </p:txBody>
      </p:sp>
      <p:sp>
        <p:nvSpPr>
          <p:cNvPr id="263172" name="Rectangle 3"/>
          <p:cNvSpPr>
            <a:spLocks noGrp="1" noChangeArrowheads="1"/>
          </p:cNvSpPr>
          <p:nvPr>
            <p:ph type="body" idx="1"/>
          </p:nvPr>
        </p:nvSpPr>
        <p:spPr>
          <a:xfrm>
            <a:off x="250825" y="1125538"/>
            <a:ext cx="8713788" cy="4824412"/>
          </a:xfrm>
        </p:spPr>
        <p:txBody>
          <a:bodyPr/>
          <a:lstStyle/>
          <a:p>
            <a:pPr eaLnBrk="1" hangingPunct="1">
              <a:buFontTx/>
              <a:buNone/>
            </a:pPr>
            <a:r>
              <a:rPr lang="en-US" altLang="en-US" smtClean="0"/>
              <a:t>   Q</a:t>
            </a:r>
            <a:r>
              <a:rPr lang="en-US" altLang="en-US" baseline="-25000" smtClean="0"/>
              <a:t>1</a:t>
            </a:r>
            <a:endParaRPr lang="ru-RU" altLang="en-US" smtClean="0"/>
          </a:p>
        </p:txBody>
      </p:sp>
      <p:sp>
        <p:nvSpPr>
          <p:cNvPr id="263173" name="Line 4"/>
          <p:cNvSpPr>
            <a:spLocks noChangeShapeType="1"/>
          </p:cNvSpPr>
          <p:nvPr/>
        </p:nvSpPr>
        <p:spPr bwMode="auto">
          <a:xfrm>
            <a:off x="1042988" y="1773238"/>
            <a:ext cx="0" cy="33115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3174" name="Line 5"/>
          <p:cNvSpPr>
            <a:spLocks noChangeShapeType="1"/>
          </p:cNvSpPr>
          <p:nvPr/>
        </p:nvSpPr>
        <p:spPr bwMode="auto">
          <a:xfrm>
            <a:off x="1042988" y="5084763"/>
            <a:ext cx="3384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3175" name="Line 6"/>
          <p:cNvSpPr>
            <a:spLocks noChangeShapeType="1"/>
          </p:cNvSpPr>
          <p:nvPr/>
        </p:nvSpPr>
        <p:spPr bwMode="auto">
          <a:xfrm>
            <a:off x="1042988" y="2060575"/>
            <a:ext cx="1728787" cy="3024188"/>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3176" name="Line 7"/>
          <p:cNvSpPr>
            <a:spLocks noChangeShapeType="1"/>
          </p:cNvSpPr>
          <p:nvPr/>
        </p:nvSpPr>
        <p:spPr bwMode="auto">
          <a:xfrm>
            <a:off x="1042988" y="3357563"/>
            <a:ext cx="3097212" cy="1727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3177" name="Line 8"/>
          <p:cNvSpPr>
            <a:spLocks noChangeShapeType="1"/>
          </p:cNvSpPr>
          <p:nvPr/>
        </p:nvSpPr>
        <p:spPr bwMode="auto">
          <a:xfrm>
            <a:off x="2124075" y="4005263"/>
            <a:ext cx="0" cy="10795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3178" name="Line 9"/>
          <p:cNvSpPr>
            <a:spLocks noChangeShapeType="1"/>
          </p:cNvSpPr>
          <p:nvPr/>
        </p:nvSpPr>
        <p:spPr bwMode="auto">
          <a:xfrm>
            <a:off x="1042988" y="4005263"/>
            <a:ext cx="11525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3179" name="Rectangle 10"/>
          <p:cNvSpPr>
            <a:spLocks noChangeArrowheads="1"/>
          </p:cNvSpPr>
          <p:nvPr/>
        </p:nvSpPr>
        <p:spPr bwMode="auto">
          <a:xfrm>
            <a:off x="468313" y="3141663"/>
            <a:ext cx="503237"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20</a:t>
            </a:r>
            <a:endParaRPr lang="ru-RU" altLang="en-US"/>
          </a:p>
        </p:txBody>
      </p:sp>
      <p:sp>
        <p:nvSpPr>
          <p:cNvPr id="263180" name="Rectangle 11"/>
          <p:cNvSpPr>
            <a:spLocks noChangeArrowheads="1"/>
          </p:cNvSpPr>
          <p:nvPr/>
        </p:nvSpPr>
        <p:spPr bwMode="auto">
          <a:xfrm>
            <a:off x="468313" y="1916113"/>
            <a:ext cx="503237"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40</a:t>
            </a:r>
            <a:endParaRPr lang="ru-RU" altLang="en-US"/>
          </a:p>
        </p:txBody>
      </p:sp>
      <p:sp>
        <p:nvSpPr>
          <p:cNvPr id="263181" name="Rectangle 12"/>
          <p:cNvSpPr>
            <a:spLocks noChangeArrowheads="1"/>
          </p:cNvSpPr>
          <p:nvPr/>
        </p:nvSpPr>
        <p:spPr bwMode="auto">
          <a:xfrm>
            <a:off x="3779838" y="5157788"/>
            <a:ext cx="1368425" cy="3603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40      </a:t>
            </a:r>
            <a:r>
              <a:rPr lang="en-US" altLang="en-US" sz="2000" b="1"/>
              <a:t>Q</a:t>
            </a:r>
            <a:r>
              <a:rPr lang="en-US" altLang="en-US" sz="2000" b="1" baseline="-25000"/>
              <a:t>2</a:t>
            </a:r>
            <a:endParaRPr lang="ru-RU" altLang="en-US" sz="2000" b="1"/>
          </a:p>
        </p:txBody>
      </p:sp>
      <p:sp>
        <p:nvSpPr>
          <p:cNvPr id="263182" name="Rectangle 13"/>
          <p:cNvSpPr>
            <a:spLocks noChangeArrowheads="1"/>
          </p:cNvSpPr>
          <p:nvPr/>
        </p:nvSpPr>
        <p:spPr bwMode="auto">
          <a:xfrm>
            <a:off x="468313" y="3860800"/>
            <a:ext cx="503237" cy="43338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13.3</a:t>
            </a:r>
            <a:endParaRPr lang="ru-RU" altLang="en-US"/>
          </a:p>
        </p:txBody>
      </p:sp>
      <p:sp>
        <p:nvSpPr>
          <p:cNvPr id="263183" name="Rectangle 14"/>
          <p:cNvSpPr>
            <a:spLocks noChangeArrowheads="1"/>
          </p:cNvSpPr>
          <p:nvPr/>
        </p:nvSpPr>
        <p:spPr bwMode="auto">
          <a:xfrm>
            <a:off x="2268538" y="2087563"/>
            <a:ext cx="1871662" cy="5937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solidFill>
                  <a:srgbClr val="0000CC"/>
                </a:solidFill>
              </a:rPr>
              <a:t>Кривая реакции фирмы 2</a:t>
            </a:r>
          </a:p>
        </p:txBody>
      </p:sp>
      <p:sp>
        <p:nvSpPr>
          <p:cNvPr id="263184" name="Rectangle 15"/>
          <p:cNvSpPr>
            <a:spLocks noChangeArrowheads="1"/>
          </p:cNvSpPr>
          <p:nvPr/>
        </p:nvSpPr>
        <p:spPr bwMode="auto">
          <a:xfrm>
            <a:off x="3492500" y="3852863"/>
            <a:ext cx="2016125" cy="5937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solidFill>
                  <a:schemeClr val="tx2"/>
                </a:solidFill>
              </a:rPr>
              <a:t>Кривая реакции фирмы 1</a:t>
            </a:r>
          </a:p>
        </p:txBody>
      </p:sp>
      <p:sp>
        <p:nvSpPr>
          <p:cNvPr id="263185" name="Line 16"/>
          <p:cNvSpPr>
            <a:spLocks noChangeShapeType="1"/>
          </p:cNvSpPr>
          <p:nvPr/>
        </p:nvSpPr>
        <p:spPr bwMode="auto">
          <a:xfrm flipH="1">
            <a:off x="1619250" y="2565400"/>
            <a:ext cx="649288" cy="358775"/>
          </a:xfrm>
          <a:prstGeom prst="line">
            <a:avLst/>
          </a:prstGeom>
          <a:noFill/>
          <a:ln w="1270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3186" name="Line 17"/>
          <p:cNvSpPr>
            <a:spLocks noChangeShapeType="1"/>
          </p:cNvSpPr>
          <p:nvPr/>
        </p:nvSpPr>
        <p:spPr bwMode="auto">
          <a:xfrm flipH="1">
            <a:off x="3132138" y="4292600"/>
            <a:ext cx="360362" cy="215900"/>
          </a:xfrm>
          <a:prstGeom prst="line">
            <a:avLst/>
          </a:prstGeom>
          <a:noFill/>
          <a:ln w="1270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3187" name="AutoShape 18"/>
          <p:cNvSpPr>
            <a:spLocks noChangeArrowheads="1"/>
          </p:cNvSpPr>
          <p:nvPr/>
        </p:nvSpPr>
        <p:spPr bwMode="auto">
          <a:xfrm>
            <a:off x="2484438" y="2708275"/>
            <a:ext cx="2303462" cy="936625"/>
          </a:xfrm>
          <a:prstGeom prst="cloudCallout">
            <a:avLst>
              <a:gd name="adj1" fmla="val -75019"/>
              <a:gd name="adj2" fmla="val 15764"/>
            </a:avLst>
          </a:prstGeom>
          <a:solidFill>
            <a:schemeClr val="accent1"/>
          </a:solidFill>
          <a:ln w="12700">
            <a:solidFill>
              <a:schemeClr val="tx1"/>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i="1"/>
              <a:t>Равновесие Штакельберга</a:t>
            </a:r>
          </a:p>
        </p:txBody>
      </p:sp>
      <p:sp>
        <p:nvSpPr>
          <p:cNvPr id="263188" name="Rectangle 19"/>
          <p:cNvSpPr>
            <a:spLocks noChangeArrowheads="1"/>
          </p:cNvSpPr>
          <p:nvPr/>
        </p:nvSpPr>
        <p:spPr bwMode="auto">
          <a:xfrm>
            <a:off x="2051050" y="5157788"/>
            <a:ext cx="503238"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13.3</a:t>
            </a:r>
            <a:endParaRPr lang="ru-RU" altLang="en-US"/>
          </a:p>
        </p:txBody>
      </p:sp>
      <p:sp>
        <p:nvSpPr>
          <p:cNvPr id="263189" name="Rectangle 20"/>
          <p:cNvSpPr>
            <a:spLocks noChangeArrowheads="1"/>
          </p:cNvSpPr>
          <p:nvPr/>
        </p:nvSpPr>
        <p:spPr bwMode="auto">
          <a:xfrm>
            <a:off x="2627313" y="5229225"/>
            <a:ext cx="503237" cy="43338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20</a:t>
            </a:r>
            <a:endParaRPr lang="ru-RU" altLang="en-US"/>
          </a:p>
        </p:txBody>
      </p:sp>
      <p:sp>
        <p:nvSpPr>
          <p:cNvPr id="263190" name="Rectangle 21"/>
          <p:cNvSpPr>
            <a:spLocks noChangeArrowheads="1"/>
          </p:cNvSpPr>
          <p:nvPr/>
        </p:nvSpPr>
        <p:spPr bwMode="auto">
          <a:xfrm>
            <a:off x="1619250" y="911225"/>
            <a:ext cx="6048375" cy="108267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a:t>Если кривая рыночного спроса линейна</a:t>
            </a:r>
            <a:r>
              <a:rPr lang="en-US" altLang="en-US" sz="1600"/>
              <a:t> P= a-bQ</a:t>
            </a:r>
            <a:r>
              <a:rPr lang="ru-RU" altLang="en-US" sz="1600"/>
              <a:t> ( Р = 100-2</a:t>
            </a:r>
            <a:r>
              <a:rPr lang="en-US" altLang="en-US" sz="1600"/>
              <a:t>Q</a:t>
            </a:r>
            <a:r>
              <a:rPr lang="ru-RU" altLang="en-US" sz="1600"/>
              <a:t>), предельные издержки обеих фирм постоянны и равны ( </a:t>
            </a:r>
            <a:r>
              <a:rPr lang="en-US" altLang="en-US" sz="1600"/>
              <a:t>MC</a:t>
            </a:r>
            <a:r>
              <a:rPr lang="ru-RU" altLang="en-US" sz="1600"/>
              <a:t>= </a:t>
            </a:r>
            <a:r>
              <a:rPr lang="en-US" altLang="en-US" sz="1600"/>
              <a:t>const=20),</a:t>
            </a:r>
            <a:r>
              <a:rPr lang="ru-RU" altLang="en-US" sz="1600"/>
              <a:t> но первая фирма выходит на рынок раньше, то </a:t>
            </a:r>
            <a:r>
              <a:rPr lang="en-US" altLang="en-US" sz="1600"/>
              <a:t>:</a:t>
            </a:r>
            <a:endParaRPr lang="ru-RU" altLang="en-US" sz="1600"/>
          </a:p>
        </p:txBody>
      </p:sp>
      <p:sp>
        <p:nvSpPr>
          <p:cNvPr id="263191" name="Rectangle 22"/>
          <p:cNvSpPr>
            <a:spLocks noChangeArrowheads="1"/>
          </p:cNvSpPr>
          <p:nvPr/>
        </p:nvSpPr>
        <p:spPr bwMode="auto">
          <a:xfrm>
            <a:off x="5580063" y="2698750"/>
            <a:ext cx="3384550" cy="270033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l" eaLnBrk="1" hangingPunct="1"/>
            <a:r>
              <a:rPr lang="en-US" altLang="en-US" sz="1600" b="1"/>
              <a:t>Q*=(Q</a:t>
            </a:r>
            <a:r>
              <a:rPr lang="en-US" altLang="en-US" sz="1600" b="1" baseline="-25000"/>
              <a:t>1</a:t>
            </a:r>
            <a:r>
              <a:rPr lang="en-US" altLang="en-US" sz="1600" b="1"/>
              <a:t> + Q</a:t>
            </a:r>
            <a:r>
              <a:rPr lang="en-US" altLang="en-US" sz="1600" b="1" baseline="-25000"/>
              <a:t>2</a:t>
            </a:r>
            <a:r>
              <a:rPr lang="en-US" altLang="en-US" sz="1600" b="1"/>
              <a:t>)=</a:t>
            </a:r>
            <a:r>
              <a:rPr lang="ru-RU" altLang="en-US" sz="1600" b="1"/>
              <a:t>3</a:t>
            </a:r>
            <a:r>
              <a:rPr lang="en-US" altLang="en-US" sz="1600" b="1"/>
              <a:t>/</a:t>
            </a:r>
            <a:r>
              <a:rPr lang="ru-RU" altLang="en-US" sz="1600" b="1"/>
              <a:t>4</a:t>
            </a:r>
            <a:r>
              <a:rPr lang="en-US" altLang="en-US" sz="1600" b="1"/>
              <a:t> *(a-MC)/b</a:t>
            </a:r>
          </a:p>
          <a:p>
            <a:pPr algn="l" eaLnBrk="1" hangingPunct="1"/>
            <a:r>
              <a:rPr lang="en-US" altLang="en-US" sz="1600" b="1"/>
              <a:t>Q</a:t>
            </a:r>
            <a:r>
              <a:rPr lang="en-US" altLang="en-US" sz="1600" b="1" baseline="-25000"/>
              <a:t>1 </a:t>
            </a:r>
            <a:r>
              <a:rPr lang="en-US" altLang="en-US" sz="1600" b="1"/>
              <a:t>&gt;Q</a:t>
            </a:r>
            <a:r>
              <a:rPr lang="en-US" altLang="en-US" sz="1600" b="1" baseline="-25000"/>
              <a:t>2</a:t>
            </a:r>
            <a:r>
              <a:rPr lang="en-US" altLang="en-US" sz="1600" b="1"/>
              <a:t> = 1/</a:t>
            </a:r>
            <a:r>
              <a:rPr lang="ru-RU" altLang="en-US" sz="1600" b="1"/>
              <a:t>2</a:t>
            </a:r>
            <a:r>
              <a:rPr lang="en-US" altLang="en-US" sz="1600" b="1"/>
              <a:t> *(a-MC)/b</a:t>
            </a:r>
          </a:p>
          <a:p>
            <a:pPr algn="l" eaLnBrk="1" hangingPunct="1"/>
            <a:r>
              <a:rPr lang="en-US" altLang="en-US"/>
              <a:t>Q2 = 1/</a:t>
            </a:r>
            <a:r>
              <a:rPr lang="ru-RU" altLang="en-US"/>
              <a:t>4</a:t>
            </a:r>
            <a:r>
              <a:rPr lang="en-US" altLang="en-US"/>
              <a:t> *(a-MC)/b</a:t>
            </a:r>
          </a:p>
          <a:p>
            <a:pPr algn="l" eaLnBrk="1" hangingPunct="1"/>
            <a:endParaRPr lang="en-US" altLang="en-US" sz="1600" b="1"/>
          </a:p>
          <a:p>
            <a:pPr algn="l" eaLnBrk="1" hangingPunct="1"/>
            <a:r>
              <a:rPr lang="en-US" altLang="en-US" sz="1600" b="1"/>
              <a:t>Q*=(Q1 + Q2)=</a:t>
            </a:r>
          </a:p>
          <a:p>
            <a:pPr algn="l" eaLnBrk="1" hangingPunct="1"/>
            <a:r>
              <a:rPr lang="ru-RU" altLang="en-US" sz="1600" b="1"/>
              <a:t>3</a:t>
            </a:r>
            <a:r>
              <a:rPr lang="en-US" altLang="en-US" sz="1600" b="1"/>
              <a:t>/</a:t>
            </a:r>
            <a:r>
              <a:rPr lang="ru-RU" altLang="en-US" sz="1600" b="1"/>
              <a:t>4</a:t>
            </a:r>
            <a:r>
              <a:rPr lang="en-US" altLang="en-US" sz="1600" b="1"/>
              <a:t>*(100-20)/2=</a:t>
            </a:r>
            <a:r>
              <a:rPr lang="ru-RU" altLang="en-US" sz="1600" b="1"/>
              <a:t>30</a:t>
            </a:r>
            <a:endParaRPr lang="en-US" altLang="en-US" sz="1600" b="1"/>
          </a:p>
          <a:p>
            <a:pPr algn="l" eaLnBrk="1" hangingPunct="1"/>
            <a:r>
              <a:rPr lang="en-US" altLang="en-US" sz="1600" b="1"/>
              <a:t>Q1=1/</a:t>
            </a:r>
            <a:r>
              <a:rPr lang="ru-RU" altLang="en-US" sz="1600" b="1"/>
              <a:t>2</a:t>
            </a:r>
            <a:r>
              <a:rPr lang="en-US" altLang="en-US" sz="1600" b="1"/>
              <a:t>*(100-20)/2=</a:t>
            </a:r>
            <a:r>
              <a:rPr lang="ru-RU" altLang="en-US" sz="1600" b="1"/>
              <a:t>20</a:t>
            </a:r>
            <a:endParaRPr lang="en-US" altLang="en-US" sz="1600" b="1"/>
          </a:p>
          <a:p>
            <a:pPr algn="l" eaLnBrk="1" hangingPunct="1"/>
            <a:r>
              <a:rPr lang="en-US" altLang="en-US"/>
              <a:t>Q2</a:t>
            </a:r>
            <a:r>
              <a:rPr lang="ru-RU" altLang="en-US"/>
              <a:t>=1</a:t>
            </a:r>
            <a:r>
              <a:rPr lang="en-US" altLang="en-US"/>
              <a:t>/</a:t>
            </a:r>
            <a:r>
              <a:rPr lang="ru-RU" altLang="en-US"/>
              <a:t>4 *(100-20)</a:t>
            </a:r>
            <a:r>
              <a:rPr lang="en-US" altLang="en-US"/>
              <a:t>/2=10</a:t>
            </a:r>
          </a:p>
          <a:p>
            <a:pPr eaLnBrk="1" hangingPunct="1"/>
            <a:endParaRPr lang="ru-RU" altLang="en-US" b="1"/>
          </a:p>
          <a:p>
            <a:pPr eaLnBrk="1" hangingPunct="1"/>
            <a:r>
              <a:rPr lang="en-US" altLang="en-US" sz="2000" b="1"/>
              <a:t>P* =40</a:t>
            </a:r>
          </a:p>
        </p:txBody>
      </p:sp>
      <p:sp>
        <p:nvSpPr>
          <p:cNvPr id="263192" name="Line 25"/>
          <p:cNvSpPr>
            <a:spLocks noChangeShapeType="1"/>
          </p:cNvSpPr>
          <p:nvPr/>
        </p:nvSpPr>
        <p:spPr bwMode="auto">
          <a:xfrm>
            <a:off x="1042988" y="3357563"/>
            <a:ext cx="7207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3193" name="Line 26"/>
          <p:cNvSpPr>
            <a:spLocks noChangeShapeType="1"/>
          </p:cNvSpPr>
          <p:nvPr/>
        </p:nvSpPr>
        <p:spPr bwMode="auto">
          <a:xfrm>
            <a:off x="1763713" y="3357563"/>
            <a:ext cx="0" cy="17272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3194" name="Rectangle 27"/>
          <p:cNvSpPr>
            <a:spLocks noChangeArrowheads="1"/>
          </p:cNvSpPr>
          <p:nvPr/>
        </p:nvSpPr>
        <p:spPr bwMode="auto">
          <a:xfrm>
            <a:off x="1476375" y="5157788"/>
            <a:ext cx="503238"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a:t>
            </a:r>
            <a:r>
              <a:rPr lang="ru-RU" altLang="en-US"/>
              <a:t>0</a:t>
            </a:r>
          </a:p>
        </p:txBody>
      </p:sp>
      <p:sp>
        <p:nvSpPr>
          <p:cNvPr id="263195" name="Rectangle 29"/>
          <p:cNvSpPr>
            <a:spLocks noChangeArrowheads="1"/>
          </p:cNvSpPr>
          <p:nvPr/>
        </p:nvSpPr>
        <p:spPr bwMode="auto">
          <a:xfrm>
            <a:off x="2268538" y="5699125"/>
            <a:ext cx="5759450" cy="11684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spcBef>
                <a:spcPct val="30000"/>
              </a:spcBef>
            </a:pPr>
            <a:r>
              <a:rPr lang="ru-RU" altLang="en-US" sz="1400"/>
              <a:t>Данный вариант раздела прибылей работает, если фирмы идентичные по издержкам. В случае, когда одна из участниц имеет преимущество по издержкам, формулы несколько утяжелятся, а прибыли такой лидирующей фирмы возрастут.</a:t>
            </a:r>
          </a:p>
          <a:p>
            <a:pPr eaLnBrk="1" hangingPunct="1"/>
            <a:endParaRPr lang="ru-RU" altLang="en-US" sz="140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8587B8E-EEDA-4EA2-9F8E-C78DADCEDBA6}" type="slidenum">
              <a:rPr lang="ru-RU" altLang="en-US" smtClean="0"/>
              <a:pPr eaLnBrk="1" hangingPunct="1"/>
              <a:t>221</a:t>
            </a:fld>
            <a:endParaRPr lang="ru-RU" altLang="en-US" smtClean="0"/>
          </a:p>
        </p:txBody>
      </p:sp>
      <p:sp>
        <p:nvSpPr>
          <p:cNvPr id="264195" name="Rectangle 2"/>
          <p:cNvSpPr>
            <a:spLocks noGrp="1" noChangeArrowheads="1"/>
          </p:cNvSpPr>
          <p:nvPr>
            <p:ph type="title"/>
          </p:nvPr>
        </p:nvSpPr>
        <p:spPr>
          <a:xfrm>
            <a:off x="685800" y="152400"/>
            <a:ext cx="6870700" cy="755650"/>
          </a:xfrm>
        </p:spPr>
        <p:txBody>
          <a:bodyPr/>
          <a:lstStyle/>
          <a:p>
            <a:pPr eaLnBrk="1" hangingPunct="1"/>
            <a:r>
              <a:rPr lang="ru-RU" altLang="en-US" sz="3200" b="1" smtClean="0"/>
              <a:t>Модель Штакельберга: выводы</a:t>
            </a:r>
          </a:p>
        </p:txBody>
      </p:sp>
      <p:sp>
        <p:nvSpPr>
          <p:cNvPr id="264196" name="Rectangle 3"/>
          <p:cNvSpPr>
            <a:spLocks noGrp="1" noChangeArrowheads="1"/>
          </p:cNvSpPr>
          <p:nvPr>
            <p:ph type="body" idx="1"/>
          </p:nvPr>
        </p:nvSpPr>
        <p:spPr>
          <a:xfrm>
            <a:off x="685800" y="1052513"/>
            <a:ext cx="7696200" cy="5256212"/>
          </a:xfrm>
        </p:spPr>
        <p:txBody>
          <a:bodyPr/>
          <a:lstStyle/>
          <a:p>
            <a:pPr eaLnBrk="1" hangingPunct="1">
              <a:lnSpc>
                <a:spcPct val="80000"/>
              </a:lnSpc>
            </a:pPr>
            <a:r>
              <a:rPr lang="ru-RU" altLang="en-US" sz="2000" smtClean="0"/>
              <a:t>Таким образом, если условно можно полагать, что модель Курно – это «мгновенная» модель одновременного выхода на рынок обеих фирм, то модель Штакельберга предполагает парадигму поведения «лидер-последователь». Лидер – тот, кто вышел на рынок первым, имеет данное преимущество и пользуется им, захватывая больший кусок рынка. Фирме-последователю остается довольствоваться </a:t>
            </a:r>
            <a:r>
              <a:rPr lang="ru-RU" altLang="en-US" sz="2000" u="sng" smtClean="0"/>
              <a:t>остаточным спросом</a:t>
            </a:r>
            <a:r>
              <a:rPr lang="ru-RU" altLang="en-US" sz="2000" smtClean="0"/>
              <a:t>. При этом возможны различные варианты соотношения издержек участников рынка: у фирмы-лидера может быть преимущество по издержкам или фирмы могут быть условно равными по данному параметру.</a:t>
            </a:r>
          </a:p>
          <a:p>
            <a:pPr eaLnBrk="1" hangingPunct="1">
              <a:lnSpc>
                <a:spcPct val="80000"/>
              </a:lnSpc>
            </a:pPr>
            <a:r>
              <a:rPr lang="ru-RU" altLang="en-US" sz="2000" smtClean="0"/>
              <a:t>Но в любом случае при конкуренции по Штакельбергу суммарный объем отраслевого выпуска возрастет по сравнению с ситуацией по Курно. В результате рыночная цена упадет. Произойдет  перераспределение отраслевой прибыли в пользу лидирующей фирмы.</a:t>
            </a:r>
          </a:p>
          <a:p>
            <a:pPr eaLnBrk="1" hangingPunct="1">
              <a:lnSpc>
                <a:spcPct val="80000"/>
              </a:lnSpc>
            </a:pPr>
            <a:endParaRPr lang="ru-RU" altLang="en-US" sz="2000" smtClean="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09119CB-D61D-4957-8E0C-AD1DAFA029B6}" type="slidenum">
              <a:rPr lang="ru-RU" altLang="en-US" smtClean="0"/>
              <a:pPr eaLnBrk="1" hangingPunct="1"/>
              <a:t>222</a:t>
            </a:fld>
            <a:endParaRPr lang="ru-RU" altLang="en-US" smtClean="0"/>
          </a:p>
        </p:txBody>
      </p:sp>
      <p:sp>
        <p:nvSpPr>
          <p:cNvPr id="265219" name="Rectangle 2"/>
          <p:cNvSpPr>
            <a:spLocks noGrp="1" noChangeArrowheads="1"/>
          </p:cNvSpPr>
          <p:nvPr>
            <p:ph type="title"/>
          </p:nvPr>
        </p:nvSpPr>
        <p:spPr>
          <a:xfrm>
            <a:off x="685800" y="152400"/>
            <a:ext cx="7199313" cy="828675"/>
          </a:xfrm>
        </p:spPr>
        <p:txBody>
          <a:bodyPr/>
          <a:lstStyle/>
          <a:p>
            <a:pPr eaLnBrk="1" hangingPunct="1"/>
            <a:r>
              <a:rPr lang="ru-RU" altLang="en-US" sz="2400" b="1" smtClean="0"/>
              <a:t>Дуополия Курно, Штакельберга и сговор: сравнение результатов.</a:t>
            </a:r>
          </a:p>
        </p:txBody>
      </p:sp>
      <p:sp>
        <p:nvSpPr>
          <p:cNvPr id="265220" name="Rectangle 3"/>
          <p:cNvSpPr>
            <a:spLocks noGrp="1" noChangeArrowheads="1"/>
          </p:cNvSpPr>
          <p:nvPr>
            <p:ph type="body" idx="1"/>
          </p:nvPr>
        </p:nvSpPr>
        <p:spPr>
          <a:xfrm>
            <a:off x="250825" y="1125538"/>
            <a:ext cx="8713788" cy="4824412"/>
          </a:xfrm>
        </p:spPr>
        <p:txBody>
          <a:bodyPr/>
          <a:lstStyle/>
          <a:p>
            <a:pPr eaLnBrk="1" hangingPunct="1">
              <a:buFontTx/>
              <a:buNone/>
            </a:pPr>
            <a:r>
              <a:rPr lang="en-US" altLang="en-US" smtClean="0"/>
              <a:t>   Q</a:t>
            </a:r>
            <a:r>
              <a:rPr lang="en-US" altLang="en-US" baseline="-25000" smtClean="0"/>
              <a:t>1</a:t>
            </a:r>
            <a:endParaRPr lang="ru-RU" altLang="en-US" smtClean="0"/>
          </a:p>
        </p:txBody>
      </p:sp>
      <p:sp>
        <p:nvSpPr>
          <p:cNvPr id="265221" name="Line 4"/>
          <p:cNvSpPr>
            <a:spLocks noChangeShapeType="1"/>
          </p:cNvSpPr>
          <p:nvPr/>
        </p:nvSpPr>
        <p:spPr bwMode="auto">
          <a:xfrm>
            <a:off x="1042988" y="1773238"/>
            <a:ext cx="0" cy="33115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22" name="Line 5"/>
          <p:cNvSpPr>
            <a:spLocks noChangeShapeType="1"/>
          </p:cNvSpPr>
          <p:nvPr/>
        </p:nvSpPr>
        <p:spPr bwMode="auto">
          <a:xfrm>
            <a:off x="1042988" y="5084763"/>
            <a:ext cx="3384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23" name="Line 6"/>
          <p:cNvSpPr>
            <a:spLocks noChangeShapeType="1"/>
          </p:cNvSpPr>
          <p:nvPr/>
        </p:nvSpPr>
        <p:spPr bwMode="auto">
          <a:xfrm>
            <a:off x="1042988" y="2060575"/>
            <a:ext cx="1728787" cy="3024188"/>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24" name="Line 7"/>
          <p:cNvSpPr>
            <a:spLocks noChangeShapeType="1"/>
          </p:cNvSpPr>
          <p:nvPr/>
        </p:nvSpPr>
        <p:spPr bwMode="auto">
          <a:xfrm>
            <a:off x="1042988" y="3357563"/>
            <a:ext cx="3097212" cy="1727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25" name="Line 8"/>
          <p:cNvSpPr>
            <a:spLocks noChangeShapeType="1"/>
          </p:cNvSpPr>
          <p:nvPr/>
        </p:nvSpPr>
        <p:spPr bwMode="auto">
          <a:xfrm>
            <a:off x="2124075" y="4005263"/>
            <a:ext cx="0" cy="10795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26" name="Line 9"/>
          <p:cNvSpPr>
            <a:spLocks noChangeShapeType="1"/>
          </p:cNvSpPr>
          <p:nvPr/>
        </p:nvSpPr>
        <p:spPr bwMode="auto">
          <a:xfrm>
            <a:off x="1042988" y="4005263"/>
            <a:ext cx="11525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27" name="Rectangle 10"/>
          <p:cNvSpPr>
            <a:spLocks noChangeArrowheads="1"/>
          </p:cNvSpPr>
          <p:nvPr/>
        </p:nvSpPr>
        <p:spPr bwMode="auto">
          <a:xfrm>
            <a:off x="468313" y="3141663"/>
            <a:ext cx="503237"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20</a:t>
            </a:r>
            <a:endParaRPr lang="ru-RU" altLang="en-US"/>
          </a:p>
        </p:txBody>
      </p:sp>
      <p:sp>
        <p:nvSpPr>
          <p:cNvPr id="265228" name="Rectangle 11"/>
          <p:cNvSpPr>
            <a:spLocks noChangeArrowheads="1"/>
          </p:cNvSpPr>
          <p:nvPr/>
        </p:nvSpPr>
        <p:spPr bwMode="auto">
          <a:xfrm>
            <a:off x="468313" y="1916113"/>
            <a:ext cx="503237"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40</a:t>
            </a:r>
            <a:endParaRPr lang="ru-RU" altLang="en-US"/>
          </a:p>
        </p:txBody>
      </p:sp>
      <p:sp>
        <p:nvSpPr>
          <p:cNvPr id="265229" name="Rectangle 12"/>
          <p:cNvSpPr>
            <a:spLocks noChangeArrowheads="1"/>
          </p:cNvSpPr>
          <p:nvPr/>
        </p:nvSpPr>
        <p:spPr bwMode="auto">
          <a:xfrm>
            <a:off x="3779838" y="5157788"/>
            <a:ext cx="1368425" cy="3603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40      </a:t>
            </a:r>
            <a:r>
              <a:rPr lang="en-US" altLang="en-US" sz="2000" b="1"/>
              <a:t>Q</a:t>
            </a:r>
            <a:r>
              <a:rPr lang="en-US" altLang="en-US" sz="2000" b="1" baseline="-25000"/>
              <a:t>2</a:t>
            </a:r>
            <a:endParaRPr lang="ru-RU" altLang="en-US" sz="2000" b="1"/>
          </a:p>
        </p:txBody>
      </p:sp>
      <p:sp>
        <p:nvSpPr>
          <p:cNvPr id="265230" name="Rectangle 13"/>
          <p:cNvSpPr>
            <a:spLocks noChangeArrowheads="1"/>
          </p:cNvSpPr>
          <p:nvPr/>
        </p:nvSpPr>
        <p:spPr bwMode="auto">
          <a:xfrm>
            <a:off x="468313" y="3644900"/>
            <a:ext cx="503237" cy="43338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13.3</a:t>
            </a:r>
            <a:endParaRPr lang="ru-RU" altLang="en-US"/>
          </a:p>
        </p:txBody>
      </p:sp>
      <p:sp>
        <p:nvSpPr>
          <p:cNvPr id="265231" name="Rectangle 19"/>
          <p:cNvSpPr>
            <a:spLocks noChangeArrowheads="1"/>
          </p:cNvSpPr>
          <p:nvPr/>
        </p:nvSpPr>
        <p:spPr bwMode="auto">
          <a:xfrm>
            <a:off x="2051050" y="5157788"/>
            <a:ext cx="503238"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13.3</a:t>
            </a:r>
            <a:endParaRPr lang="ru-RU" altLang="en-US"/>
          </a:p>
        </p:txBody>
      </p:sp>
      <p:sp>
        <p:nvSpPr>
          <p:cNvPr id="265232" name="Rectangle 20"/>
          <p:cNvSpPr>
            <a:spLocks noChangeArrowheads="1"/>
          </p:cNvSpPr>
          <p:nvPr/>
        </p:nvSpPr>
        <p:spPr bwMode="auto">
          <a:xfrm>
            <a:off x="2627313" y="5229225"/>
            <a:ext cx="503237" cy="43338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20</a:t>
            </a:r>
            <a:endParaRPr lang="ru-RU" altLang="en-US"/>
          </a:p>
        </p:txBody>
      </p:sp>
      <p:sp>
        <p:nvSpPr>
          <p:cNvPr id="265233" name="Rectangle 22"/>
          <p:cNvSpPr>
            <a:spLocks noChangeArrowheads="1"/>
          </p:cNvSpPr>
          <p:nvPr/>
        </p:nvSpPr>
        <p:spPr bwMode="auto">
          <a:xfrm>
            <a:off x="5580063" y="1779588"/>
            <a:ext cx="2808287" cy="34575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l" eaLnBrk="1" hangingPunct="1"/>
            <a:r>
              <a:rPr lang="ru-RU" altLang="en-US" sz="2000" b="1"/>
              <a:t>Самая невыгодная для потребителя ситуация – это картелирование: монополия позволяет установить высокие цены за счет сокращения объема выпуска участников.</a:t>
            </a:r>
            <a:endParaRPr lang="en-US" altLang="en-US" sz="2000" b="1"/>
          </a:p>
        </p:txBody>
      </p:sp>
      <p:sp>
        <p:nvSpPr>
          <p:cNvPr id="265234" name="Line 23"/>
          <p:cNvSpPr>
            <a:spLocks noChangeShapeType="1"/>
          </p:cNvSpPr>
          <p:nvPr/>
        </p:nvSpPr>
        <p:spPr bwMode="auto">
          <a:xfrm>
            <a:off x="1042988" y="3357563"/>
            <a:ext cx="7207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35" name="Line 24"/>
          <p:cNvSpPr>
            <a:spLocks noChangeShapeType="1"/>
          </p:cNvSpPr>
          <p:nvPr/>
        </p:nvSpPr>
        <p:spPr bwMode="auto">
          <a:xfrm>
            <a:off x="1763713" y="3357563"/>
            <a:ext cx="0" cy="17272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36" name="Rectangle 25"/>
          <p:cNvSpPr>
            <a:spLocks noChangeArrowheads="1"/>
          </p:cNvSpPr>
          <p:nvPr/>
        </p:nvSpPr>
        <p:spPr bwMode="auto">
          <a:xfrm>
            <a:off x="1476375" y="5157788"/>
            <a:ext cx="503238" cy="433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a:t>
            </a:r>
            <a:r>
              <a:rPr lang="ru-RU" altLang="en-US"/>
              <a:t>0</a:t>
            </a:r>
          </a:p>
        </p:txBody>
      </p:sp>
      <p:sp>
        <p:nvSpPr>
          <p:cNvPr id="265237" name="Line 29"/>
          <p:cNvSpPr>
            <a:spLocks noChangeShapeType="1"/>
          </p:cNvSpPr>
          <p:nvPr/>
        </p:nvSpPr>
        <p:spPr bwMode="auto">
          <a:xfrm>
            <a:off x="1042988" y="3357563"/>
            <a:ext cx="16573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38" name="Line 30"/>
          <p:cNvSpPr>
            <a:spLocks noChangeShapeType="1"/>
          </p:cNvSpPr>
          <p:nvPr/>
        </p:nvSpPr>
        <p:spPr bwMode="auto">
          <a:xfrm flipV="1">
            <a:off x="2771775" y="3357563"/>
            <a:ext cx="0" cy="172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39" name="Line 31"/>
          <p:cNvSpPr>
            <a:spLocks noChangeShapeType="1"/>
          </p:cNvSpPr>
          <p:nvPr/>
        </p:nvSpPr>
        <p:spPr bwMode="auto">
          <a:xfrm>
            <a:off x="1042988" y="3357563"/>
            <a:ext cx="1728787" cy="172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40" name="Line 32"/>
          <p:cNvSpPr>
            <a:spLocks noChangeShapeType="1"/>
          </p:cNvSpPr>
          <p:nvPr/>
        </p:nvSpPr>
        <p:spPr bwMode="auto">
          <a:xfrm flipV="1">
            <a:off x="1042988" y="3357563"/>
            <a:ext cx="1728787" cy="172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41" name="AutoShape 33"/>
          <p:cNvSpPr>
            <a:spLocks noChangeArrowheads="1"/>
          </p:cNvSpPr>
          <p:nvPr/>
        </p:nvSpPr>
        <p:spPr bwMode="auto">
          <a:xfrm>
            <a:off x="3203575" y="2852738"/>
            <a:ext cx="2305050" cy="865187"/>
          </a:xfrm>
          <a:prstGeom prst="cloudCallout">
            <a:avLst>
              <a:gd name="adj1" fmla="val -69560"/>
              <a:gd name="adj2" fmla="val 11833"/>
            </a:avLst>
          </a:prstGeom>
          <a:solidFill>
            <a:srgbClr val="BDF76F"/>
          </a:solidFill>
          <a:ln w="12700">
            <a:solidFill>
              <a:schemeClr val="tx1"/>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a:t>Конкурентное равновесие: </a:t>
            </a:r>
            <a:r>
              <a:rPr lang="en-US" altLang="en-US" sz="1400" b="1"/>
              <a:t>P=20 Q=40</a:t>
            </a:r>
            <a:endParaRPr lang="ru-RU" altLang="en-US" sz="1400" b="1"/>
          </a:p>
        </p:txBody>
      </p:sp>
      <p:sp>
        <p:nvSpPr>
          <p:cNvPr id="265242" name="AutoShape 38"/>
          <p:cNvSpPr>
            <a:spLocks noChangeArrowheads="1"/>
          </p:cNvSpPr>
          <p:nvPr/>
        </p:nvSpPr>
        <p:spPr bwMode="auto">
          <a:xfrm rot="-2110102">
            <a:off x="1117600" y="1279525"/>
            <a:ext cx="2470150" cy="1079500"/>
          </a:xfrm>
          <a:prstGeom prst="cloudCallout">
            <a:avLst>
              <a:gd name="adj1" fmla="val -53144"/>
              <a:gd name="adj2" fmla="val 77870"/>
            </a:avLst>
          </a:prstGeom>
          <a:solidFill>
            <a:schemeClr val="accent1"/>
          </a:solidFill>
          <a:ln w="12700">
            <a:solidFill>
              <a:schemeClr val="tx1"/>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a:t>Равновесие по Штакельбергу: Р=40 </a:t>
            </a:r>
            <a:r>
              <a:rPr lang="en-US" altLang="en-US" sz="1400" b="1"/>
              <a:t>Q=30</a:t>
            </a:r>
            <a:endParaRPr lang="ru-RU" altLang="en-US" sz="1400" b="1"/>
          </a:p>
        </p:txBody>
      </p:sp>
      <p:sp>
        <p:nvSpPr>
          <p:cNvPr id="265243" name="Line 39"/>
          <p:cNvSpPr>
            <a:spLocks noChangeShapeType="1"/>
          </p:cNvSpPr>
          <p:nvPr/>
        </p:nvSpPr>
        <p:spPr bwMode="auto">
          <a:xfrm>
            <a:off x="1042988" y="4365625"/>
            <a:ext cx="7207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5244" name="AutoShape 40"/>
          <p:cNvSpPr>
            <a:spLocks noChangeArrowheads="1"/>
          </p:cNvSpPr>
          <p:nvPr/>
        </p:nvSpPr>
        <p:spPr bwMode="auto">
          <a:xfrm rot="1529934">
            <a:off x="2614613" y="3914775"/>
            <a:ext cx="3070225" cy="1131888"/>
          </a:xfrm>
          <a:prstGeom prst="cloudCallout">
            <a:avLst>
              <a:gd name="adj1" fmla="val -72551"/>
              <a:gd name="adj2" fmla="val 77565"/>
            </a:avLst>
          </a:prstGeom>
          <a:solidFill>
            <a:srgbClr val="79EDA5"/>
          </a:solidFill>
          <a:ln w="12700">
            <a:solidFill>
              <a:schemeClr val="tx1"/>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a:t>Сговор(монополия): </a:t>
            </a:r>
            <a:r>
              <a:rPr lang="en-US" altLang="en-US" sz="1400" b="1"/>
              <a:t>P= 60 Q=20 (10+10)</a:t>
            </a:r>
            <a:endParaRPr lang="ru-RU" altLang="en-US" sz="1400" b="1"/>
          </a:p>
        </p:txBody>
      </p:sp>
      <p:sp>
        <p:nvSpPr>
          <p:cNvPr id="265245" name="Rectangle 41"/>
          <p:cNvSpPr>
            <a:spLocks noChangeArrowheads="1"/>
          </p:cNvSpPr>
          <p:nvPr/>
        </p:nvSpPr>
        <p:spPr bwMode="auto">
          <a:xfrm>
            <a:off x="468313" y="4149725"/>
            <a:ext cx="503237" cy="43338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10</a:t>
            </a:r>
            <a:endParaRPr lang="ru-RU" altLang="en-US"/>
          </a:p>
        </p:txBody>
      </p:sp>
      <p:sp>
        <p:nvSpPr>
          <p:cNvPr id="265246" name="AutoShape 42"/>
          <p:cNvSpPr>
            <a:spLocks noChangeArrowheads="1"/>
          </p:cNvSpPr>
          <p:nvPr/>
        </p:nvSpPr>
        <p:spPr bwMode="auto">
          <a:xfrm rot="-814649">
            <a:off x="2484438" y="1989138"/>
            <a:ext cx="2865437" cy="903287"/>
          </a:xfrm>
          <a:prstGeom prst="cloudCallout">
            <a:avLst>
              <a:gd name="adj1" fmla="val -70370"/>
              <a:gd name="adj2" fmla="val 117792"/>
            </a:avLst>
          </a:prstGeom>
          <a:solidFill>
            <a:srgbClr val="F76FD3"/>
          </a:solidFill>
          <a:ln w="12700">
            <a:solidFill>
              <a:srgbClr val="FF9933"/>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a:t>Равновесие по Курно: </a:t>
            </a:r>
            <a:r>
              <a:rPr lang="en-US" altLang="en-US" sz="1400" b="1"/>
              <a:t>P=46.6 Q=26.6(13.3+13.3)</a:t>
            </a:r>
            <a:endParaRPr lang="ru-RU" altLang="en-US" sz="1400" b="1"/>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376DD07-605F-4483-BF39-E044AF8F8722}" type="slidenum">
              <a:rPr lang="ru-RU" altLang="en-US" smtClean="0"/>
              <a:pPr eaLnBrk="1" hangingPunct="1"/>
              <a:t>223</a:t>
            </a:fld>
            <a:endParaRPr lang="ru-RU" altLang="en-US" smtClean="0"/>
          </a:p>
        </p:txBody>
      </p:sp>
      <p:sp>
        <p:nvSpPr>
          <p:cNvPr id="266243" name="Rectangle 2"/>
          <p:cNvSpPr>
            <a:spLocks noGrp="1" noChangeArrowheads="1"/>
          </p:cNvSpPr>
          <p:nvPr>
            <p:ph type="title"/>
          </p:nvPr>
        </p:nvSpPr>
        <p:spPr>
          <a:xfrm>
            <a:off x="685800" y="152400"/>
            <a:ext cx="6870700" cy="900113"/>
          </a:xfrm>
        </p:spPr>
        <p:txBody>
          <a:bodyPr/>
          <a:lstStyle/>
          <a:p>
            <a:pPr eaLnBrk="1" hangingPunct="1"/>
            <a:r>
              <a:rPr lang="ru-RU" altLang="en-US" sz="2800" b="1" smtClean="0"/>
              <a:t>Модель ценовых воин</a:t>
            </a:r>
            <a:br>
              <a:rPr lang="ru-RU" altLang="en-US" sz="2800" b="1" smtClean="0"/>
            </a:br>
            <a:r>
              <a:rPr lang="ru-RU" altLang="en-US" sz="2800" b="1" smtClean="0"/>
              <a:t>( модель Бертрана)</a:t>
            </a:r>
          </a:p>
        </p:txBody>
      </p:sp>
      <p:sp>
        <p:nvSpPr>
          <p:cNvPr id="266244" name="Rectangle 3"/>
          <p:cNvSpPr>
            <a:spLocks noGrp="1" noChangeArrowheads="1"/>
          </p:cNvSpPr>
          <p:nvPr>
            <p:ph type="body" idx="1"/>
          </p:nvPr>
        </p:nvSpPr>
        <p:spPr>
          <a:xfrm>
            <a:off x="685800" y="981075"/>
            <a:ext cx="7696200" cy="4968875"/>
          </a:xfrm>
        </p:spPr>
        <p:txBody>
          <a:bodyPr/>
          <a:lstStyle/>
          <a:p>
            <a:pPr eaLnBrk="1" hangingPunct="1">
              <a:lnSpc>
                <a:spcPct val="80000"/>
              </a:lnSpc>
            </a:pPr>
            <a:r>
              <a:rPr lang="ru-RU" altLang="en-US" sz="2400" smtClean="0"/>
              <a:t>В 1883г.  французский математик предлагает заменить в модели Курно параметр объема выпуска на цену, сохранив логику модели.</a:t>
            </a:r>
          </a:p>
          <a:p>
            <a:pPr eaLnBrk="1" hangingPunct="1">
              <a:lnSpc>
                <a:spcPct val="80000"/>
              </a:lnSpc>
            </a:pPr>
            <a:r>
              <a:rPr lang="ru-RU" altLang="en-US" sz="2400" smtClean="0"/>
              <a:t> Дуополисты, стремясь захватить рынок, будут снижать цены</a:t>
            </a:r>
            <a:r>
              <a:rPr lang="en-US" altLang="en-US" sz="2400" smtClean="0"/>
              <a:t>.</a:t>
            </a:r>
            <a:endParaRPr lang="ru-RU" altLang="en-US" sz="2400" smtClean="0"/>
          </a:p>
          <a:p>
            <a:pPr eaLnBrk="1" hangingPunct="1">
              <a:lnSpc>
                <a:spcPct val="80000"/>
              </a:lnSpc>
            </a:pPr>
            <a:r>
              <a:rPr lang="ru-RU" altLang="en-US" sz="2400" smtClean="0"/>
              <a:t>Ценовая война – это цикл последовательных уменьшений цены соперничающими на олигополистическом рынке фирмами.</a:t>
            </a:r>
          </a:p>
          <a:p>
            <a:pPr eaLnBrk="1" hangingPunct="1">
              <a:lnSpc>
                <a:spcPct val="80000"/>
              </a:lnSpc>
            </a:pPr>
            <a:r>
              <a:rPr lang="ru-RU" altLang="en-US" sz="2400" smtClean="0"/>
              <a:t>В равновесии по Бертрану цена окажется равной предельным затратам каждого, а общая отраслевая экономическая прибыль окажется нулевой </a:t>
            </a:r>
          </a:p>
          <a:p>
            <a:pPr eaLnBrk="1" hangingPunct="1">
              <a:lnSpc>
                <a:spcPct val="80000"/>
              </a:lnSpc>
            </a:pPr>
            <a:r>
              <a:rPr lang="ru-RU" altLang="en-US" sz="2400" smtClean="0"/>
              <a:t>Ценовые воины выгодны потребителям и невыгодны производителям, которые испытывают острое искушение </a:t>
            </a:r>
            <a:r>
              <a:rPr lang="ru-RU" altLang="en-US" sz="2400" u="sng" smtClean="0"/>
              <a:t>договориться.</a:t>
            </a:r>
          </a:p>
          <a:p>
            <a:pPr eaLnBrk="1" hangingPunct="1">
              <a:lnSpc>
                <a:spcPct val="80000"/>
              </a:lnSpc>
            </a:pPr>
            <a:endParaRPr lang="ru-RU" altLang="en-US" sz="2400" u="sng" smtClean="0"/>
          </a:p>
        </p:txBody>
      </p:sp>
      <p:pic>
        <p:nvPicPr>
          <p:cNvPr id="266245" name="Picture 4" descr="MCj024105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275" y="5805488"/>
            <a:ext cx="9128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2CF0287-145C-426E-9FA1-BF205FD1844C}" type="slidenum">
              <a:rPr lang="ru-RU" altLang="en-US" smtClean="0"/>
              <a:pPr eaLnBrk="1" hangingPunct="1"/>
              <a:t>224</a:t>
            </a:fld>
            <a:endParaRPr lang="ru-RU" altLang="en-US" smtClean="0"/>
          </a:p>
        </p:txBody>
      </p:sp>
      <p:sp>
        <p:nvSpPr>
          <p:cNvPr id="267267" name="Rectangle 2"/>
          <p:cNvSpPr>
            <a:spLocks noGrp="1" noChangeArrowheads="1"/>
          </p:cNvSpPr>
          <p:nvPr>
            <p:ph type="title"/>
          </p:nvPr>
        </p:nvSpPr>
        <p:spPr>
          <a:xfrm>
            <a:off x="685800" y="152400"/>
            <a:ext cx="6870700" cy="828675"/>
          </a:xfrm>
        </p:spPr>
        <p:txBody>
          <a:bodyPr/>
          <a:lstStyle/>
          <a:p>
            <a:pPr eaLnBrk="1" hangingPunct="1"/>
            <a:r>
              <a:rPr lang="ru-RU" altLang="en-US" sz="2800" b="1" smtClean="0"/>
              <a:t>Модель частичной монополии (модель ценового лидера)</a:t>
            </a:r>
          </a:p>
        </p:txBody>
      </p:sp>
      <p:sp>
        <p:nvSpPr>
          <p:cNvPr id="267268" name="Rectangle 3"/>
          <p:cNvSpPr>
            <a:spLocks noGrp="1" noChangeArrowheads="1"/>
          </p:cNvSpPr>
          <p:nvPr>
            <p:ph type="body" idx="1"/>
          </p:nvPr>
        </p:nvSpPr>
        <p:spPr>
          <a:xfrm>
            <a:off x="323850" y="1125538"/>
            <a:ext cx="8058150" cy="4360862"/>
          </a:xfrm>
        </p:spPr>
        <p:txBody>
          <a:bodyPr/>
          <a:lstStyle/>
          <a:p>
            <a:pPr eaLnBrk="1" hangingPunct="1">
              <a:buFontTx/>
              <a:buNone/>
            </a:pPr>
            <a:r>
              <a:rPr lang="ru-RU" altLang="en-US" smtClean="0"/>
              <a:t>Р		</a:t>
            </a:r>
            <a:r>
              <a:rPr lang="en-US" altLang="en-US" smtClean="0"/>
              <a:t>Dm</a:t>
            </a:r>
            <a:endParaRPr lang="ru-RU" altLang="en-US" smtClean="0"/>
          </a:p>
        </p:txBody>
      </p:sp>
      <p:sp>
        <p:nvSpPr>
          <p:cNvPr id="267269" name="Line 4"/>
          <p:cNvSpPr>
            <a:spLocks noChangeShapeType="1"/>
          </p:cNvSpPr>
          <p:nvPr/>
        </p:nvSpPr>
        <p:spPr bwMode="auto">
          <a:xfrm>
            <a:off x="971550" y="1773238"/>
            <a:ext cx="0" cy="21605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7270" name="Line 5"/>
          <p:cNvSpPr>
            <a:spLocks noChangeShapeType="1"/>
          </p:cNvSpPr>
          <p:nvPr/>
        </p:nvSpPr>
        <p:spPr bwMode="auto">
          <a:xfrm>
            <a:off x="971550" y="3933825"/>
            <a:ext cx="2520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7271" name="Line 6"/>
          <p:cNvSpPr>
            <a:spLocks noChangeShapeType="1"/>
          </p:cNvSpPr>
          <p:nvPr/>
        </p:nvSpPr>
        <p:spPr bwMode="auto">
          <a:xfrm>
            <a:off x="1835150" y="1557338"/>
            <a:ext cx="1584325" cy="2087562"/>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7272" name="Line 7"/>
          <p:cNvSpPr>
            <a:spLocks noChangeShapeType="1"/>
          </p:cNvSpPr>
          <p:nvPr/>
        </p:nvSpPr>
        <p:spPr bwMode="auto">
          <a:xfrm>
            <a:off x="971550" y="2205038"/>
            <a:ext cx="1655763" cy="10080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7273" name="Line 8"/>
          <p:cNvSpPr>
            <a:spLocks noChangeShapeType="1"/>
          </p:cNvSpPr>
          <p:nvPr/>
        </p:nvSpPr>
        <p:spPr bwMode="auto">
          <a:xfrm>
            <a:off x="971550" y="2205038"/>
            <a:ext cx="1008063" cy="1439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7274" name="Arc 9"/>
          <p:cNvSpPr>
            <a:spLocks/>
          </p:cNvSpPr>
          <p:nvPr/>
        </p:nvSpPr>
        <p:spPr bwMode="auto">
          <a:xfrm flipV="1">
            <a:off x="1403350" y="2492375"/>
            <a:ext cx="936625" cy="576263"/>
          </a:xfrm>
          <a:custGeom>
            <a:avLst/>
            <a:gdLst>
              <a:gd name="T0" fmla="*/ 0 w 21600"/>
              <a:gd name="T1" fmla="*/ 0 h 21600"/>
              <a:gd name="T2" fmla="*/ 40614181 w 21600"/>
              <a:gd name="T3" fmla="*/ 15374031 h 21600"/>
              <a:gd name="T4" fmla="*/ 0 w 21600"/>
              <a:gd name="T5" fmla="*/ 1537403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7275" name="Arc 10"/>
          <p:cNvSpPr>
            <a:spLocks/>
          </p:cNvSpPr>
          <p:nvPr/>
        </p:nvSpPr>
        <p:spPr bwMode="auto">
          <a:xfrm flipH="1" flipV="1">
            <a:off x="1042988" y="2852738"/>
            <a:ext cx="360362" cy="215900"/>
          </a:xfrm>
          <a:custGeom>
            <a:avLst/>
            <a:gdLst>
              <a:gd name="T0" fmla="*/ 0 w 21600"/>
              <a:gd name="T1" fmla="*/ 0 h 21600"/>
              <a:gd name="T2" fmla="*/ 6012073 w 21600"/>
              <a:gd name="T3" fmla="*/ 2158000 h 21600"/>
              <a:gd name="T4" fmla="*/ 0 w 21600"/>
              <a:gd name="T5" fmla="*/ 21580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7276" name="Arc 12"/>
          <p:cNvSpPr>
            <a:spLocks/>
          </p:cNvSpPr>
          <p:nvPr/>
        </p:nvSpPr>
        <p:spPr bwMode="auto">
          <a:xfrm rot="-1148303" flipH="1" flipV="1">
            <a:off x="1382713" y="2433638"/>
            <a:ext cx="1254125" cy="574675"/>
          </a:xfrm>
          <a:custGeom>
            <a:avLst/>
            <a:gdLst>
              <a:gd name="T0" fmla="*/ 0 w 31303"/>
              <a:gd name="T1" fmla="*/ 1258911 h 24574"/>
              <a:gd name="T2" fmla="*/ 49914687 w 31303"/>
              <a:gd name="T3" fmla="*/ 13439057 h 24574"/>
              <a:gd name="T4" fmla="*/ 15574581 w 31303"/>
              <a:gd name="T5" fmla="*/ 11812641 h 24574"/>
              <a:gd name="T6" fmla="*/ 0 60000 65536"/>
              <a:gd name="T7" fmla="*/ 0 60000 65536"/>
              <a:gd name="T8" fmla="*/ 0 60000 65536"/>
              <a:gd name="T9" fmla="*/ 0 w 31303"/>
              <a:gd name="T10" fmla="*/ 0 h 24574"/>
              <a:gd name="T11" fmla="*/ 31303 w 31303"/>
              <a:gd name="T12" fmla="*/ 24574 h 24574"/>
            </a:gdLst>
            <a:ahLst/>
            <a:cxnLst>
              <a:cxn ang="T6">
                <a:pos x="T0" y="T1"/>
              </a:cxn>
              <a:cxn ang="T7">
                <a:pos x="T2" y="T3"/>
              </a:cxn>
              <a:cxn ang="T8">
                <a:pos x="T4" y="T5"/>
              </a:cxn>
            </a:cxnLst>
            <a:rect l="T9" t="T10" r="T11" b="T12"/>
            <a:pathLst>
              <a:path w="31303" h="24574" fill="none" extrusionOk="0">
                <a:moveTo>
                  <a:pt x="0" y="2302"/>
                </a:moveTo>
                <a:cubicBezTo>
                  <a:pt x="3010" y="788"/>
                  <a:pt x="6333" y="-1"/>
                  <a:pt x="9703" y="0"/>
                </a:cubicBezTo>
                <a:cubicBezTo>
                  <a:pt x="21632" y="0"/>
                  <a:pt x="31303" y="9670"/>
                  <a:pt x="31303" y="21600"/>
                </a:cubicBezTo>
                <a:cubicBezTo>
                  <a:pt x="31303" y="22594"/>
                  <a:pt x="31234" y="23588"/>
                  <a:pt x="31097" y="24574"/>
                </a:cubicBezTo>
              </a:path>
              <a:path w="31303" h="24574" stroke="0" extrusionOk="0">
                <a:moveTo>
                  <a:pt x="0" y="2302"/>
                </a:moveTo>
                <a:cubicBezTo>
                  <a:pt x="3010" y="788"/>
                  <a:pt x="6333" y="-1"/>
                  <a:pt x="9703" y="0"/>
                </a:cubicBezTo>
                <a:cubicBezTo>
                  <a:pt x="21632" y="0"/>
                  <a:pt x="31303" y="9670"/>
                  <a:pt x="31303" y="21600"/>
                </a:cubicBezTo>
                <a:cubicBezTo>
                  <a:pt x="31303" y="22594"/>
                  <a:pt x="31234" y="23588"/>
                  <a:pt x="31097" y="24574"/>
                </a:cubicBezTo>
                <a:lnTo>
                  <a:pt x="9703" y="21600"/>
                </a:lnTo>
                <a:close/>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67277" name="Line 13"/>
          <p:cNvSpPr>
            <a:spLocks noChangeShapeType="1"/>
          </p:cNvSpPr>
          <p:nvPr/>
        </p:nvSpPr>
        <p:spPr bwMode="auto">
          <a:xfrm>
            <a:off x="1547813" y="3068638"/>
            <a:ext cx="0" cy="86518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7278" name="Line 14"/>
          <p:cNvSpPr>
            <a:spLocks noChangeShapeType="1"/>
          </p:cNvSpPr>
          <p:nvPr/>
        </p:nvSpPr>
        <p:spPr bwMode="auto">
          <a:xfrm flipV="1">
            <a:off x="1547813" y="2565400"/>
            <a:ext cx="0" cy="503238"/>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7279" name="Line 15"/>
          <p:cNvSpPr>
            <a:spLocks noChangeShapeType="1"/>
          </p:cNvSpPr>
          <p:nvPr/>
        </p:nvSpPr>
        <p:spPr bwMode="auto">
          <a:xfrm>
            <a:off x="971550" y="2565400"/>
            <a:ext cx="15843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7280" name="Line 16"/>
          <p:cNvSpPr>
            <a:spLocks noChangeShapeType="1"/>
          </p:cNvSpPr>
          <p:nvPr/>
        </p:nvSpPr>
        <p:spPr bwMode="auto">
          <a:xfrm>
            <a:off x="2555875" y="2565400"/>
            <a:ext cx="0" cy="13684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67281" name="Rectangle 17"/>
          <p:cNvSpPr>
            <a:spLocks noChangeArrowheads="1"/>
          </p:cNvSpPr>
          <p:nvPr/>
        </p:nvSpPr>
        <p:spPr bwMode="auto">
          <a:xfrm>
            <a:off x="468313" y="2205038"/>
            <a:ext cx="431800" cy="50323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t>P</a:t>
            </a:r>
            <a:r>
              <a:rPr lang="en-US" altLang="en-US" b="1" baseline="-25000"/>
              <a:t>L</a:t>
            </a:r>
            <a:endParaRPr lang="ru-RU" altLang="en-US" b="1"/>
          </a:p>
        </p:txBody>
      </p:sp>
      <p:sp>
        <p:nvSpPr>
          <p:cNvPr id="267282" name="Rectangle 18"/>
          <p:cNvSpPr>
            <a:spLocks noChangeArrowheads="1"/>
          </p:cNvSpPr>
          <p:nvPr/>
        </p:nvSpPr>
        <p:spPr bwMode="auto">
          <a:xfrm>
            <a:off x="2268538" y="4076700"/>
            <a:ext cx="431800" cy="431800"/>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r>
              <a:rPr lang="en-US" altLang="en-US" baseline="-25000"/>
              <a:t>m</a:t>
            </a:r>
            <a:endParaRPr lang="ru-RU" altLang="en-US"/>
          </a:p>
        </p:txBody>
      </p:sp>
      <p:sp>
        <p:nvSpPr>
          <p:cNvPr id="267283" name="Rectangle 19"/>
          <p:cNvSpPr>
            <a:spLocks noChangeArrowheads="1"/>
          </p:cNvSpPr>
          <p:nvPr/>
        </p:nvSpPr>
        <p:spPr bwMode="auto">
          <a:xfrm>
            <a:off x="1403350" y="4076700"/>
            <a:ext cx="431800" cy="431800"/>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r>
              <a:rPr lang="en-US" altLang="en-US" baseline="-25000"/>
              <a:t>L</a:t>
            </a:r>
            <a:endParaRPr lang="ru-RU" altLang="en-US"/>
          </a:p>
        </p:txBody>
      </p:sp>
      <p:sp>
        <p:nvSpPr>
          <p:cNvPr id="267284" name="Rectangle 20"/>
          <p:cNvSpPr>
            <a:spLocks noChangeArrowheads="1"/>
          </p:cNvSpPr>
          <p:nvPr/>
        </p:nvSpPr>
        <p:spPr bwMode="auto">
          <a:xfrm>
            <a:off x="3276600" y="4076700"/>
            <a:ext cx="431800" cy="431800"/>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67285" name="Rectangle 21"/>
          <p:cNvSpPr>
            <a:spLocks noChangeArrowheads="1"/>
          </p:cNvSpPr>
          <p:nvPr/>
        </p:nvSpPr>
        <p:spPr bwMode="auto">
          <a:xfrm>
            <a:off x="2700338" y="3213100"/>
            <a:ext cx="431800" cy="431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t>D</a:t>
            </a:r>
            <a:r>
              <a:rPr lang="en-US" altLang="en-US" b="1" baseline="-25000"/>
              <a:t>L</a:t>
            </a:r>
            <a:endParaRPr lang="ru-RU" altLang="en-US" b="1"/>
          </a:p>
        </p:txBody>
      </p:sp>
      <p:sp>
        <p:nvSpPr>
          <p:cNvPr id="267286" name="Rectangle 22"/>
          <p:cNvSpPr>
            <a:spLocks noChangeArrowheads="1"/>
          </p:cNvSpPr>
          <p:nvPr/>
        </p:nvSpPr>
        <p:spPr bwMode="auto">
          <a:xfrm>
            <a:off x="3708400" y="1516063"/>
            <a:ext cx="4608513" cy="43719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l" eaLnBrk="1" hangingPunct="1"/>
            <a:r>
              <a:rPr lang="ru-RU" altLang="en-US" sz="2000"/>
              <a:t>Фирма-лидер определяет параметры деятельности (</a:t>
            </a:r>
            <a:r>
              <a:rPr lang="en-US" altLang="en-US" sz="2000"/>
              <a:t>Q,P)</a:t>
            </a:r>
            <a:r>
              <a:rPr lang="ru-RU" altLang="en-US" sz="2000"/>
              <a:t> исходя из максимизирующего прибыль условия </a:t>
            </a:r>
            <a:r>
              <a:rPr lang="en-US" altLang="en-US" sz="2000"/>
              <a:t>MR=MC</a:t>
            </a:r>
            <a:r>
              <a:rPr lang="ru-RU" altLang="en-US" sz="2000"/>
              <a:t>; фирмы-последователи принимают цену лидера как внешний фактор (становятся ценополучателями) и действуют по правилу Р=МС. Поэтому для фирмы-лидера очень важно правильно определить величину </a:t>
            </a:r>
            <a:r>
              <a:rPr lang="ru-RU" altLang="en-US" sz="2000" u="sng"/>
              <a:t>остаточного спроса, </a:t>
            </a:r>
            <a:r>
              <a:rPr lang="ru-RU" altLang="en-US" sz="2000"/>
              <a:t>представляющего собой разницу между рыночным спросом и спросом фирм-последователей.</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E4CF792-4D8B-4A65-804E-80084222A02D}" type="slidenum">
              <a:rPr lang="ru-RU" altLang="en-US" smtClean="0"/>
              <a:pPr eaLnBrk="1" hangingPunct="1"/>
              <a:t>225</a:t>
            </a:fld>
            <a:endParaRPr lang="ru-RU" altLang="en-US" smtClean="0"/>
          </a:p>
        </p:txBody>
      </p:sp>
      <p:sp>
        <p:nvSpPr>
          <p:cNvPr id="268291" name="Rectangle 2"/>
          <p:cNvSpPr>
            <a:spLocks noGrp="1" noChangeArrowheads="1"/>
          </p:cNvSpPr>
          <p:nvPr>
            <p:ph type="title"/>
          </p:nvPr>
        </p:nvSpPr>
        <p:spPr>
          <a:xfrm>
            <a:off x="685800" y="152400"/>
            <a:ext cx="6870700" cy="5292725"/>
          </a:xfrm>
        </p:spPr>
        <p:txBody>
          <a:bodyPr/>
          <a:lstStyle/>
          <a:p>
            <a:pPr eaLnBrk="1" hangingPunct="1"/>
            <a:r>
              <a:rPr lang="ru-RU" altLang="en-US" smtClean="0"/>
              <a:t> Являются ли фирмы-лидеры более прибыльными</a:t>
            </a:r>
            <a:br>
              <a:rPr lang="ru-RU" altLang="en-US" smtClean="0"/>
            </a:br>
            <a:r>
              <a:rPr lang="ru-RU" altLang="en-US" smtClean="0"/>
              <a:t>или, другими словами, есть ли зависимость между долей рынка и прибылью?</a:t>
            </a:r>
          </a:p>
        </p:txBody>
      </p:sp>
      <p:pic>
        <p:nvPicPr>
          <p:cNvPr id="268292" name="Picture 3" descr="MMj0284165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96063" y="4508500"/>
            <a:ext cx="17986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48BAEFA-AE4B-45B5-8D60-BF290598569F}" type="slidenum">
              <a:rPr lang="ru-RU" altLang="en-US" smtClean="0"/>
              <a:pPr eaLnBrk="1" hangingPunct="1"/>
              <a:t>226</a:t>
            </a:fld>
            <a:endParaRPr lang="ru-RU" altLang="en-US" smtClean="0"/>
          </a:p>
        </p:txBody>
      </p:sp>
      <p:sp>
        <p:nvSpPr>
          <p:cNvPr id="269315" name="Rectangle 2"/>
          <p:cNvSpPr>
            <a:spLocks noGrp="1" noChangeArrowheads="1"/>
          </p:cNvSpPr>
          <p:nvPr>
            <p:ph type="title"/>
          </p:nvPr>
        </p:nvSpPr>
        <p:spPr>
          <a:xfrm>
            <a:off x="685800" y="152400"/>
            <a:ext cx="6870700" cy="1404938"/>
          </a:xfrm>
        </p:spPr>
        <p:txBody>
          <a:bodyPr/>
          <a:lstStyle/>
          <a:p>
            <a:pPr eaLnBrk="1" hangingPunct="1"/>
            <a:r>
              <a:rPr lang="ru-RU" altLang="en-US" sz="3200" b="1" smtClean="0"/>
              <a:t>М. Портер «Конкурентная стратегия»: </a:t>
            </a:r>
            <a:r>
              <a:rPr lang="ru-RU" altLang="en-US" sz="3200" b="1" i="1" smtClean="0"/>
              <a:t>результаты исследования</a:t>
            </a:r>
          </a:p>
        </p:txBody>
      </p:sp>
      <p:sp>
        <p:nvSpPr>
          <p:cNvPr id="269316" name="Rectangle 3"/>
          <p:cNvSpPr>
            <a:spLocks noGrp="1" noChangeArrowheads="1"/>
          </p:cNvSpPr>
          <p:nvPr>
            <p:ph type="body" idx="1"/>
          </p:nvPr>
        </p:nvSpPr>
        <p:spPr>
          <a:xfrm>
            <a:off x="685800" y="1773238"/>
            <a:ext cx="7696200" cy="4608512"/>
          </a:xfrm>
        </p:spPr>
        <p:txBody>
          <a:bodyPr/>
          <a:lstStyle/>
          <a:p>
            <a:pPr eaLnBrk="1" hangingPunct="1"/>
            <a:r>
              <a:rPr lang="ru-RU" altLang="en-US" sz="2800" smtClean="0"/>
              <a:t>В 15 из 38 отраслей </a:t>
            </a:r>
            <a:r>
              <a:rPr lang="ru-RU" altLang="en-US" sz="2800" u="sng" smtClean="0"/>
              <a:t>последователи </a:t>
            </a:r>
            <a:r>
              <a:rPr lang="ru-RU" altLang="en-US" sz="2800" smtClean="0"/>
              <a:t>были более прибыльными, чем </a:t>
            </a:r>
            <a:r>
              <a:rPr lang="ru-RU" altLang="en-US" sz="2800" u="sng" smtClean="0"/>
              <a:t>лидеры</a:t>
            </a:r>
            <a:r>
              <a:rPr lang="ru-RU" altLang="en-US" sz="2800" smtClean="0"/>
              <a:t>. В этих сферах отсутствует или незначителен эффект масштаба и\или имеет место высокая степень сегментации рынка</a:t>
            </a:r>
          </a:p>
          <a:p>
            <a:pPr eaLnBrk="1" hangingPunct="1"/>
            <a:r>
              <a:rPr lang="ru-RU" altLang="en-US" sz="2800" smtClean="0"/>
              <a:t>Прибыль выше у </a:t>
            </a:r>
            <a:r>
              <a:rPr lang="ru-RU" altLang="en-US" sz="2800" u="sng" smtClean="0"/>
              <a:t>фирм-лидеров</a:t>
            </a:r>
            <a:r>
              <a:rPr lang="ru-RU" altLang="en-US" sz="2800" smtClean="0"/>
              <a:t> там, где необходимо интенсивное использование рекламы и\или НИОКР и имеет место экономия от масштаба</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1AF9979-DB78-47E0-A420-66D6ECB54D73}" type="slidenum">
              <a:rPr lang="ru-RU" altLang="en-US" smtClean="0"/>
              <a:pPr eaLnBrk="1" hangingPunct="1"/>
              <a:t>227</a:t>
            </a:fld>
            <a:endParaRPr lang="ru-RU" altLang="en-US" smtClean="0"/>
          </a:p>
        </p:txBody>
      </p:sp>
      <p:sp>
        <p:nvSpPr>
          <p:cNvPr id="270339" name="Rectangle 2"/>
          <p:cNvSpPr>
            <a:spLocks noGrp="1" noChangeArrowheads="1"/>
          </p:cNvSpPr>
          <p:nvPr>
            <p:ph type="title"/>
          </p:nvPr>
        </p:nvSpPr>
        <p:spPr>
          <a:xfrm>
            <a:off x="685800" y="152400"/>
            <a:ext cx="7270750" cy="1044575"/>
          </a:xfrm>
        </p:spPr>
        <p:txBody>
          <a:bodyPr/>
          <a:lstStyle/>
          <a:p>
            <a:pPr eaLnBrk="1" hangingPunct="1"/>
            <a:r>
              <a:rPr lang="ru-RU" altLang="en-US" sz="3600" b="1" smtClean="0"/>
              <a:t>Модель ломаной кривой спроса</a:t>
            </a:r>
          </a:p>
        </p:txBody>
      </p:sp>
      <p:sp>
        <p:nvSpPr>
          <p:cNvPr id="270340" name="Rectangle 3"/>
          <p:cNvSpPr>
            <a:spLocks noGrp="1" noChangeArrowheads="1"/>
          </p:cNvSpPr>
          <p:nvPr>
            <p:ph type="body" idx="1"/>
          </p:nvPr>
        </p:nvSpPr>
        <p:spPr>
          <a:xfrm>
            <a:off x="685800" y="1196975"/>
            <a:ext cx="7696200" cy="4968875"/>
          </a:xfrm>
        </p:spPr>
        <p:txBody>
          <a:bodyPr/>
          <a:lstStyle/>
          <a:p>
            <a:pPr eaLnBrk="1" hangingPunct="1">
              <a:lnSpc>
                <a:spcPct val="90000"/>
              </a:lnSpc>
            </a:pPr>
            <a:r>
              <a:rPr lang="ru-RU" altLang="en-US" sz="2400" smtClean="0"/>
              <a:t>Модель была предложена в 1939г. группой экономистов П.Суизи,Р.Хэллом и Ч.Хитчем</a:t>
            </a:r>
          </a:p>
          <a:p>
            <a:pPr eaLnBrk="1" hangingPunct="1">
              <a:lnSpc>
                <a:spcPct val="90000"/>
              </a:lnSpc>
            </a:pPr>
            <a:r>
              <a:rPr lang="ru-RU" altLang="en-US" sz="2400" smtClean="0"/>
              <a:t>В основе – ценовое поведение предприятий, осознанный параллелилизм:</a:t>
            </a:r>
            <a:r>
              <a:rPr lang="en-US" altLang="en-US" sz="2400" smtClean="0"/>
              <a:t> </a:t>
            </a:r>
            <a:r>
              <a:rPr lang="ru-RU" altLang="en-US" sz="2400" smtClean="0"/>
              <a:t>фирмы ведут себя одинаково исходя </a:t>
            </a:r>
            <a:r>
              <a:rPr lang="ru-RU" altLang="en-US" sz="2400" b="1" smtClean="0"/>
              <a:t>НЕ </a:t>
            </a:r>
            <a:r>
              <a:rPr lang="ru-RU" altLang="en-US" sz="2400" smtClean="0"/>
              <a:t>из сговора, а из прагматичного соображения, что и остальные участники поведут себя так же. </a:t>
            </a:r>
          </a:p>
          <a:p>
            <a:pPr eaLnBrk="1" hangingPunct="1">
              <a:lnSpc>
                <a:spcPct val="90000"/>
              </a:lnSpc>
            </a:pPr>
            <a:r>
              <a:rPr lang="ru-RU" altLang="en-US" sz="2400" smtClean="0"/>
              <a:t>Модель ломаной кривой спроса объясняет жесткость цен на некоторых олигополистических рынках. Но она не объясняет КАК эти цены сформировались. Жесткость цен в условиях олигополии можно объяснить с помощью элементов теории игр и </a:t>
            </a:r>
            <a:r>
              <a:rPr lang="ru-RU" altLang="en-US" sz="2400" b="1" u="sng" smtClean="0"/>
              <a:t>дилеммы заключенного.</a:t>
            </a:r>
            <a:endParaRPr lang="ru-RU" altLang="en-US" sz="2400" smtClean="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44A08D3-B899-45CB-8BB8-6D79E87209BE}" type="slidenum">
              <a:rPr lang="ru-RU" altLang="en-US" smtClean="0"/>
              <a:pPr eaLnBrk="1" hangingPunct="1"/>
              <a:t>228</a:t>
            </a:fld>
            <a:endParaRPr lang="ru-RU" altLang="en-US" smtClean="0"/>
          </a:p>
        </p:txBody>
      </p:sp>
      <p:sp>
        <p:nvSpPr>
          <p:cNvPr id="271363" name="Rectangle 2"/>
          <p:cNvSpPr>
            <a:spLocks noGrp="1" noChangeArrowheads="1"/>
          </p:cNvSpPr>
          <p:nvPr>
            <p:ph type="title"/>
          </p:nvPr>
        </p:nvSpPr>
        <p:spPr>
          <a:xfrm>
            <a:off x="685800" y="152400"/>
            <a:ext cx="7270750" cy="1189038"/>
          </a:xfrm>
        </p:spPr>
        <p:txBody>
          <a:bodyPr/>
          <a:lstStyle/>
          <a:p>
            <a:pPr eaLnBrk="1" hangingPunct="1"/>
            <a:r>
              <a:rPr lang="ru-RU" altLang="en-US" sz="3200" b="1" smtClean="0"/>
              <a:t>Модель ломаной кривой спроса (олигополия Суизи)</a:t>
            </a:r>
          </a:p>
        </p:txBody>
      </p:sp>
      <p:sp>
        <p:nvSpPr>
          <p:cNvPr id="271364" name="Rectangle 3"/>
          <p:cNvSpPr>
            <a:spLocks noGrp="1" noChangeArrowheads="1"/>
          </p:cNvSpPr>
          <p:nvPr>
            <p:ph type="body" idx="1"/>
          </p:nvPr>
        </p:nvSpPr>
        <p:spPr>
          <a:xfrm>
            <a:off x="323850" y="1412875"/>
            <a:ext cx="8058150" cy="4073525"/>
          </a:xfrm>
        </p:spPr>
        <p:txBody>
          <a:bodyPr/>
          <a:lstStyle/>
          <a:p>
            <a:pPr eaLnBrk="1" hangingPunct="1">
              <a:buFontTx/>
              <a:buNone/>
            </a:pPr>
            <a:r>
              <a:rPr lang="ru-RU" altLang="en-US" smtClean="0"/>
              <a:t>Р</a:t>
            </a:r>
          </a:p>
        </p:txBody>
      </p:sp>
      <p:sp>
        <p:nvSpPr>
          <p:cNvPr id="271365" name="Line 4"/>
          <p:cNvSpPr>
            <a:spLocks noChangeShapeType="1"/>
          </p:cNvSpPr>
          <p:nvPr/>
        </p:nvSpPr>
        <p:spPr bwMode="auto">
          <a:xfrm>
            <a:off x="971550" y="1989138"/>
            <a:ext cx="0" cy="302418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66" name="Line 5"/>
          <p:cNvSpPr>
            <a:spLocks noChangeShapeType="1"/>
          </p:cNvSpPr>
          <p:nvPr/>
        </p:nvSpPr>
        <p:spPr bwMode="auto">
          <a:xfrm>
            <a:off x="971550" y="5013325"/>
            <a:ext cx="30956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67" name="Line 6"/>
          <p:cNvSpPr>
            <a:spLocks noChangeShapeType="1"/>
          </p:cNvSpPr>
          <p:nvPr/>
        </p:nvSpPr>
        <p:spPr bwMode="auto">
          <a:xfrm>
            <a:off x="971550" y="2492375"/>
            <a:ext cx="1439863" cy="7207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68" name="Line 7"/>
          <p:cNvSpPr>
            <a:spLocks noChangeShapeType="1"/>
          </p:cNvSpPr>
          <p:nvPr/>
        </p:nvSpPr>
        <p:spPr bwMode="auto">
          <a:xfrm>
            <a:off x="2411413" y="3213100"/>
            <a:ext cx="792162" cy="14398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69" name="Line 8"/>
          <p:cNvSpPr>
            <a:spLocks noChangeShapeType="1"/>
          </p:cNvSpPr>
          <p:nvPr/>
        </p:nvSpPr>
        <p:spPr bwMode="auto">
          <a:xfrm flipH="1" flipV="1">
            <a:off x="1763713" y="1916113"/>
            <a:ext cx="647700" cy="129698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70" name="Line 9"/>
          <p:cNvSpPr>
            <a:spLocks noChangeShapeType="1"/>
          </p:cNvSpPr>
          <p:nvPr/>
        </p:nvSpPr>
        <p:spPr bwMode="auto">
          <a:xfrm>
            <a:off x="971550" y="2492375"/>
            <a:ext cx="1439863" cy="13684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71" name="Line 10"/>
          <p:cNvSpPr>
            <a:spLocks noChangeShapeType="1"/>
          </p:cNvSpPr>
          <p:nvPr/>
        </p:nvSpPr>
        <p:spPr bwMode="auto">
          <a:xfrm>
            <a:off x="2411413" y="3213100"/>
            <a:ext cx="0" cy="1800225"/>
          </a:xfrm>
          <a:prstGeom prst="line">
            <a:avLst/>
          </a:prstGeom>
          <a:noFill/>
          <a:ln w="12700">
            <a:solidFill>
              <a:schemeClr val="tx1"/>
            </a:solidFill>
            <a:prstDash val="lgDashDot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72" name="Line 12"/>
          <p:cNvSpPr>
            <a:spLocks noChangeShapeType="1"/>
          </p:cNvSpPr>
          <p:nvPr/>
        </p:nvSpPr>
        <p:spPr bwMode="auto">
          <a:xfrm>
            <a:off x="1619250" y="1916113"/>
            <a:ext cx="792163" cy="2665412"/>
          </a:xfrm>
          <a:prstGeom prst="line">
            <a:avLst/>
          </a:prstGeom>
          <a:noFill/>
          <a:ln w="12700">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73" name="Line 13"/>
          <p:cNvSpPr>
            <a:spLocks noChangeShapeType="1"/>
          </p:cNvSpPr>
          <p:nvPr/>
        </p:nvSpPr>
        <p:spPr bwMode="auto">
          <a:xfrm>
            <a:off x="2411413" y="4581525"/>
            <a:ext cx="360362" cy="792163"/>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74" name="Line 14"/>
          <p:cNvSpPr>
            <a:spLocks noChangeShapeType="1"/>
          </p:cNvSpPr>
          <p:nvPr/>
        </p:nvSpPr>
        <p:spPr bwMode="auto">
          <a:xfrm>
            <a:off x="971550" y="3213100"/>
            <a:ext cx="1439863"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75" name="Arc 15"/>
          <p:cNvSpPr>
            <a:spLocks/>
          </p:cNvSpPr>
          <p:nvPr/>
        </p:nvSpPr>
        <p:spPr bwMode="auto">
          <a:xfrm flipV="1">
            <a:off x="1908175" y="3213100"/>
            <a:ext cx="1368425" cy="792163"/>
          </a:xfrm>
          <a:custGeom>
            <a:avLst/>
            <a:gdLst>
              <a:gd name="T0" fmla="*/ 0 w 21600"/>
              <a:gd name="T1" fmla="*/ 0 h 21600"/>
              <a:gd name="T2" fmla="*/ 86693842 w 21600"/>
              <a:gd name="T3" fmla="*/ 29051953 h 21600"/>
              <a:gd name="T4" fmla="*/ 0 w 21600"/>
              <a:gd name="T5" fmla="*/ 290519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1376" name="Arc 16"/>
          <p:cNvSpPr>
            <a:spLocks/>
          </p:cNvSpPr>
          <p:nvPr/>
        </p:nvSpPr>
        <p:spPr bwMode="auto">
          <a:xfrm flipV="1">
            <a:off x="1979613" y="3500438"/>
            <a:ext cx="1327150" cy="792162"/>
          </a:xfrm>
          <a:custGeom>
            <a:avLst/>
            <a:gdLst>
              <a:gd name="T0" fmla="*/ 0 w 20949"/>
              <a:gd name="T1" fmla="*/ 0 h 21600"/>
              <a:gd name="T2" fmla="*/ 84076907 w 20949"/>
              <a:gd name="T3" fmla="*/ 21970468 h 21600"/>
              <a:gd name="T4" fmla="*/ 0 w 20949"/>
              <a:gd name="T5" fmla="*/ 29051880 h 21600"/>
              <a:gd name="T6" fmla="*/ 0 60000 65536"/>
              <a:gd name="T7" fmla="*/ 0 60000 65536"/>
              <a:gd name="T8" fmla="*/ 0 60000 65536"/>
              <a:gd name="T9" fmla="*/ 0 w 20949"/>
              <a:gd name="T10" fmla="*/ 0 h 21600"/>
              <a:gd name="T11" fmla="*/ 20949 w 20949"/>
              <a:gd name="T12" fmla="*/ 21600 h 21600"/>
            </a:gdLst>
            <a:ahLst/>
            <a:cxnLst>
              <a:cxn ang="T6">
                <a:pos x="T0" y="T1"/>
              </a:cxn>
              <a:cxn ang="T7">
                <a:pos x="T2" y="T3"/>
              </a:cxn>
              <a:cxn ang="T8">
                <a:pos x="T4" y="T5"/>
              </a:cxn>
            </a:cxnLst>
            <a:rect l="T9" t="T10" r="T11" b="T12"/>
            <a:pathLst>
              <a:path w="20949" h="21600" fill="none" extrusionOk="0">
                <a:moveTo>
                  <a:pt x="-1" y="0"/>
                </a:moveTo>
                <a:cubicBezTo>
                  <a:pt x="9901" y="0"/>
                  <a:pt x="18535" y="6732"/>
                  <a:pt x="20948" y="16335"/>
                </a:cubicBezTo>
              </a:path>
              <a:path w="20949" h="21600" stroke="0" extrusionOk="0">
                <a:moveTo>
                  <a:pt x="-1" y="0"/>
                </a:moveTo>
                <a:cubicBezTo>
                  <a:pt x="9901" y="0"/>
                  <a:pt x="18535" y="6732"/>
                  <a:pt x="20948" y="16335"/>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1377" name="Line 17"/>
          <p:cNvSpPr>
            <a:spLocks noChangeShapeType="1"/>
          </p:cNvSpPr>
          <p:nvPr/>
        </p:nvSpPr>
        <p:spPr bwMode="auto">
          <a:xfrm flipV="1">
            <a:off x="3059113" y="3716338"/>
            <a:ext cx="0" cy="2889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1378" name="Rectangle 18"/>
          <p:cNvSpPr>
            <a:spLocks noChangeArrowheads="1"/>
          </p:cNvSpPr>
          <p:nvPr/>
        </p:nvSpPr>
        <p:spPr bwMode="auto">
          <a:xfrm>
            <a:off x="611188" y="3141663"/>
            <a:ext cx="288925" cy="3587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a:t>
            </a:r>
            <a:r>
              <a:rPr lang="en-US" altLang="en-US"/>
              <a:t>*</a:t>
            </a:r>
          </a:p>
        </p:txBody>
      </p:sp>
      <p:sp>
        <p:nvSpPr>
          <p:cNvPr id="271379" name="Rectangle 19"/>
          <p:cNvSpPr>
            <a:spLocks noChangeArrowheads="1"/>
          </p:cNvSpPr>
          <p:nvPr/>
        </p:nvSpPr>
        <p:spPr bwMode="auto">
          <a:xfrm>
            <a:off x="2268538" y="5084763"/>
            <a:ext cx="287337" cy="28892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71380" name="Rectangle 20"/>
          <p:cNvSpPr>
            <a:spLocks noChangeArrowheads="1"/>
          </p:cNvSpPr>
          <p:nvPr/>
        </p:nvSpPr>
        <p:spPr bwMode="auto">
          <a:xfrm>
            <a:off x="2916238" y="5229225"/>
            <a:ext cx="431800" cy="360363"/>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endParaRPr lang="ru-RU" altLang="en-US"/>
          </a:p>
        </p:txBody>
      </p:sp>
      <p:sp>
        <p:nvSpPr>
          <p:cNvPr id="271381" name="Rectangle 21"/>
          <p:cNvSpPr>
            <a:spLocks noChangeArrowheads="1"/>
          </p:cNvSpPr>
          <p:nvPr/>
        </p:nvSpPr>
        <p:spPr bwMode="auto">
          <a:xfrm>
            <a:off x="4140200" y="5013325"/>
            <a:ext cx="431800" cy="431800"/>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71382" name="Rectangle 22"/>
          <p:cNvSpPr>
            <a:spLocks noChangeArrowheads="1"/>
          </p:cNvSpPr>
          <p:nvPr/>
        </p:nvSpPr>
        <p:spPr bwMode="auto">
          <a:xfrm>
            <a:off x="3132138" y="2924175"/>
            <a:ext cx="431800" cy="28892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t>
            </a:r>
            <a:r>
              <a:rPr lang="en-US" altLang="en-US" baseline="-25000"/>
              <a:t>2</a:t>
            </a:r>
            <a:endParaRPr lang="ru-RU" altLang="en-US"/>
          </a:p>
        </p:txBody>
      </p:sp>
      <p:sp>
        <p:nvSpPr>
          <p:cNvPr id="271383" name="Rectangle 23"/>
          <p:cNvSpPr>
            <a:spLocks noChangeArrowheads="1"/>
          </p:cNvSpPr>
          <p:nvPr/>
        </p:nvSpPr>
        <p:spPr bwMode="auto">
          <a:xfrm>
            <a:off x="3419475" y="3573463"/>
            <a:ext cx="431800" cy="3603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t>
            </a:r>
            <a:r>
              <a:rPr lang="en-US" altLang="en-US" baseline="-25000"/>
              <a:t>1</a:t>
            </a:r>
            <a:endParaRPr lang="ru-RU" altLang="en-US"/>
          </a:p>
          <a:p>
            <a:pPr eaLnBrk="1" hangingPunct="1"/>
            <a:endParaRPr lang="ru-RU" altLang="en-US"/>
          </a:p>
        </p:txBody>
      </p:sp>
      <p:sp>
        <p:nvSpPr>
          <p:cNvPr id="271384" name="Rectangle 24"/>
          <p:cNvSpPr>
            <a:spLocks noChangeArrowheads="1"/>
          </p:cNvSpPr>
          <p:nvPr/>
        </p:nvSpPr>
        <p:spPr bwMode="auto">
          <a:xfrm>
            <a:off x="3348038" y="4508500"/>
            <a:ext cx="431800" cy="360363"/>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271385" name="Rectangle 25"/>
          <p:cNvSpPr>
            <a:spLocks noChangeArrowheads="1"/>
          </p:cNvSpPr>
          <p:nvPr/>
        </p:nvSpPr>
        <p:spPr bwMode="auto">
          <a:xfrm>
            <a:off x="4572000" y="1370013"/>
            <a:ext cx="4176713" cy="44989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Каждая фирма полагает, что если она повысит цену выше текущей цены, остальные фирмы не последуют за ней, и она потеряет часть своей доли рынка. Но если фирма снизит цену, остальные последуют за ней и объем ее продаж существенно не вырастет. В результате кривая спроса фирмы </a:t>
            </a:r>
            <a:r>
              <a:rPr lang="en-US" altLang="en-US"/>
              <a:t>D</a:t>
            </a:r>
            <a:r>
              <a:rPr lang="ru-RU" altLang="en-US"/>
              <a:t> имеет излом, а кривая предельного дохода имеет разрыв. Даже если предельные издержки фирмы возрастут( например, из-за рекламы), она все равно будет производить прежний объем продавать по прежней цене.</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9784BB2-EC0A-4617-ACE6-089A37ECF7DA}" type="slidenum">
              <a:rPr lang="ru-RU" altLang="en-US" smtClean="0"/>
              <a:pPr eaLnBrk="1" hangingPunct="1"/>
              <a:t>229</a:t>
            </a:fld>
            <a:endParaRPr lang="ru-RU" altLang="en-US" smtClean="0"/>
          </a:p>
        </p:txBody>
      </p:sp>
      <p:sp>
        <p:nvSpPr>
          <p:cNvPr id="272387" name="Rectangle 2"/>
          <p:cNvSpPr>
            <a:spLocks noGrp="1" noChangeArrowheads="1"/>
          </p:cNvSpPr>
          <p:nvPr>
            <p:ph type="title"/>
          </p:nvPr>
        </p:nvSpPr>
        <p:spPr>
          <a:xfrm>
            <a:off x="685800" y="333375"/>
            <a:ext cx="6870700" cy="719138"/>
          </a:xfrm>
        </p:spPr>
        <p:txBody>
          <a:bodyPr/>
          <a:lstStyle/>
          <a:p>
            <a:pPr eaLnBrk="1" hangingPunct="1"/>
            <a:r>
              <a:rPr lang="ru-RU" altLang="en-US" sz="3200" b="1" smtClean="0"/>
              <a:t>Модель ломаной кривой спроса</a:t>
            </a:r>
          </a:p>
        </p:txBody>
      </p:sp>
      <p:sp>
        <p:nvSpPr>
          <p:cNvPr id="272388" name="Rectangle 3"/>
          <p:cNvSpPr>
            <a:spLocks noGrp="1" noChangeArrowheads="1"/>
          </p:cNvSpPr>
          <p:nvPr>
            <p:ph type="body" idx="1"/>
          </p:nvPr>
        </p:nvSpPr>
        <p:spPr>
          <a:xfrm>
            <a:off x="611188" y="1052513"/>
            <a:ext cx="7696200" cy="4321175"/>
          </a:xfrm>
        </p:spPr>
        <p:txBody>
          <a:bodyPr/>
          <a:lstStyle/>
          <a:p>
            <a:pPr algn="ctr" eaLnBrk="1" hangingPunct="1">
              <a:buFontTx/>
              <a:buNone/>
            </a:pPr>
            <a:r>
              <a:rPr lang="ru-RU" altLang="en-US" sz="2800" smtClean="0"/>
              <a:t>	Модель ломаной кривой спроса объясняет жесткость цен на некоторых олигополистических рынках. Но она не объясняет КАК эти цены сформировались. Стратегии фирм в условиях олигополии можно объяснить с помощью элементов теории игр и </a:t>
            </a:r>
            <a:r>
              <a:rPr lang="ru-RU" altLang="en-US" sz="2800" b="1" u="sng" smtClean="0"/>
              <a:t>дилеммы заключенного.</a:t>
            </a:r>
            <a:endParaRPr lang="ru-RU" altLang="en-US" sz="2800" smtClean="0"/>
          </a:p>
        </p:txBody>
      </p:sp>
      <p:pic>
        <p:nvPicPr>
          <p:cNvPr id="272389" name="Picture 4" descr="MCj029088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575" y="4649788"/>
            <a:ext cx="2427288"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5E729A5-8550-4EC8-9651-B99770EE0353}" type="slidenum">
              <a:rPr lang="ru-RU" altLang="en-US" smtClean="0"/>
              <a:pPr eaLnBrk="1" hangingPunct="1"/>
              <a:t>23</a:t>
            </a:fld>
            <a:endParaRPr lang="ru-RU" altLang="en-US" smtClean="0"/>
          </a:p>
        </p:txBody>
      </p:sp>
      <p:sp>
        <p:nvSpPr>
          <p:cNvPr id="41987" name="Rectangle 2"/>
          <p:cNvSpPr>
            <a:spLocks noGrp="1" noChangeArrowheads="1"/>
          </p:cNvSpPr>
          <p:nvPr>
            <p:ph type="title"/>
          </p:nvPr>
        </p:nvSpPr>
        <p:spPr>
          <a:xfrm>
            <a:off x="250825" y="260350"/>
            <a:ext cx="8137525" cy="1296988"/>
          </a:xfrm>
        </p:spPr>
        <p:txBody>
          <a:bodyPr/>
          <a:lstStyle/>
          <a:p>
            <a:pPr eaLnBrk="1" hangingPunct="1"/>
            <a:r>
              <a:rPr lang="ru-RU" altLang="en-US" sz="3600" b="1" smtClean="0"/>
              <a:t>Предложение, кривая предложения, закон предложения</a:t>
            </a:r>
          </a:p>
        </p:txBody>
      </p:sp>
      <p:sp>
        <p:nvSpPr>
          <p:cNvPr id="41988" name="Rectangle 3"/>
          <p:cNvSpPr>
            <a:spLocks noGrp="1" noChangeArrowheads="1"/>
          </p:cNvSpPr>
          <p:nvPr>
            <p:ph type="body" sz="half" idx="1"/>
          </p:nvPr>
        </p:nvSpPr>
        <p:spPr>
          <a:xfrm>
            <a:off x="685800" y="1828800"/>
            <a:ext cx="3776663" cy="4048125"/>
          </a:xfrm>
        </p:spPr>
        <p:txBody>
          <a:bodyPr/>
          <a:lstStyle/>
          <a:p>
            <a:pPr eaLnBrk="1" hangingPunct="1">
              <a:lnSpc>
                <a:spcPct val="90000"/>
              </a:lnSpc>
            </a:pPr>
            <a:r>
              <a:rPr lang="ru-RU" altLang="en-US" sz="2400" smtClean="0"/>
              <a:t>Ценовые и неценовые факторы</a:t>
            </a:r>
          </a:p>
          <a:p>
            <a:pPr eaLnBrk="1" hangingPunct="1">
              <a:lnSpc>
                <a:spcPct val="90000"/>
              </a:lnSpc>
            </a:pPr>
            <a:r>
              <a:rPr lang="ru-RU" altLang="en-US" sz="2400" smtClean="0"/>
              <a:t>Прямая зависимость между объемом предложения и ценой</a:t>
            </a:r>
          </a:p>
          <a:p>
            <a:pPr eaLnBrk="1" hangingPunct="1">
              <a:lnSpc>
                <a:spcPct val="90000"/>
              </a:lnSpc>
            </a:pPr>
            <a:r>
              <a:rPr lang="ru-RU" altLang="en-US" sz="2400" smtClean="0"/>
              <a:t>Важнейший фактор –  время: кратчайший, краткосрочный и долгосрочный периоды</a:t>
            </a:r>
          </a:p>
        </p:txBody>
      </p:sp>
      <p:sp>
        <p:nvSpPr>
          <p:cNvPr id="41989" name="Rectangle 4"/>
          <p:cNvSpPr>
            <a:spLocks noGrp="1" noChangeArrowheads="1"/>
          </p:cNvSpPr>
          <p:nvPr>
            <p:ph type="body" sz="half" idx="2"/>
          </p:nvPr>
        </p:nvSpPr>
        <p:spPr>
          <a:xfrm>
            <a:off x="4605338" y="1828800"/>
            <a:ext cx="3776662" cy="3657600"/>
          </a:xfrm>
        </p:spPr>
        <p:txBody>
          <a:bodyPr/>
          <a:lstStyle/>
          <a:p>
            <a:pPr eaLnBrk="1" hangingPunct="1">
              <a:lnSpc>
                <a:spcPct val="90000"/>
              </a:lnSpc>
              <a:buFontTx/>
              <a:buNone/>
            </a:pPr>
            <a:r>
              <a:rPr lang="ru-RU" altLang="en-US" sz="2000" smtClean="0"/>
              <a:t>Р</a:t>
            </a:r>
          </a:p>
          <a:p>
            <a:pPr eaLnBrk="1" hangingPunct="1">
              <a:lnSpc>
                <a:spcPct val="90000"/>
              </a:lnSpc>
              <a:buFontTx/>
              <a:buNone/>
            </a:pPr>
            <a:endParaRPr lang="ru-RU" altLang="en-US" sz="2000" smtClean="0"/>
          </a:p>
          <a:p>
            <a:pPr eaLnBrk="1" hangingPunct="1">
              <a:lnSpc>
                <a:spcPct val="90000"/>
              </a:lnSpc>
              <a:buFontTx/>
              <a:buNone/>
            </a:pPr>
            <a:endParaRPr lang="ru-RU" altLang="en-US" sz="2000" smtClean="0"/>
          </a:p>
          <a:p>
            <a:pPr eaLnBrk="1" hangingPunct="1">
              <a:lnSpc>
                <a:spcPct val="90000"/>
              </a:lnSpc>
              <a:buFontTx/>
              <a:buNone/>
            </a:pPr>
            <a:endParaRPr lang="ru-RU" altLang="en-US" sz="2000" smtClean="0"/>
          </a:p>
          <a:p>
            <a:pPr eaLnBrk="1" hangingPunct="1">
              <a:lnSpc>
                <a:spcPct val="90000"/>
              </a:lnSpc>
              <a:buFontTx/>
              <a:buNone/>
            </a:pPr>
            <a:endParaRPr lang="ru-RU" altLang="en-US" sz="2000" smtClean="0"/>
          </a:p>
          <a:p>
            <a:pPr eaLnBrk="1" hangingPunct="1">
              <a:lnSpc>
                <a:spcPct val="90000"/>
              </a:lnSpc>
              <a:buFontTx/>
              <a:buNone/>
            </a:pPr>
            <a:endParaRPr lang="ru-RU" altLang="en-US" sz="2000" smtClean="0"/>
          </a:p>
          <a:p>
            <a:pPr eaLnBrk="1" hangingPunct="1">
              <a:lnSpc>
                <a:spcPct val="90000"/>
              </a:lnSpc>
              <a:buFontTx/>
              <a:buNone/>
            </a:pPr>
            <a:endParaRPr lang="ru-RU" altLang="en-US" sz="2000" smtClean="0"/>
          </a:p>
          <a:p>
            <a:pPr eaLnBrk="1" hangingPunct="1">
              <a:lnSpc>
                <a:spcPct val="90000"/>
              </a:lnSpc>
              <a:buFontTx/>
              <a:buNone/>
            </a:pPr>
            <a:endParaRPr lang="ru-RU" altLang="en-US" sz="2000" smtClean="0"/>
          </a:p>
          <a:p>
            <a:pPr eaLnBrk="1" hangingPunct="1">
              <a:lnSpc>
                <a:spcPct val="90000"/>
              </a:lnSpc>
              <a:buFontTx/>
              <a:buNone/>
            </a:pPr>
            <a:endParaRPr lang="ru-RU" altLang="en-US" sz="2000" smtClean="0"/>
          </a:p>
          <a:p>
            <a:pPr eaLnBrk="1" hangingPunct="1">
              <a:lnSpc>
                <a:spcPct val="90000"/>
              </a:lnSpc>
              <a:buFontTx/>
              <a:buNone/>
            </a:pPr>
            <a:r>
              <a:rPr lang="ru-RU" altLang="en-US" sz="2000" smtClean="0"/>
              <a:t>                                        </a:t>
            </a:r>
            <a:r>
              <a:rPr lang="en-US" altLang="en-US" sz="2000" smtClean="0"/>
              <a:t>Q</a:t>
            </a:r>
          </a:p>
          <a:p>
            <a:pPr eaLnBrk="1" hangingPunct="1">
              <a:lnSpc>
                <a:spcPct val="90000"/>
              </a:lnSpc>
              <a:buFontTx/>
              <a:buNone/>
            </a:pPr>
            <a:endParaRPr lang="ru-RU" altLang="en-US" sz="2000" smtClean="0"/>
          </a:p>
        </p:txBody>
      </p:sp>
      <p:sp>
        <p:nvSpPr>
          <p:cNvPr id="41990" name="Line 5"/>
          <p:cNvSpPr>
            <a:spLocks noChangeShapeType="1"/>
          </p:cNvSpPr>
          <p:nvPr/>
        </p:nvSpPr>
        <p:spPr bwMode="auto">
          <a:xfrm>
            <a:off x="5003800" y="2060575"/>
            <a:ext cx="0" cy="34559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1991" name="Line 6"/>
          <p:cNvSpPr>
            <a:spLocks noChangeShapeType="1"/>
          </p:cNvSpPr>
          <p:nvPr/>
        </p:nvSpPr>
        <p:spPr bwMode="auto">
          <a:xfrm>
            <a:off x="5003800" y="5516563"/>
            <a:ext cx="30972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2" name="Line 9"/>
          <p:cNvSpPr>
            <a:spLocks noChangeShapeType="1"/>
          </p:cNvSpPr>
          <p:nvPr/>
        </p:nvSpPr>
        <p:spPr bwMode="auto">
          <a:xfrm flipV="1">
            <a:off x="5003800" y="2636838"/>
            <a:ext cx="2736850" cy="2305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3" name="Line 10"/>
          <p:cNvSpPr>
            <a:spLocks noChangeShapeType="1"/>
          </p:cNvSpPr>
          <p:nvPr/>
        </p:nvSpPr>
        <p:spPr bwMode="auto">
          <a:xfrm flipV="1">
            <a:off x="5003800" y="2349500"/>
            <a:ext cx="2305050" cy="194310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1994" name="Line 11"/>
          <p:cNvSpPr>
            <a:spLocks noChangeShapeType="1"/>
          </p:cNvSpPr>
          <p:nvPr/>
        </p:nvSpPr>
        <p:spPr bwMode="auto">
          <a:xfrm flipV="1">
            <a:off x="5076825" y="2924175"/>
            <a:ext cx="2952750" cy="24479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Line 12"/>
          <p:cNvSpPr>
            <a:spLocks noChangeShapeType="1"/>
          </p:cNvSpPr>
          <p:nvPr/>
        </p:nvSpPr>
        <p:spPr bwMode="auto">
          <a:xfrm flipH="1" flipV="1">
            <a:off x="5867400" y="3716338"/>
            <a:ext cx="144463"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6" name="Line 13"/>
          <p:cNvSpPr>
            <a:spLocks noChangeShapeType="1"/>
          </p:cNvSpPr>
          <p:nvPr/>
        </p:nvSpPr>
        <p:spPr bwMode="auto">
          <a:xfrm>
            <a:off x="6011863" y="4076700"/>
            <a:ext cx="144462"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A3C7700-8E05-4812-B23D-1B648EA7DD90}" type="slidenum">
              <a:rPr lang="ru-RU" altLang="en-US" smtClean="0"/>
              <a:pPr eaLnBrk="1" hangingPunct="1"/>
              <a:t>230</a:t>
            </a:fld>
            <a:endParaRPr lang="ru-RU" altLang="en-US" smtClean="0"/>
          </a:p>
        </p:txBody>
      </p:sp>
      <p:sp>
        <p:nvSpPr>
          <p:cNvPr id="273411" name="Rectangle 2"/>
          <p:cNvSpPr>
            <a:spLocks noGrp="1" noChangeArrowheads="1"/>
          </p:cNvSpPr>
          <p:nvPr>
            <p:ph type="title"/>
          </p:nvPr>
        </p:nvSpPr>
        <p:spPr>
          <a:xfrm>
            <a:off x="468313" y="152400"/>
            <a:ext cx="5688012" cy="1189038"/>
          </a:xfrm>
        </p:spPr>
        <p:txBody>
          <a:bodyPr/>
          <a:lstStyle/>
          <a:p>
            <a:pPr eaLnBrk="1" hangingPunct="1"/>
            <a:r>
              <a:rPr lang="ru-RU" altLang="en-US" sz="2800" b="1" smtClean="0"/>
              <a:t>Конкуренция против сговора: дилемма заключенного</a:t>
            </a:r>
          </a:p>
        </p:txBody>
      </p:sp>
      <p:sp>
        <p:nvSpPr>
          <p:cNvPr id="273412" name="Rectangle 3"/>
          <p:cNvSpPr>
            <a:spLocks noGrp="1" noChangeArrowheads="1"/>
          </p:cNvSpPr>
          <p:nvPr>
            <p:ph type="body" idx="1"/>
          </p:nvPr>
        </p:nvSpPr>
        <p:spPr>
          <a:xfrm>
            <a:off x="685800" y="1412875"/>
            <a:ext cx="7696200" cy="4073525"/>
          </a:xfrm>
        </p:spPr>
        <p:txBody>
          <a:bodyPr/>
          <a:lstStyle/>
          <a:p>
            <a:pPr eaLnBrk="1" hangingPunct="1">
              <a:buFontTx/>
              <a:buNone/>
            </a:pPr>
            <a:r>
              <a:rPr lang="ru-RU" altLang="en-US" smtClean="0"/>
              <a:t>Платежная</a:t>
            </a:r>
          </a:p>
          <a:p>
            <a:pPr eaLnBrk="1" hangingPunct="1">
              <a:buFontTx/>
              <a:buNone/>
            </a:pPr>
            <a:r>
              <a:rPr lang="ru-RU" altLang="en-US" smtClean="0"/>
              <a:t>матрица</a:t>
            </a:r>
          </a:p>
        </p:txBody>
      </p:sp>
      <p:sp>
        <p:nvSpPr>
          <p:cNvPr id="273413" name="Rectangle 4"/>
          <p:cNvSpPr>
            <a:spLocks noChangeArrowheads="1"/>
          </p:cNvSpPr>
          <p:nvPr/>
        </p:nvSpPr>
        <p:spPr bwMode="auto">
          <a:xfrm>
            <a:off x="4643438" y="1700213"/>
            <a:ext cx="3024187" cy="43338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a:t>Заключенный Петров</a:t>
            </a:r>
          </a:p>
        </p:txBody>
      </p:sp>
      <p:sp>
        <p:nvSpPr>
          <p:cNvPr id="273414" name="Rectangle 5"/>
          <p:cNvSpPr>
            <a:spLocks noChangeArrowheads="1"/>
          </p:cNvSpPr>
          <p:nvPr/>
        </p:nvSpPr>
        <p:spPr bwMode="auto">
          <a:xfrm>
            <a:off x="4284663" y="2390775"/>
            <a:ext cx="1728787" cy="3492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a:t>Признался</a:t>
            </a:r>
          </a:p>
        </p:txBody>
      </p:sp>
      <p:sp>
        <p:nvSpPr>
          <p:cNvPr id="273415" name="Rectangle 6"/>
          <p:cNvSpPr>
            <a:spLocks noChangeArrowheads="1"/>
          </p:cNvSpPr>
          <p:nvPr/>
        </p:nvSpPr>
        <p:spPr bwMode="auto">
          <a:xfrm>
            <a:off x="6156325" y="2433638"/>
            <a:ext cx="1800225" cy="3492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a:t>Не признался</a:t>
            </a:r>
          </a:p>
        </p:txBody>
      </p:sp>
      <p:sp>
        <p:nvSpPr>
          <p:cNvPr id="273416" name="Rectangle 7"/>
          <p:cNvSpPr>
            <a:spLocks noChangeArrowheads="1"/>
          </p:cNvSpPr>
          <p:nvPr/>
        </p:nvSpPr>
        <p:spPr bwMode="auto">
          <a:xfrm>
            <a:off x="6156325" y="3068638"/>
            <a:ext cx="1511300" cy="431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-10</a:t>
            </a:r>
            <a:r>
              <a:rPr lang="en-US" altLang="en-US"/>
              <a:t>,   </a:t>
            </a:r>
            <a:r>
              <a:rPr lang="ru-RU" altLang="en-US"/>
              <a:t>-1</a:t>
            </a:r>
          </a:p>
        </p:txBody>
      </p:sp>
      <p:sp>
        <p:nvSpPr>
          <p:cNvPr id="273417" name="Rectangle 8"/>
          <p:cNvSpPr>
            <a:spLocks noChangeArrowheads="1"/>
          </p:cNvSpPr>
          <p:nvPr/>
        </p:nvSpPr>
        <p:spPr bwMode="auto">
          <a:xfrm>
            <a:off x="4427538" y="3716338"/>
            <a:ext cx="1511300" cy="431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-10</a:t>
            </a:r>
            <a:r>
              <a:rPr lang="en-US" altLang="en-US"/>
              <a:t>,   </a:t>
            </a:r>
            <a:r>
              <a:rPr lang="ru-RU" altLang="en-US"/>
              <a:t>-1</a:t>
            </a:r>
          </a:p>
        </p:txBody>
      </p:sp>
      <p:sp>
        <p:nvSpPr>
          <p:cNvPr id="273418" name="Rectangle 9"/>
          <p:cNvSpPr>
            <a:spLocks noChangeArrowheads="1"/>
          </p:cNvSpPr>
          <p:nvPr/>
        </p:nvSpPr>
        <p:spPr bwMode="auto">
          <a:xfrm>
            <a:off x="4427538" y="3068638"/>
            <a:ext cx="1511300" cy="431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-5,</a:t>
            </a:r>
            <a:r>
              <a:rPr lang="en-US" altLang="en-US"/>
              <a:t>  </a:t>
            </a:r>
            <a:r>
              <a:rPr lang="ru-RU" altLang="en-US"/>
              <a:t>-5</a:t>
            </a:r>
          </a:p>
        </p:txBody>
      </p:sp>
      <p:sp>
        <p:nvSpPr>
          <p:cNvPr id="273419" name="Rectangle 10"/>
          <p:cNvSpPr>
            <a:spLocks noChangeArrowheads="1"/>
          </p:cNvSpPr>
          <p:nvPr/>
        </p:nvSpPr>
        <p:spPr bwMode="auto">
          <a:xfrm>
            <a:off x="6156325" y="3716338"/>
            <a:ext cx="1511300" cy="431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-2</a:t>
            </a:r>
            <a:r>
              <a:rPr lang="en-US" altLang="en-US"/>
              <a:t>,  </a:t>
            </a:r>
            <a:r>
              <a:rPr lang="ru-RU" altLang="en-US"/>
              <a:t>-2</a:t>
            </a:r>
          </a:p>
        </p:txBody>
      </p:sp>
      <p:sp>
        <p:nvSpPr>
          <p:cNvPr id="273420" name="Rectangle 11"/>
          <p:cNvSpPr>
            <a:spLocks noChangeArrowheads="1"/>
          </p:cNvSpPr>
          <p:nvPr/>
        </p:nvSpPr>
        <p:spPr bwMode="auto">
          <a:xfrm>
            <a:off x="2555875" y="3725863"/>
            <a:ext cx="1727200" cy="3492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a:t>Не признался</a:t>
            </a:r>
          </a:p>
        </p:txBody>
      </p:sp>
      <p:sp>
        <p:nvSpPr>
          <p:cNvPr id="273421" name="Rectangle 12"/>
          <p:cNvSpPr>
            <a:spLocks noChangeArrowheads="1"/>
          </p:cNvSpPr>
          <p:nvPr/>
        </p:nvSpPr>
        <p:spPr bwMode="auto">
          <a:xfrm>
            <a:off x="2555875" y="2989263"/>
            <a:ext cx="1727200" cy="37941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Признался</a:t>
            </a:r>
          </a:p>
        </p:txBody>
      </p:sp>
      <p:sp>
        <p:nvSpPr>
          <p:cNvPr id="273422" name="Rectangle 13"/>
          <p:cNvSpPr>
            <a:spLocks noChangeArrowheads="1"/>
          </p:cNvSpPr>
          <p:nvPr/>
        </p:nvSpPr>
        <p:spPr bwMode="auto">
          <a:xfrm>
            <a:off x="250825" y="3284538"/>
            <a:ext cx="2017713" cy="5048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400" b="1"/>
              <a:t>Заключенный Иванов</a:t>
            </a:r>
          </a:p>
        </p:txBody>
      </p:sp>
      <p:sp>
        <p:nvSpPr>
          <p:cNvPr id="273423" name="Rectangle 14"/>
          <p:cNvSpPr>
            <a:spLocks noChangeArrowheads="1"/>
          </p:cNvSpPr>
          <p:nvPr/>
        </p:nvSpPr>
        <p:spPr bwMode="auto">
          <a:xfrm>
            <a:off x="2484438" y="4849813"/>
            <a:ext cx="5327650" cy="120332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Двух заключенных обвинили в совместном преступлении. Они находятся с одиночных камерах и не имеют связи друг с другом.</a:t>
            </a:r>
          </a:p>
          <a:p>
            <a:pPr eaLnBrk="1" hangingPunct="1"/>
            <a:r>
              <a:rPr lang="ru-RU" altLang="en-US"/>
              <a:t>Что делать?</a:t>
            </a:r>
          </a:p>
        </p:txBody>
      </p:sp>
      <p:pic>
        <p:nvPicPr>
          <p:cNvPr id="273424" name="Picture 15" descr="MCj039103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4076700"/>
            <a:ext cx="10128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25" name="Picture 16" descr="MMj0205363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33375"/>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312CDA1-F555-4E8D-B9C8-D6FC98FEC243}" type="slidenum">
              <a:rPr lang="ru-RU" altLang="en-US" smtClean="0"/>
              <a:pPr eaLnBrk="1" hangingPunct="1"/>
              <a:t>231</a:t>
            </a:fld>
            <a:endParaRPr lang="ru-RU" altLang="en-US" smtClean="0"/>
          </a:p>
        </p:txBody>
      </p:sp>
      <p:sp>
        <p:nvSpPr>
          <p:cNvPr id="274435" name="Rectangle 2"/>
          <p:cNvSpPr>
            <a:spLocks noGrp="1" noChangeArrowheads="1"/>
          </p:cNvSpPr>
          <p:nvPr>
            <p:ph type="title"/>
          </p:nvPr>
        </p:nvSpPr>
        <p:spPr>
          <a:xfrm>
            <a:off x="685800" y="152400"/>
            <a:ext cx="7126288" cy="1189038"/>
          </a:xfrm>
        </p:spPr>
        <p:txBody>
          <a:bodyPr/>
          <a:lstStyle/>
          <a:p>
            <a:pPr eaLnBrk="1" hangingPunct="1"/>
            <a:r>
              <a:rPr lang="ru-RU" altLang="en-US" sz="2400" b="1" smtClean="0"/>
              <a:t>Конкуренция против сговора: дилемма заключенного и стратегия фирмы</a:t>
            </a:r>
          </a:p>
        </p:txBody>
      </p:sp>
      <p:sp>
        <p:nvSpPr>
          <p:cNvPr id="274436" name="Rectangle 3"/>
          <p:cNvSpPr>
            <a:spLocks noGrp="1" noChangeArrowheads="1"/>
          </p:cNvSpPr>
          <p:nvPr>
            <p:ph type="body" idx="1"/>
          </p:nvPr>
        </p:nvSpPr>
        <p:spPr>
          <a:xfrm>
            <a:off x="685800" y="1412875"/>
            <a:ext cx="7696200" cy="4073525"/>
          </a:xfrm>
        </p:spPr>
        <p:txBody>
          <a:bodyPr/>
          <a:lstStyle/>
          <a:p>
            <a:pPr eaLnBrk="1" hangingPunct="1">
              <a:buFontTx/>
              <a:buNone/>
            </a:pPr>
            <a:r>
              <a:rPr lang="ru-RU" altLang="en-US" smtClean="0"/>
              <a:t>Платежная</a:t>
            </a:r>
          </a:p>
          <a:p>
            <a:pPr eaLnBrk="1" hangingPunct="1">
              <a:buFontTx/>
              <a:buNone/>
            </a:pPr>
            <a:r>
              <a:rPr lang="ru-RU" altLang="en-US" smtClean="0"/>
              <a:t>матрица</a:t>
            </a:r>
          </a:p>
        </p:txBody>
      </p:sp>
      <p:sp>
        <p:nvSpPr>
          <p:cNvPr id="274437" name="Rectangle 4"/>
          <p:cNvSpPr>
            <a:spLocks noChangeArrowheads="1"/>
          </p:cNvSpPr>
          <p:nvPr/>
        </p:nvSpPr>
        <p:spPr bwMode="auto">
          <a:xfrm>
            <a:off x="5292725" y="1700213"/>
            <a:ext cx="2016125" cy="43338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Фирма 2</a:t>
            </a:r>
          </a:p>
        </p:txBody>
      </p:sp>
      <p:sp>
        <p:nvSpPr>
          <p:cNvPr id="274438" name="Rectangle 5"/>
          <p:cNvSpPr>
            <a:spLocks noChangeArrowheads="1"/>
          </p:cNvSpPr>
          <p:nvPr/>
        </p:nvSpPr>
        <p:spPr bwMode="auto">
          <a:xfrm>
            <a:off x="4427538" y="2276475"/>
            <a:ext cx="1512887" cy="6540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Назначает цену в 4 </a:t>
            </a:r>
            <a:r>
              <a:rPr lang="en-US" altLang="en-US"/>
              <a:t>$</a:t>
            </a:r>
            <a:endParaRPr lang="ru-RU" altLang="en-US"/>
          </a:p>
        </p:txBody>
      </p:sp>
      <p:sp>
        <p:nvSpPr>
          <p:cNvPr id="274439" name="Rectangle 6"/>
          <p:cNvSpPr>
            <a:spLocks noChangeArrowheads="1"/>
          </p:cNvSpPr>
          <p:nvPr/>
        </p:nvSpPr>
        <p:spPr bwMode="auto">
          <a:xfrm>
            <a:off x="6156325" y="2276475"/>
            <a:ext cx="1511300" cy="6540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Назначает цену в </a:t>
            </a:r>
            <a:r>
              <a:rPr lang="en-US" altLang="en-US"/>
              <a:t>6</a:t>
            </a:r>
            <a:r>
              <a:rPr lang="ru-RU" altLang="en-US"/>
              <a:t> </a:t>
            </a:r>
            <a:r>
              <a:rPr lang="en-US" altLang="en-US"/>
              <a:t>$</a:t>
            </a:r>
            <a:endParaRPr lang="ru-RU" altLang="en-US"/>
          </a:p>
        </p:txBody>
      </p:sp>
      <p:sp>
        <p:nvSpPr>
          <p:cNvPr id="274440" name="Rectangle 7"/>
          <p:cNvSpPr>
            <a:spLocks noChangeArrowheads="1"/>
          </p:cNvSpPr>
          <p:nvPr/>
        </p:nvSpPr>
        <p:spPr bwMode="auto">
          <a:xfrm>
            <a:off x="6156325" y="3068638"/>
            <a:ext cx="1511300" cy="57467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20$,  4$</a:t>
            </a:r>
            <a:endParaRPr lang="ru-RU" altLang="en-US"/>
          </a:p>
        </p:txBody>
      </p:sp>
      <p:sp>
        <p:nvSpPr>
          <p:cNvPr id="274441" name="Rectangle 8"/>
          <p:cNvSpPr>
            <a:spLocks noChangeArrowheads="1"/>
          </p:cNvSpPr>
          <p:nvPr/>
        </p:nvSpPr>
        <p:spPr bwMode="auto">
          <a:xfrm>
            <a:off x="4427538" y="3716338"/>
            <a:ext cx="1511300" cy="6413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   20$</a:t>
            </a:r>
            <a:endParaRPr lang="ru-RU" altLang="en-US"/>
          </a:p>
        </p:txBody>
      </p:sp>
      <p:sp>
        <p:nvSpPr>
          <p:cNvPr id="274442" name="Rectangle 9"/>
          <p:cNvSpPr>
            <a:spLocks noChangeArrowheads="1"/>
          </p:cNvSpPr>
          <p:nvPr/>
        </p:nvSpPr>
        <p:spPr bwMode="auto">
          <a:xfrm>
            <a:off x="4427538" y="3068638"/>
            <a:ext cx="1511300" cy="57467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12$,  12$</a:t>
            </a:r>
            <a:endParaRPr lang="ru-RU" altLang="en-US"/>
          </a:p>
        </p:txBody>
      </p:sp>
      <p:sp>
        <p:nvSpPr>
          <p:cNvPr id="274443" name="Rectangle 10"/>
          <p:cNvSpPr>
            <a:spLocks noChangeArrowheads="1"/>
          </p:cNvSpPr>
          <p:nvPr/>
        </p:nvSpPr>
        <p:spPr bwMode="auto">
          <a:xfrm>
            <a:off x="6156325" y="3716338"/>
            <a:ext cx="1511300" cy="6413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16$,  16$</a:t>
            </a:r>
            <a:endParaRPr lang="ru-RU" altLang="en-US"/>
          </a:p>
        </p:txBody>
      </p:sp>
      <p:sp>
        <p:nvSpPr>
          <p:cNvPr id="274444" name="Rectangle 11"/>
          <p:cNvSpPr>
            <a:spLocks noChangeArrowheads="1"/>
          </p:cNvSpPr>
          <p:nvPr/>
        </p:nvSpPr>
        <p:spPr bwMode="auto">
          <a:xfrm>
            <a:off x="2771775" y="3573463"/>
            <a:ext cx="1511300" cy="6540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Назначает цену в </a:t>
            </a:r>
            <a:r>
              <a:rPr lang="en-US" altLang="en-US"/>
              <a:t>6</a:t>
            </a:r>
            <a:r>
              <a:rPr lang="ru-RU" altLang="en-US"/>
              <a:t> </a:t>
            </a:r>
            <a:r>
              <a:rPr lang="en-US" altLang="en-US"/>
              <a:t>$</a:t>
            </a:r>
            <a:endParaRPr lang="ru-RU" altLang="en-US"/>
          </a:p>
        </p:txBody>
      </p:sp>
      <p:sp>
        <p:nvSpPr>
          <p:cNvPr id="274445" name="Rectangle 12"/>
          <p:cNvSpPr>
            <a:spLocks noChangeArrowheads="1"/>
          </p:cNvSpPr>
          <p:nvPr/>
        </p:nvSpPr>
        <p:spPr bwMode="auto">
          <a:xfrm>
            <a:off x="2771775" y="2852738"/>
            <a:ext cx="1511300" cy="6540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Назначает цену в 4 </a:t>
            </a:r>
            <a:r>
              <a:rPr lang="en-US" altLang="en-US"/>
              <a:t>$</a:t>
            </a:r>
            <a:endParaRPr lang="ru-RU" altLang="en-US"/>
          </a:p>
        </p:txBody>
      </p:sp>
      <p:sp>
        <p:nvSpPr>
          <p:cNvPr id="274446" name="Rectangle 13"/>
          <p:cNvSpPr>
            <a:spLocks noChangeArrowheads="1"/>
          </p:cNvSpPr>
          <p:nvPr/>
        </p:nvSpPr>
        <p:spPr bwMode="auto">
          <a:xfrm>
            <a:off x="1116013" y="3284538"/>
            <a:ext cx="1512887" cy="5048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Фирма 1</a:t>
            </a:r>
          </a:p>
        </p:txBody>
      </p:sp>
      <p:sp>
        <p:nvSpPr>
          <p:cNvPr id="274447" name="Rectangle 14"/>
          <p:cNvSpPr>
            <a:spLocks noChangeArrowheads="1"/>
          </p:cNvSpPr>
          <p:nvPr/>
        </p:nvSpPr>
        <p:spPr bwMode="auto">
          <a:xfrm>
            <a:off x="2484438" y="4435475"/>
            <a:ext cx="5327650" cy="2027238"/>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Поскольку фирмы в условиях отсутствия сговора не могут знать реакцию конкурента наверняка, они выбирают стратегию минимизации собственных потерь. Цена поддерживается на уровне 4</a:t>
            </a:r>
            <a:r>
              <a:rPr lang="en-US" altLang="en-US"/>
              <a:t>$</a:t>
            </a:r>
            <a:r>
              <a:rPr lang="ru-RU" altLang="en-US"/>
              <a:t>, хотя более выгодный вариант установить цену в 6</a:t>
            </a:r>
            <a:r>
              <a:rPr lang="en-US" altLang="en-US"/>
              <a:t>$</a:t>
            </a:r>
            <a:r>
              <a:rPr lang="ru-RU" altLang="en-US"/>
              <a:t>.</a:t>
            </a:r>
          </a:p>
          <a:p>
            <a:pPr eaLnBrk="1" hangingPunct="1"/>
            <a:r>
              <a:rPr lang="ru-RU" altLang="en-US"/>
              <a:t> Но для этого надо договориться!</a:t>
            </a:r>
          </a:p>
        </p:txBody>
      </p:sp>
      <p:pic>
        <p:nvPicPr>
          <p:cNvPr id="274448" name="Picture 15" descr="MCj024039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8" y="4292600"/>
            <a:ext cx="102235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4449" name="Прямая соединительная линия 17"/>
          <p:cNvCxnSpPr>
            <a:cxnSpLocks noChangeShapeType="1"/>
          </p:cNvCxnSpPr>
          <p:nvPr/>
        </p:nvCxnSpPr>
        <p:spPr bwMode="auto">
          <a:xfrm>
            <a:off x="4357688" y="3071813"/>
            <a:ext cx="1500187" cy="5000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74450" name="Прямая соединительная линия 19"/>
          <p:cNvCxnSpPr>
            <a:cxnSpLocks noChangeShapeType="1"/>
          </p:cNvCxnSpPr>
          <p:nvPr/>
        </p:nvCxnSpPr>
        <p:spPr bwMode="auto">
          <a:xfrm>
            <a:off x="4429125" y="3714750"/>
            <a:ext cx="1428750"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74451" name="Прямая соединительная линия 21"/>
          <p:cNvCxnSpPr>
            <a:cxnSpLocks noChangeShapeType="1"/>
          </p:cNvCxnSpPr>
          <p:nvPr/>
        </p:nvCxnSpPr>
        <p:spPr bwMode="auto">
          <a:xfrm>
            <a:off x="6143625" y="3071813"/>
            <a:ext cx="1428750" cy="5000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74452" name="Прямая соединительная линия 23"/>
          <p:cNvCxnSpPr>
            <a:cxnSpLocks noChangeShapeType="1"/>
          </p:cNvCxnSpPr>
          <p:nvPr/>
        </p:nvCxnSpPr>
        <p:spPr bwMode="auto">
          <a:xfrm>
            <a:off x="6143625" y="3714750"/>
            <a:ext cx="1500188"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1D50570-CA78-42D3-8EB0-F6FB91EB2212}" type="slidenum">
              <a:rPr lang="ru-RU" altLang="en-US" smtClean="0"/>
              <a:pPr eaLnBrk="1" hangingPunct="1"/>
              <a:t>232</a:t>
            </a:fld>
            <a:endParaRPr lang="ru-RU" altLang="en-US" smtClean="0"/>
          </a:p>
        </p:txBody>
      </p:sp>
      <p:sp>
        <p:nvSpPr>
          <p:cNvPr id="275459" name="Rectangle 2"/>
          <p:cNvSpPr>
            <a:spLocks noGrp="1" noChangeArrowheads="1"/>
          </p:cNvSpPr>
          <p:nvPr>
            <p:ph type="title"/>
          </p:nvPr>
        </p:nvSpPr>
        <p:spPr>
          <a:xfrm>
            <a:off x="685800" y="152400"/>
            <a:ext cx="7631113" cy="1189038"/>
          </a:xfrm>
        </p:spPr>
        <p:txBody>
          <a:bodyPr/>
          <a:lstStyle/>
          <a:p>
            <a:pPr eaLnBrk="1" hangingPunct="1"/>
            <a:r>
              <a:rPr lang="ru-RU" altLang="en-US" sz="3200" b="1" smtClean="0"/>
              <a:t>Реклама в условиях олигополии: дилемма заключенного</a:t>
            </a:r>
          </a:p>
        </p:txBody>
      </p:sp>
      <p:sp>
        <p:nvSpPr>
          <p:cNvPr id="275460" name="Rectangle 3"/>
          <p:cNvSpPr>
            <a:spLocks noGrp="1" noChangeArrowheads="1"/>
          </p:cNvSpPr>
          <p:nvPr>
            <p:ph type="body" idx="1"/>
          </p:nvPr>
        </p:nvSpPr>
        <p:spPr>
          <a:xfrm>
            <a:off x="685800" y="1412875"/>
            <a:ext cx="7696200" cy="4073525"/>
          </a:xfrm>
        </p:spPr>
        <p:txBody>
          <a:bodyPr/>
          <a:lstStyle/>
          <a:p>
            <a:pPr eaLnBrk="1" hangingPunct="1">
              <a:buFontTx/>
              <a:buNone/>
            </a:pPr>
            <a:r>
              <a:rPr lang="ru-RU" altLang="en-US" smtClean="0"/>
              <a:t>Платежная</a:t>
            </a:r>
          </a:p>
          <a:p>
            <a:pPr eaLnBrk="1" hangingPunct="1">
              <a:buFontTx/>
              <a:buNone/>
            </a:pPr>
            <a:r>
              <a:rPr lang="ru-RU" altLang="en-US" smtClean="0"/>
              <a:t>матрица</a:t>
            </a:r>
          </a:p>
        </p:txBody>
      </p:sp>
      <p:sp>
        <p:nvSpPr>
          <p:cNvPr id="275461" name="Rectangle 4"/>
          <p:cNvSpPr>
            <a:spLocks noChangeArrowheads="1"/>
          </p:cNvSpPr>
          <p:nvPr/>
        </p:nvSpPr>
        <p:spPr bwMode="auto">
          <a:xfrm>
            <a:off x="5219700" y="1484313"/>
            <a:ext cx="2016125" cy="43338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Sharp</a:t>
            </a:r>
            <a:endParaRPr lang="ru-RU" altLang="en-US"/>
          </a:p>
        </p:txBody>
      </p:sp>
      <p:sp>
        <p:nvSpPr>
          <p:cNvPr id="275462" name="Rectangle 5"/>
          <p:cNvSpPr>
            <a:spLocks noChangeArrowheads="1"/>
          </p:cNvSpPr>
          <p:nvPr/>
        </p:nvSpPr>
        <p:spPr bwMode="auto">
          <a:xfrm>
            <a:off x="3924300" y="2060575"/>
            <a:ext cx="2016125" cy="37941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Рекламировать</a:t>
            </a:r>
          </a:p>
        </p:txBody>
      </p:sp>
      <p:sp>
        <p:nvSpPr>
          <p:cNvPr id="275463" name="Rectangle 6"/>
          <p:cNvSpPr>
            <a:spLocks noChangeArrowheads="1"/>
          </p:cNvSpPr>
          <p:nvPr/>
        </p:nvSpPr>
        <p:spPr bwMode="auto">
          <a:xfrm>
            <a:off x="6156325" y="2060575"/>
            <a:ext cx="2232025" cy="37941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Не рекламировать</a:t>
            </a:r>
          </a:p>
        </p:txBody>
      </p:sp>
      <p:sp>
        <p:nvSpPr>
          <p:cNvPr id="275464" name="Rectangle 7"/>
          <p:cNvSpPr>
            <a:spLocks noChangeArrowheads="1"/>
          </p:cNvSpPr>
          <p:nvPr/>
        </p:nvSpPr>
        <p:spPr bwMode="auto">
          <a:xfrm>
            <a:off x="6227763" y="2708275"/>
            <a:ext cx="1511300" cy="5778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a:t>
            </a:r>
            <a:r>
              <a:rPr lang="en-US" altLang="en-US"/>
              <a:t>20$,  </a:t>
            </a:r>
            <a:r>
              <a:rPr lang="ru-RU" altLang="en-US"/>
              <a:t>-20</a:t>
            </a:r>
            <a:r>
              <a:rPr lang="en-US" altLang="en-US"/>
              <a:t>$</a:t>
            </a:r>
            <a:endParaRPr lang="ru-RU" altLang="en-US"/>
          </a:p>
        </p:txBody>
      </p:sp>
      <p:sp>
        <p:nvSpPr>
          <p:cNvPr id="275465" name="Rectangle 8"/>
          <p:cNvSpPr>
            <a:spLocks noChangeArrowheads="1"/>
          </p:cNvSpPr>
          <p:nvPr/>
        </p:nvSpPr>
        <p:spPr bwMode="auto">
          <a:xfrm>
            <a:off x="4427538" y="3357563"/>
            <a:ext cx="1511300" cy="5715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-20</a:t>
            </a:r>
            <a:r>
              <a:rPr lang="en-US" altLang="en-US"/>
              <a:t>$,   </a:t>
            </a:r>
            <a:r>
              <a:rPr lang="ru-RU" altLang="en-US"/>
              <a:t>+</a:t>
            </a:r>
            <a:r>
              <a:rPr lang="en-US" altLang="en-US"/>
              <a:t>20$</a:t>
            </a:r>
            <a:endParaRPr lang="ru-RU" altLang="en-US"/>
          </a:p>
        </p:txBody>
      </p:sp>
      <p:sp>
        <p:nvSpPr>
          <p:cNvPr id="275466" name="Rectangle 9"/>
          <p:cNvSpPr>
            <a:spLocks noChangeArrowheads="1"/>
          </p:cNvSpPr>
          <p:nvPr/>
        </p:nvSpPr>
        <p:spPr bwMode="auto">
          <a:xfrm>
            <a:off x="4427538" y="2708275"/>
            <a:ext cx="1511300" cy="5778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-8</a:t>
            </a:r>
            <a:r>
              <a:rPr lang="en-US" altLang="en-US"/>
              <a:t>$,  </a:t>
            </a:r>
            <a:r>
              <a:rPr lang="ru-RU" altLang="en-US"/>
              <a:t>-8</a:t>
            </a:r>
            <a:r>
              <a:rPr lang="en-US" altLang="en-US"/>
              <a:t>$</a:t>
            </a:r>
            <a:endParaRPr lang="ru-RU" altLang="en-US"/>
          </a:p>
        </p:txBody>
      </p:sp>
      <p:sp>
        <p:nvSpPr>
          <p:cNvPr id="275467" name="Rectangle 10"/>
          <p:cNvSpPr>
            <a:spLocks noChangeArrowheads="1"/>
          </p:cNvSpPr>
          <p:nvPr/>
        </p:nvSpPr>
        <p:spPr bwMode="auto">
          <a:xfrm>
            <a:off x="6156325" y="3357563"/>
            <a:ext cx="1511300" cy="5000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0</a:t>
            </a:r>
            <a:r>
              <a:rPr lang="en-US" altLang="en-US"/>
              <a:t>$,  </a:t>
            </a:r>
            <a:r>
              <a:rPr lang="ru-RU" altLang="en-US"/>
              <a:t>0</a:t>
            </a:r>
            <a:r>
              <a:rPr lang="en-US" altLang="en-US"/>
              <a:t>$</a:t>
            </a:r>
            <a:endParaRPr lang="ru-RU" altLang="en-US"/>
          </a:p>
        </p:txBody>
      </p:sp>
      <p:sp>
        <p:nvSpPr>
          <p:cNvPr id="275468" name="Rectangle 11"/>
          <p:cNvSpPr>
            <a:spLocks noChangeArrowheads="1"/>
          </p:cNvSpPr>
          <p:nvPr/>
        </p:nvSpPr>
        <p:spPr bwMode="auto">
          <a:xfrm>
            <a:off x="2051050" y="3284538"/>
            <a:ext cx="2233613" cy="37941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Не рекламировать</a:t>
            </a:r>
          </a:p>
        </p:txBody>
      </p:sp>
      <p:sp>
        <p:nvSpPr>
          <p:cNvPr id="275469" name="Rectangle 12"/>
          <p:cNvSpPr>
            <a:spLocks noChangeArrowheads="1"/>
          </p:cNvSpPr>
          <p:nvPr/>
        </p:nvSpPr>
        <p:spPr bwMode="auto">
          <a:xfrm>
            <a:off x="2051050" y="2708275"/>
            <a:ext cx="2016125" cy="37941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Рекламировать</a:t>
            </a:r>
          </a:p>
        </p:txBody>
      </p:sp>
      <p:sp>
        <p:nvSpPr>
          <p:cNvPr id="275470" name="Rectangle 13"/>
          <p:cNvSpPr>
            <a:spLocks noChangeArrowheads="1"/>
          </p:cNvSpPr>
          <p:nvPr/>
        </p:nvSpPr>
        <p:spPr bwMode="auto">
          <a:xfrm>
            <a:off x="395288" y="2924175"/>
            <a:ext cx="1512887" cy="5048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Panasonic</a:t>
            </a:r>
            <a:endParaRPr lang="ru-RU" altLang="en-US"/>
          </a:p>
        </p:txBody>
      </p:sp>
      <p:sp>
        <p:nvSpPr>
          <p:cNvPr id="275471" name="Rectangle 14"/>
          <p:cNvSpPr>
            <a:spLocks noChangeArrowheads="1"/>
          </p:cNvSpPr>
          <p:nvPr/>
        </p:nvSpPr>
        <p:spPr bwMode="auto">
          <a:xfrm>
            <a:off x="1908175" y="4573588"/>
            <a:ext cx="5903913" cy="1752600"/>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Поскольку фирмы в условиях отсутствия сговора не могут знать реакцию конкурента наверняка, они выбирают стратегию минимизации собственных потерь. Обе компании рекламируют товар и несут дополнительные расходы, хотя в условиях отсутствия рекламы их прибыли были бы больше.</a:t>
            </a:r>
          </a:p>
        </p:txBody>
      </p:sp>
      <p:sp>
        <p:nvSpPr>
          <p:cNvPr id="275472" name="Rectangle 15"/>
          <p:cNvSpPr>
            <a:spLocks noChangeArrowheads="1"/>
          </p:cNvSpPr>
          <p:nvPr/>
        </p:nvSpPr>
        <p:spPr bwMode="auto">
          <a:xfrm>
            <a:off x="7885113" y="2708275"/>
            <a:ext cx="719137" cy="10080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solidFill>
                  <a:schemeClr val="tx2"/>
                </a:solidFill>
              </a:rPr>
              <a:t>-8</a:t>
            </a:r>
          </a:p>
          <a:p>
            <a:pPr eaLnBrk="1" hangingPunct="1"/>
            <a:r>
              <a:rPr lang="ru-RU" altLang="en-US"/>
              <a:t>-20</a:t>
            </a:r>
          </a:p>
        </p:txBody>
      </p:sp>
      <p:sp>
        <p:nvSpPr>
          <p:cNvPr id="275473" name="Rectangle 16"/>
          <p:cNvSpPr>
            <a:spLocks noChangeArrowheads="1"/>
          </p:cNvSpPr>
          <p:nvPr/>
        </p:nvSpPr>
        <p:spPr bwMode="auto">
          <a:xfrm>
            <a:off x="4572000" y="4005263"/>
            <a:ext cx="2952750" cy="431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solidFill>
                  <a:schemeClr val="tx2"/>
                </a:solidFill>
              </a:rPr>
              <a:t>-8</a:t>
            </a:r>
            <a:r>
              <a:rPr lang="ru-RU" altLang="en-US"/>
              <a:t>                        -20</a:t>
            </a:r>
          </a:p>
        </p:txBody>
      </p:sp>
      <p:cxnSp>
        <p:nvCxnSpPr>
          <p:cNvPr id="275474" name="Прямая соединительная линия 18"/>
          <p:cNvCxnSpPr>
            <a:cxnSpLocks noChangeShapeType="1"/>
          </p:cNvCxnSpPr>
          <p:nvPr/>
        </p:nvCxnSpPr>
        <p:spPr bwMode="auto">
          <a:xfrm>
            <a:off x="4429125" y="2714625"/>
            <a:ext cx="1500188" cy="5000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75475" name="Прямая соединительная линия 20"/>
          <p:cNvCxnSpPr>
            <a:cxnSpLocks noChangeShapeType="1"/>
          </p:cNvCxnSpPr>
          <p:nvPr/>
        </p:nvCxnSpPr>
        <p:spPr bwMode="auto">
          <a:xfrm>
            <a:off x="6215063" y="2714625"/>
            <a:ext cx="1428750" cy="50006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75476" name="Прямая соединительная линия 22"/>
          <p:cNvCxnSpPr>
            <a:cxnSpLocks noChangeShapeType="1"/>
          </p:cNvCxnSpPr>
          <p:nvPr/>
        </p:nvCxnSpPr>
        <p:spPr bwMode="auto">
          <a:xfrm>
            <a:off x="4429125" y="3357563"/>
            <a:ext cx="1500188" cy="5000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275477" name="Прямая соединительная линия 24"/>
          <p:cNvCxnSpPr>
            <a:cxnSpLocks noChangeShapeType="1"/>
          </p:cNvCxnSpPr>
          <p:nvPr/>
        </p:nvCxnSpPr>
        <p:spPr bwMode="auto">
          <a:xfrm>
            <a:off x="6143625" y="3357563"/>
            <a:ext cx="1500188" cy="5000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BBF0A6D-5BA9-4071-A6FC-1E43418A722D}" type="slidenum">
              <a:rPr lang="ru-RU" altLang="en-US" smtClean="0"/>
              <a:pPr eaLnBrk="1" hangingPunct="1"/>
              <a:t>233</a:t>
            </a:fld>
            <a:endParaRPr lang="ru-RU" altLang="en-US" smtClean="0"/>
          </a:p>
        </p:txBody>
      </p:sp>
      <p:sp>
        <p:nvSpPr>
          <p:cNvPr id="276483" name="Rectangle 2"/>
          <p:cNvSpPr>
            <a:spLocks noGrp="1" noChangeArrowheads="1"/>
          </p:cNvSpPr>
          <p:nvPr>
            <p:ph type="title"/>
          </p:nvPr>
        </p:nvSpPr>
        <p:spPr>
          <a:xfrm>
            <a:off x="685800" y="152400"/>
            <a:ext cx="6870700" cy="1044575"/>
          </a:xfrm>
        </p:spPr>
        <p:txBody>
          <a:bodyPr/>
          <a:lstStyle/>
          <a:p>
            <a:pPr eaLnBrk="1" hangingPunct="1"/>
            <a:r>
              <a:rPr lang="ru-RU" altLang="en-US" b="1" smtClean="0"/>
              <a:t>Картель</a:t>
            </a:r>
          </a:p>
        </p:txBody>
      </p:sp>
      <p:sp>
        <p:nvSpPr>
          <p:cNvPr id="276484" name="Rectangle 3"/>
          <p:cNvSpPr>
            <a:spLocks noGrp="1" noChangeArrowheads="1"/>
          </p:cNvSpPr>
          <p:nvPr>
            <p:ph type="body" idx="1"/>
          </p:nvPr>
        </p:nvSpPr>
        <p:spPr>
          <a:xfrm>
            <a:off x="685800" y="1628775"/>
            <a:ext cx="7696200" cy="4248150"/>
          </a:xfrm>
        </p:spPr>
        <p:txBody>
          <a:bodyPr/>
          <a:lstStyle/>
          <a:p>
            <a:pPr eaLnBrk="1" hangingPunct="1"/>
            <a:r>
              <a:rPr lang="ru-RU" altLang="en-US" sz="2800" smtClean="0"/>
              <a:t>Картелем называют группу олигополистов, договорившихся об определенных принципах установления цен и/или распределения долей рынка;</a:t>
            </a:r>
          </a:p>
          <a:p>
            <a:pPr eaLnBrk="1" hangingPunct="1"/>
            <a:r>
              <a:rPr lang="ru-RU" altLang="en-US" sz="2800" smtClean="0"/>
              <a:t>Два основных типа картелей: картели, максимизирующие отраслевую прибыль и картели с распределением и фиксацией рыночных долей.</a:t>
            </a:r>
          </a:p>
        </p:txBody>
      </p:sp>
      <p:pic>
        <p:nvPicPr>
          <p:cNvPr id="276485" name="Picture 4" descr="MCj025268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4365625"/>
            <a:ext cx="15303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62FE0A6-C414-4A4C-AE9B-657FE8D659AC}" type="slidenum">
              <a:rPr lang="ru-RU" altLang="en-US" smtClean="0"/>
              <a:pPr eaLnBrk="1" hangingPunct="1"/>
              <a:t>234</a:t>
            </a:fld>
            <a:endParaRPr lang="ru-RU" altLang="en-US" smtClean="0"/>
          </a:p>
        </p:txBody>
      </p:sp>
      <p:sp>
        <p:nvSpPr>
          <p:cNvPr id="277507" name="Rectangle 2"/>
          <p:cNvSpPr>
            <a:spLocks noGrp="1" noChangeArrowheads="1"/>
          </p:cNvSpPr>
          <p:nvPr>
            <p:ph type="title"/>
          </p:nvPr>
        </p:nvSpPr>
        <p:spPr>
          <a:xfrm>
            <a:off x="685800" y="152400"/>
            <a:ext cx="6870700" cy="1404938"/>
          </a:xfrm>
        </p:spPr>
        <p:txBody>
          <a:bodyPr/>
          <a:lstStyle/>
          <a:p>
            <a:pPr eaLnBrk="1" hangingPunct="1"/>
            <a:r>
              <a:rPr lang="ru-RU" altLang="en-US" smtClean="0"/>
              <a:t>ОПЕК</a:t>
            </a:r>
          </a:p>
        </p:txBody>
      </p:sp>
      <p:sp>
        <p:nvSpPr>
          <p:cNvPr id="277508" name="Rectangle 3"/>
          <p:cNvSpPr>
            <a:spLocks noGrp="1" noChangeArrowheads="1"/>
          </p:cNvSpPr>
          <p:nvPr>
            <p:ph type="body" idx="1"/>
          </p:nvPr>
        </p:nvSpPr>
        <p:spPr>
          <a:xfrm>
            <a:off x="685800" y="1628775"/>
            <a:ext cx="7696200" cy="4895850"/>
          </a:xfrm>
        </p:spPr>
        <p:txBody>
          <a:bodyPr/>
          <a:lstStyle/>
          <a:p>
            <a:pPr eaLnBrk="1" hangingPunct="1">
              <a:lnSpc>
                <a:spcPct val="80000"/>
              </a:lnSpc>
            </a:pPr>
            <a:r>
              <a:rPr lang="ru-RU" altLang="en-US" sz="2000" b="1" smtClean="0"/>
              <a:t>Организация стран-экспортёров нефти</a:t>
            </a:r>
            <a:r>
              <a:rPr lang="ru-RU" altLang="en-US" sz="2000" smtClean="0"/>
              <a:t>, сокращённо — </a:t>
            </a:r>
            <a:r>
              <a:rPr lang="ru-RU" altLang="en-US" sz="2000" b="1" smtClean="0"/>
              <a:t>ОПЕК</a:t>
            </a:r>
            <a:r>
              <a:rPr lang="ru-RU" altLang="en-US" sz="2000" smtClean="0"/>
              <a:t>, (англ. </a:t>
            </a:r>
            <a:r>
              <a:rPr lang="ru-RU" altLang="en-US" sz="2000" i="1" smtClean="0"/>
              <a:t>OPEC, The Organization of the Petroleum Exporting Countries</a:t>
            </a:r>
            <a:r>
              <a:rPr lang="ru-RU" altLang="en-US" sz="2000" smtClean="0"/>
              <a:t>) — картель, созданный нефтедобывающими державами для стабилизации цен на нефть. Членами данной организации являются страны, чья экономика во многом зависит от доходов от экспорта нефти. Основная цель организации — контроль над мировыми ценами на нефть.</a:t>
            </a:r>
          </a:p>
          <a:p>
            <a:pPr eaLnBrk="1" hangingPunct="1">
              <a:lnSpc>
                <a:spcPct val="80000"/>
              </a:lnSpc>
            </a:pPr>
            <a:r>
              <a:rPr lang="ru-RU" altLang="en-US" sz="2000" smtClean="0"/>
              <a:t>ОПЕК как постоянно действующая негосударственная организация была создана на конференции в Багдаде 10—14 сентября 1960. Первоначально в состав организации вошли </a:t>
            </a:r>
            <a:r>
              <a:rPr lang="ru-RU" altLang="en-US" sz="2000" smtClean="0">
                <a:hlinkClick r:id="rId2" tooltip="Иран"/>
              </a:rPr>
              <a:t>Иран</a:t>
            </a:r>
            <a:r>
              <a:rPr lang="ru-RU" altLang="en-US" sz="2000" smtClean="0"/>
              <a:t>, </a:t>
            </a:r>
            <a:r>
              <a:rPr lang="ru-RU" altLang="en-US" sz="2000" smtClean="0">
                <a:hlinkClick r:id="rId3" tooltip="Ирак"/>
              </a:rPr>
              <a:t>Ирак</a:t>
            </a:r>
            <a:r>
              <a:rPr lang="ru-RU" altLang="en-US" sz="2000" smtClean="0"/>
              <a:t>, </a:t>
            </a:r>
            <a:r>
              <a:rPr lang="ru-RU" altLang="en-US" sz="2000" smtClean="0">
                <a:hlinkClick r:id="rId4" tooltip="Кувейт"/>
              </a:rPr>
              <a:t>Кувейт</a:t>
            </a:r>
            <a:r>
              <a:rPr lang="ru-RU" altLang="en-US" sz="2000" smtClean="0"/>
              <a:t>, </a:t>
            </a:r>
            <a:r>
              <a:rPr lang="ru-RU" altLang="en-US" sz="2000" smtClean="0">
                <a:hlinkClick r:id="rId5" tooltip="Саудовская Аравия"/>
              </a:rPr>
              <a:t>Саудовская Аравия</a:t>
            </a:r>
            <a:r>
              <a:rPr lang="ru-RU" altLang="en-US" sz="2000" smtClean="0"/>
              <a:t> и </a:t>
            </a:r>
            <a:r>
              <a:rPr lang="ru-RU" altLang="en-US" sz="2000" smtClean="0">
                <a:hlinkClick r:id="rId6" tooltip="Венесуэла"/>
              </a:rPr>
              <a:t>Венесуэла</a:t>
            </a:r>
            <a:r>
              <a:rPr lang="ru-RU" altLang="en-US" sz="2000" smtClean="0"/>
              <a:t>. К этим пяти странам, основавшим организацию, позднее присоединились ещё девять: </a:t>
            </a:r>
            <a:r>
              <a:rPr lang="ru-RU" altLang="en-US" sz="2000" smtClean="0">
                <a:hlinkClick r:id="rId7" tooltip="Катар"/>
              </a:rPr>
              <a:t>Катар</a:t>
            </a:r>
            <a:r>
              <a:rPr lang="ru-RU" altLang="en-US" sz="2000" smtClean="0"/>
              <a:t> (</a:t>
            </a:r>
            <a:r>
              <a:rPr lang="ru-RU" altLang="en-US" sz="2000" smtClean="0">
                <a:hlinkClick r:id="rId8" tooltip="1961"/>
              </a:rPr>
              <a:t>1961</a:t>
            </a:r>
            <a:r>
              <a:rPr lang="ru-RU" altLang="en-US" sz="2000" smtClean="0"/>
              <a:t>), </a:t>
            </a:r>
            <a:r>
              <a:rPr lang="ru-RU" altLang="en-US" sz="2000" smtClean="0">
                <a:hlinkClick r:id="rId9" tooltip="Индонезия"/>
              </a:rPr>
              <a:t>Индонезия</a:t>
            </a:r>
            <a:r>
              <a:rPr lang="ru-RU" altLang="en-US" sz="2000" smtClean="0"/>
              <a:t> (</a:t>
            </a:r>
            <a:r>
              <a:rPr lang="ru-RU" altLang="en-US" sz="2000" smtClean="0">
                <a:hlinkClick r:id="rId10" tooltip="1962"/>
              </a:rPr>
              <a:t>1962</a:t>
            </a:r>
            <a:r>
              <a:rPr lang="ru-RU" altLang="en-US" sz="2000" smtClean="0"/>
              <a:t>), </a:t>
            </a:r>
            <a:r>
              <a:rPr lang="ru-RU" altLang="en-US" sz="2000" smtClean="0">
                <a:hlinkClick r:id="rId11" tooltip="Ливия"/>
              </a:rPr>
              <a:t>Ливия</a:t>
            </a:r>
            <a:r>
              <a:rPr lang="ru-RU" altLang="en-US" sz="2000" smtClean="0"/>
              <a:t> (</a:t>
            </a:r>
            <a:r>
              <a:rPr lang="ru-RU" altLang="en-US" sz="2000" smtClean="0">
                <a:hlinkClick r:id="rId10" tooltip="1962"/>
              </a:rPr>
              <a:t>1962</a:t>
            </a:r>
            <a:r>
              <a:rPr lang="ru-RU" altLang="en-US" sz="2000" smtClean="0"/>
              <a:t>), </a:t>
            </a:r>
            <a:r>
              <a:rPr lang="ru-RU" altLang="en-US" sz="2000" smtClean="0">
                <a:hlinkClick r:id="rId12" tooltip="Объединённые Арабские Эмираты"/>
              </a:rPr>
              <a:t>Объединённые Арабские Эмираты</a:t>
            </a:r>
            <a:r>
              <a:rPr lang="ru-RU" altLang="en-US" sz="2000" smtClean="0"/>
              <a:t> (</a:t>
            </a:r>
            <a:r>
              <a:rPr lang="ru-RU" altLang="en-US" sz="2000" smtClean="0">
                <a:hlinkClick r:id="rId13" tooltip="1967"/>
              </a:rPr>
              <a:t>1967</a:t>
            </a:r>
            <a:r>
              <a:rPr lang="ru-RU" altLang="en-US" sz="2000" smtClean="0"/>
              <a:t>), </a:t>
            </a:r>
            <a:r>
              <a:rPr lang="ru-RU" altLang="en-US" sz="2000" smtClean="0">
                <a:hlinkClick r:id="rId14" tooltip="Алжир"/>
              </a:rPr>
              <a:t>Алжир</a:t>
            </a:r>
            <a:r>
              <a:rPr lang="ru-RU" altLang="en-US" sz="2000" smtClean="0"/>
              <a:t> (</a:t>
            </a:r>
            <a:r>
              <a:rPr lang="ru-RU" altLang="en-US" sz="2000" smtClean="0">
                <a:hlinkClick r:id="rId15" tooltip="1969"/>
              </a:rPr>
              <a:t>1969</a:t>
            </a:r>
            <a:r>
              <a:rPr lang="ru-RU" altLang="en-US" sz="2000" smtClean="0"/>
              <a:t>), </a:t>
            </a:r>
            <a:r>
              <a:rPr lang="ru-RU" altLang="en-US" sz="2000" smtClean="0">
                <a:hlinkClick r:id="rId16" tooltip="Нигерия"/>
              </a:rPr>
              <a:t>Нигерия</a:t>
            </a:r>
            <a:r>
              <a:rPr lang="ru-RU" altLang="en-US" sz="2000" smtClean="0"/>
              <a:t> (</a:t>
            </a:r>
            <a:r>
              <a:rPr lang="ru-RU" altLang="en-US" sz="2000" smtClean="0">
                <a:hlinkClick r:id="rId17" tooltip="1971"/>
              </a:rPr>
              <a:t>1971</a:t>
            </a:r>
            <a:r>
              <a:rPr lang="ru-RU" altLang="en-US" sz="2000" smtClean="0"/>
              <a:t>), </a:t>
            </a:r>
            <a:r>
              <a:rPr lang="ru-RU" altLang="en-US" sz="2000" smtClean="0">
                <a:hlinkClick r:id="rId18" tooltip="Эквадор"/>
              </a:rPr>
              <a:t>Эквадор</a:t>
            </a:r>
            <a:r>
              <a:rPr lang="ru-RU" altLang="en-US" sz="2000" smtClean="0"/>
              <a:t> (</a:t>
            </a:r>
            <a:r>
              <a:rPr lang="ru-RU" altLang="en-US" sz="2000" smtClean="0">
                <a:hlinkClick r:id="rId19" tooltip="1973"/>
              </a:rPr>
              <a:t>1973</a:t>
            </a:r>
            <a:r>
              <a:rPr lang="ru-RU" altLang="en-US" sz="2000" smtClean="0"/>
              <a:t>—</a:t>
            </a:r>
            <a:r>
              <a:rPr lang="ru-RU" altLang="en-US" sz="2000" smtClean="0">
                <a:hlinkClick r:id="rId20" tooltip="1992"/>
              </a:rPr>
              <a:t>1992</a:t>
            </a:r>
            <a:r>
              <a:rPr lang="ru-RU" altLang="en-US" sz="2000" smtClean="0"/>
              <a:t>,</a:t>
            </a:r>
            <a:r>
              <a:rPr lang="ru-RU" altLang="en-US" sz="2000" smtClean="0">
                <a:hlinkClick r:id="rId21" tooltip="2007"/>
              </a:rPr>
              <a:t>2007</a:t>
            </a:r>
            <a:r>
              <a:rPr lang="ru-RU" altLang="en-US" sz="2000" smtClean="0"/>
              <a:t>), </a:t>
            </a:r>
            <a:r>
              <a:rPr lang="ru-RU" altLang="en-US" sz="2000" smtClean="0">
                <a:hlinkClick r:id="rId22" tooltip="Габон"/>
              </a:rPr>
              <a:t>Габон</a:t>
            </a:r>
            <a:r>
              <a:rPr lang="ru-RU" altLang="en-US" sz="2000" smtClean="0"/>
              <a:t> (</a:t>
            </a:r>
            <a:r>
              <a:rPr lang="ru-RU" altLang="en-US" sz="2000" smtClean="0">
                <a:hlinkClick r:id="rId23" tooltip="1975"/>
              </a:rPr>
              <a:t>1975</a:t>
            </a:r>
            <a:r>
              <a:rPr lang="ru-RU" altLang="en-US" sz="2000" smtClean="0"/>
              <a:t>—</a:t>
            </a:r>
            <a:r>
              <a:rPr lang="ru-RU" altLang="en-US" sz="2000" smtClean="0">
                <a:hlinkClick r:id="rId24" tooltip="1994"/>
              </a:rPr>
              <a:t>1994</a:t>
            </a:r>
            <a:r>
              <a:rPr lang="ru-RU" altLang="en-US" sz="2000" smtClean="0"/>
              <a:t>), </a:t>
            </a:r>
            <a:r>
              <a:rPr lang="ru-RU" altLang="en-US" sz="2000" smtClean="0">
                <a:hlinkClick r:id="rId25" tooltip="Ангола"/>
              </a:rPr>
              <a:t>Ангола</a:t>
            </a:r>
            <a:r>
              <a:rPr lang="ru-RU" altLang="en-US" sz="2000" smtClean="0"/>
              <a:t> (</a:t>
            </a:r>
            <a:r>
              <a:rPr lang="ru-RU" altLang="en-US" sz="2000" smtClean="0">
                <a:hlinkClick r:id="rId21" tooltip="2007"/>
              </a:rPr>
              <a:t>2007</a:t>
            </a:r>
            <a:r>
              <a:rPr lang="ru-RU" altLang="en-US" sz="2000" smtClean="0"/>
              <a:t>).</a:t>
            </a:r>
          </a:p>
        </p:txBody>
      </p:sp>
      <p:pic>
        <p:nvPicPr>
          <p:cNvPr id="277509" name="Picture 4" descr="MCj04334540000[1]"/>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156325" y="188913"/>
            <a:ext cx="1557338"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4F09804-57F1-4DFB-94CA-87E3ABFBD5F7}" type="slidenum">
              <a:rPr lang="ru-RU" altLang="en-US" smtClean="0"/>
              <a:pPr eaLnBrk="1" hangingPunct="1"/>
              <a:t>235</a:t>
            </a:fld>
            <a:endParaRPr lang="ru-RU" altLang="en-US" smtClean="0"/>
          </a:p>
        </p:txBody>
      </p:sp>
      <p:sp>
        <p:nvSpPr>
          <p:cNvPr id="278531" name="Rectangle 2"/>
          <p:cNvSpPr>
            <a:spLocks noGrp="1" noChangeArrowheads="1"/>
          </p:cNvSpPr>
          <p:nvPr>
            <p:ph type="title"/>
          </p:nvPr>
        </p:nvSpPr>
        <p:spPr>
          <a:xfrm>
            <a:off x="323850" y="152400"/>
            <a:ext cx="7920038" cy="1260475"/>
          </a:xfrm>
        </p:spPr>
        <p:txBody>
          <a:bodyPr/>
          <a:lstStyle/>
          <a:p>
            <a:pPr eaLnBrk="1" hangingPunct="1"/>
            <a:r>
              <a:rPr lang="ru-RU" altLang="en-US" sz="2400" b="1" smtClean="0"/>
              <a:t>Термин «корзина» ОПЕК (OPEC Reference Basket of crudes) был официально введен </a:t>
            </a:r>
            <a:br>
              <a:rPr lang="ru-RU" altLang="en-US" sz="2400" b="1" smtClean="0"/>
            </a:br>
            <a:r>
              <a:rPr lang="ru-RU" altLang="en-US" sz="2400" b="1" smtClean="0"/>
              <a:t>1 января 1987 года. </a:t>
            </a:r>
          </a:p>
        </p:txBody>
      </p:sp>
      <p:sp>
        <p:nvSpPr>
          <p:cNvPr id="278532" name="Rectangle 3"/>
          <p:cNvSpPr>
            <a:spLocks noGrp="1" noChangeArrowheads="1"/>
          </p:cNvSpPr>
          <p:nvPr>
            <p:ph type="body" sz="half" idx="1"/>
          </p:nvPr>
        </p:nvSpPr>
        <p:spPr>
          <a:xfrm>
            <a:off x="685800" y="1828800"/>
            <a:ext cx="3771900" cy="4408488"/>
          </a:xfrm>
        </p:spPr>
        <p:txBody>
          <a:bodyPr/>
          <a:lstStyle/>
          <a:p>
            <a:pPr eaLnBrk="1" hangingPunct="1">
              <a:lnSpc>
                <a:spcPct val="80000"/>
              </a:lnSpc>
            </a:pPr>
            <a:r>
              <a:rPr lang="en-US" altLang="en-US" sz="2000" b="1" smtClean="0"/>
              <a:t>The new OPEC Reference Basket (ORB)</a:t>
            </a:r>
            <a:r>
              <a:rPr lang="en-US" altLang="en-US" sz="2000" smtClean="0"/>
              <a:t>, implemented as of 10 September 2007, is currently made up of the following: Saharan Blend (Algeria), Girassol (Angola), Minas (Indonesia), Iran Heavy (Islamic Republic of Iran), Basra Light (Iraq), Kuwait Export (Kuwait), Es Sider (Libya), Bonny Light (Nigeria), Qatar Marine (Qatar), Arab Light (Saudi Arabia), Murban (UAE) and BCF 17 (Venezuela).</a:t>
            </a:r>
            <a:endParaRPr lang="ru-RU" altLang="en-US" sz="2000" smtClean="0"/>
          </a:p>
        </p:txBody>
      </p:sp>
      <p:sp>
        <p:nvSpPr>
          <p:cNvPr id="278533" name="Rectangle 4"/>
          <p:cNvSpPr>
            <a:spLocks noGrp="1" noChangeArrowheads="1"/>
          </p:cNvSpPr>
          <p:nvPr>
            <p:ph type="body" sz="half" idx="2"/>
          </p:nvPr>
        </p:nvSpPr>
        <p:spPr/>
        <p:txBody>
          <a:bodyPr/>
          <a:lstStyle/>
          <a:p>
            <a:pPr eaLnBrk="1" hangingPunct="1">
              <a:lnSpc>
                <a:spcPct val="80000"/>
              </a:lnSpc>
              <a:buFontTx/>
              <a:buNone/>
            </a:pPr>
            <a:endParaRPr lang="en-US" altLang="en-US" sz="2000" smtClean="0"/>
          </a:p>
        </p:txBody>
      </p:sp>
      <p:pic>
        <p:nvPicPr>
          <p:cNvPr id="278534" name="Picture 5" descr="char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00213"/>
            <a:ext cx="4248150"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E0B50B5-68EF-4841-8FF4-9808D1886A37}" type="slidenum">
              <a:rPr lang="ru-RU" altLang="en-US" smtClean="0"/>
              <a:pPr eaLnBrk="1" hangingPunct="1"/>
              <a:t>236</a:t>
            </a:fld>
            <a:endParaRPr lang="ru-RU" altLang="en-US" smtClean="0"/>
          </a:p>
        </p:txBody>
      </p:sp>
      <p:sp>
        <p:nvSpPr>
          <p:cNvPr id="279555" name="Rectangle 2"/>
          <p:cNvSpPr>
            <a:spLocks noGrp="1" noChangeArrowheads="1"/>
          </p:cNvSpPr>
          <p:nvPr>
            <p:ph type="title"/>
          </p:nvPr>
        </p:nvSpPr>
        <p:spPr>
          <a:xfrm>
            <a:off x="900113" y="260350"/>
            <a:ext cx="6870700" cy="720725"/>
          </a:xfrm>
        </p:spPr>
        <p:txBody>
          <a:bodyPr/>
          <a:lstStyle/>
          <a:p>
            <a:pPr eaLnBrk="1" hangingPunct="1"/>
            <a:r>
              <a:rPr lang="ru-RU" altLang="en-US" sz="4000" b="1" smtClean="0"/>
              <a:t>Картель: пример</a:t>
            </a:r>
          </a:p>
        </p:txBody>
      </p:sp>
      <p:sp>
        <p:nvSpPr>
          <p:cNvPr id="279556" name="Line 5"/>
          <p:cNvSpPr>
            <a:spLocks noChangeShapeType="1"/>
          </p:cNvSpPr>
          <p:nvPr/>
        </p:nvSpPr>
        <p:spPr bwMode="auto">
          <a:xfrm>
            <a:off x="971550" y="2060575"/>
            <a:ext cx="0" cy="29527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57" name="Line 6"/>
          <p:cNvSpPr>
            <a:spLocks noChangeShapeType="1"/>
          </p:cNvSpPr>
          <p:nvPr/>
        </p:nvSpPr>
        <p:spPr bwMode="auto">
          <a:xfrm>
            <a:off x="971550" y="5013325"/>
            <a:ext cx="25209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58" name="Line 7"/>
          <p:cNvSpPr>
            <a:spLocks noChangeShapeType="1"/>
          </p:cNvSpPr>
          <p:nvPr/>
        </p:nvSpPr>
        <p:spPr bwMode="auto">
          <a:xfrm>
            <a:off x="971550" y="2492375"/>
            <a:ext cx="2160588" cy="2089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59" name="Line 8"/>
          <p:cNvSpPr>
            <a:spLocks noChangeShapeType="1"/>
          </p:cNvSpPr>
          <p:nvPr/>
        </p:nvSpPr>
        <p:spPr bwMode="auto">
          <a:xfrm>
            <a:off x="971550" y="2492375"/>
            <a:ext cx="1008063" cy="2305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60" name="Arc 9"/>
          <p:cNvSpPr>
            <a:spLocks/>
          </p:cNvSpPr>
          <p:nvPr/>
        </p:nvSpPr>
        <p:spPr bwMode="auto">
          <a:xfrm flipV="1">
            <a:off x="1978025" y="2636838"/>
            <a:ext cx="1582738" cy="792162"/>
          </a:xfrm>
          <a:custGeom>
            <a:avLst/>
            <a:gdLst>
              <a:gd name="T0" fmla="*/ 0 w 21600"/>
              <a:gd name="T1" fmla="*/ 0 h 21600"/>
              <a:gd name="T2" fmla="*/ 115974975 w 21600"/>
              <a:gd name="T3" fmla="*/ 29051880 h 21600"/>
              <a:gd name="T4" fmla="*/ 0 w 21600"/>
              <a:gd name="T5" fmla="*/ 290518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9561" name="Arc 10"/>
          <p:cNvSpPr>
            <a:spLocks/>
          </p:cNvSpPr>
          <p:nvPr/>
        </p:nvSpPr>
        <p:spPr bwMode="auto">
          <a:xfrm flipH="1" flipV="1">
            <a:off x="1114425" y="2493963"/>
            <a:ext cx="863600" cy="935037"/>
          </a:xfrm>
          <a:custGeom>
            <a:avLst/>
            <a:gdLst>
              <a:gd name="T0" fmla="*/ 0 w 21600"/>
              <a:gd name="T1" fmla="*/ 0 h 21600"/>
              <a:gd name="T2" fmla="*/ 34528005 w 21600"/>
              <a:gd name="T3" fmla="*/ 40476579 h 21600"/>
              <a:gd name="T4" fmla="*/ 0 w 21600"/>
              <a:gd name="T5" fmla="*/ 4047657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9562" name="Arc 12"/>
          <p:cNvSpPr>
            <a:spLocks/>
          </p:cNvSpPr>
          <p:nvPr/>
        </p:nvSpPr>
        <p:spPr bwMode="auto">
          <a:xfrm rot="861221" flipV="1">
            <a:off x="1187450" y="2493963"/>
            <a:ext cx="1008063" cy="1501775"/>
          </a:xfrm>
          <a:custGeom>
            <a:avLst/>
            <a:gdLst>
              <a:gd name="T0" fmla="*/ 5440786 w 21600"/>
              <a:gd name="T1" fmla="*/ 0 h 21455"/>
              <a:gd name="T2" fmla="*/ 47045875 w 21600"/>
              <a:gd name="T3" fmla="*/ 105118997 h 21455"/>
              <a:gd name="T4" fmla="*/ 0 w 21600"/>
              <a:gd name="T5" fmla="*/ 105118997 h 21455"/>
              <a:gd name="T6" fmla="*/ 0 60000 65536"/>
              <a:gd name="T7" fmla="*/ 0 60000 65536"/>
              <a:gd name="T8" fmla="*/ 0 60000 65536"/>
              <a:gd name="T9" fmla="*/ 0 w 21600"/>
              <a:gd name="T10" fmla="*/ 0 h 21455"/>
              <a:gd name="T11" fmla="*/ 21600 w 21600"/>
              <a:gd name="T12" fmla="*/ 21455 h 21455"/>
            </a:gdLst>
            <a:ahLst/>
            <a:cxnLst>
              <a:cxn ang="T6">
                <a:pos x="T0" y="T1"/>
              </a:cxn>
              <a:cxn ang="T7">
                <a:pos x="T2" y="T3"/>
              </a:cxn>
              <a:cxn ang="T8">
                <a:pos x="T4" y="T5"/>
              </a:cxn>
            </a:cxnLst>
            <a:rect l="T9" t="T10" r="T11" b="T12"/>
            <a:pathLst>
              <a:path w="21600" h="21455" fill="none" extrusionOk="0">
                <a:moveTo>
                  <a:pt x="2498" y="-1"/>
                </a:moveTo>
                <a:cubicBezTo>
                  <a:pt x="13387" y="1267"/>
                  <a:pt x="21600" y="10492"/>
                  <a:pt x="21600" y="21455"/>
                </a:cubicBezTo>
              </a:path>
              <a:path w="21600" h="21455" stroke="0" extrusionOk="0">
                <a:moveTo>
                  <a:pt x="2498" y="-1"/>
                </a:moveTo>
                <a:cubicBezTo>
                  <a:pt x="13387" y="1267"/>
                  <a:pt x="21600" y="10492"/>
                  <a:pt x="21600" y="21455"/>
                </a:cubicBezTo>
                <a:lnTo>
                  <a:pt x="0" y="21455"/>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9563" name="Line 13"/>
          <p:cNvSpPr>
            <a:spLocks noChangeShapeType="1"/>
          </p:cNvSpPr>
          <p:nvPr/>
        </p:nvSpPr>
        <p:spPr bwMode="auto">
          <a:xfrm>
            <a:off x="1979613" y="3429000"/>
            <a:ext cx="0" cy="1584325"/>
          </a:xfrm>
          <a:prstGeom prst="line">
            <a:avLst/>
          </a:prstGeom>
          <a:noFill/>
          <a:ln w="12700">
            <a:solidFill>
              <a:schemeClr val="tx1"/>
            </a:solidFill>
            <a:prstDash val="lg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64" name="Line 14"/>
          <p:cNvSpPr>
            <a:spLocks noChangeShapeType="1"/>
          </p:cNvSpPr>
          <p:nvPr/>
        </p:nvSpPr>
        <p:spPr bwMode="auto">
          <a:xfrm>
            <a:off x="971550" y="3429000"/>
            <a:ext cx="1800225" cy="0"/>
          </a:xfrm>
          <a:prstGeom prst="line">
            <a:avLst/>
          </a:prstGeom>
          <a:noFill/>
          <a:ln w="12700">
            <a:solidFill>
              <a:schemeClr val="tx1"/>
            </a:solidFill>
            <a:prstDash val="lg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65" name="Line 15"/>
          <p:cNvSpPr>
            <a:spLocks noChangeShapeType="1"/>
          </p:cNvSpPr>
          <p:nvPr/>
        </p:nvSpPr>
        <p:spPr bwMode="auto">
          <a:xfrm>
            <a:off x="1547813" y="3789363"/>
            <a:ext cx="0" cy="1223962"/>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66" name="Line 16"/>
          <p:cNvSpPr>
            <a:spLocks noChangeShapeType="1"/>
          </p:cNvSpPr>
          <p:nvPr/>
        </p:nvSpPr>
        <p:spPr bwMode="auto">
          <a:xfrm flipV="1">
            <a:off x="1547813" y="3068638"/>
            <a:ext cx="0" cy="7207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67" name="Line 17"/>
          <p:cNvSpPr>
            <a:spLocks noChangeShapeType="1"/>
          </p:cNvSpPr>
          <p:nvPr/>
        </p:nvSpPr>
        <p:spPr bwMode="auto">
          <a:xfrm>
            <a:off x="971550" y="3068638"/>
            <a:ext cx="576263"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68" name="Line 18"/>
          <p:cNvSpPr>
            <a:spLocks noChangeShapeType="1"/>
          </p:cNvSpPr>
          <p:nvPr/>
        </p:nvSpPr>
        <p:spPr bwMode="auto">
          <a:xfrm flipV="1">
            <a:off x="1042988" y="3141663"/>
            <a:ext cx="0"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69" name="Line 19"/>
          <p:cNvSpPr>
            <a:spLocks noChangeShapeType="1"/>
          </p:cNvSpPr>
          <p:nvPr/>
        </p:nvSpPr>
        <p:spPr bwMode="auto">
          <a:xfrm flipH="1">
            <a:off x="1547813" y="4868863"/>
            <a:ext cx="3603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70" name="Rectangle 20"/>
          <p:cNvSpPr>
            <a:spLocks noChangeArrowheads="1"/>
          </p:cNvSpPr>
          <p:nvPr/>
        </p:nvSpPr>
        <p:spPr bwMode="auto">
          <a:xfrm>
            <a:off x="2268538" y="2276475"/>
            <a:ext cx="574675" cy="360363"/>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MC</a:t>
            </a:r>
            <a:endParaRPr lang="ru-RU" altLang="en-US"/>
          </a:p>
        </p:txBody>
      </p:sp>
      <p:sp>
        <p:nvSpPr>
          <p:cNvPr id="279571" name="Rectangle 21"/>
          <p:cNvSpPr>
            <a:spLocks noChangeArrowheads="1"/>
          </p:cNvSpPr>
          <p:nvPr/>
        </p:nvSpPr>
        <p:spPr bwMode="auto">
          <a:xfrm>
            <a:off x="3276600" y="2205038"/>
            <a:ext cx="574675" cy="3603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AC</a:t>
            </a:r>
            <a:endParaRPr lang="ru-RU" altLang="en-US"/>
          </a:p>
        </p:txBody>
      </p:sp>
      <p:sp>
        <p:nvSpPr>
          <p:cNvPr id="279572" name="Rectangle 22"/>
          <p:cNvSpPr>
            <a:spLocks noChangeArrowheads="1"/>
          </p:cNvSpPr>
          <p:nvPr/>
        </p:nvSpPr>
        <p:spPr bwMode="auto">
          <a:xfrm>
            <a:off x="1258888" y="5084763"/>
            <a:ext cx="936625" cy="3603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Q2  Q1</a:t>
            </a:r>
            <a:endParaRPr lang="ru-RU" altLang="en-US"/>
          </a:p>
        </p:txBody>
      </p:sp>
      <p:sp>
        <p:nvSpPr>
          <p:cNvPr id="279573" name="Rectangle 23"/>
          <p:cNvSpPr>
            <a:spLocks noChangeArrowheads="1"/>
          </p:cNvSpPr>
          <p:nvPr/>
        </p:nvSpPr>
        <p:spPr bwMode="auto">
          <a:xfrm>
            <a:off x="755650" y="1700213"/>
            <a:ext cx="574675" cy="3603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endParaRPr lang="ru-RU" altLang="en-US"/>
          </a:p>
        </p:txBody>
      </p:sp>
      <p:sp>
        <p:nvSpPr>
          <p:cNvPr id="279574" name="Rectangle 24"/>
          <p:cNvSpPr>
            <a:spLocks noChangeArrowheads="1"/>
          </p:cNvSpPr>
          <p:nvPr/>
        </p:nvSpPr>
        <p:spPr bwMode="auto">
          <a:xfrm>
            <a:off x="3419475" y="5084763"/>
            <a:ext cx="574675" cy="3603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279575" name="Rectangle 25"/>
          <p:cNvSpPr>
            <a:spLocks noGrp="1" noChangeArrowheads="1"/>
          </p:cNvSpPr>
          <p:nvPr>
            <p:ph type="body" idx="1"/>
          </p:nvPr>
        </p:nvSpPr>
        <p:spPr>
          <a:xfrm>
            <a:off x="323850" y="981075"/>
            <a:ext cx="8058150" cy="4505325"/>
          </a:xfrm>
          <a:noFill/>
          <a:ln w="12700" cap="flat" algn="ctr">
            <a:solidFill>
              <a:schemeClr val="tx1"/>
            </a:solidFill>
            <a:miter lim="800000"/>
            <a:headEnd type="none" w="med" len="med"/>
            <a:tailEnd type="none" w="med" len="med"/>
          </a:ln>
        </p:spPr>
        <p:txBody>
          <a:bodyPr/>
          <a:lstStyle/>
          <a:p>
            <a:pPr eaLnBrk="1" hangingPunct="1">
              <a:buFontTx/>
              <a:buNone/>
            </a:pPr>
            <a:r>
              <a:rPr lang="ru-RU" altLang="en-US" sz="2000" smtClean="0"/>
              <a:t>4 фирмы, на каждую приходится 1\4 отраслевого выпуска, </a:t>
            </a:r>
            <a:r>
              <a:rPr lang="en-US" altLang="en-US" sz="2000" smtClean="0"/>
              <a:t>P=AC</a:t>
            </a:r>
            <a:r>
              <a:rPr lang="ru-RU" altLang="en-US" sz="2000" smtClean="0"/>
              <a:t>. Для того, чтобы поднять цену, надо снизить выпуск  </a:t>
            </a:r>
          </a:p>
        </p:txBody>
      </p:sp>
      <p:sp>
        <p:nvSpPr>
          <p:cNvPr id="279576" name="Rectangle 26"/>
          <p:cNvSpPr>
            <a:spLocks noChangeArrowheads="1"/>
          </p:cNvSpPr>
          <p:nvPr/>
        </p:nvSpPr>
        <p:spPr bwMode="auto">
          <a:xfrm>
            <a:off x="395288" y="3068638"/>
            <a:ext cx="431800" cy="5762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P2</a:t>
            </a:r>
          </a:p>
          <a:p>
            <a:pPr eaLnBrk="1" hangingPunct="1"/>
            <a:r>
              <a:rPr lang="en-US" altLang="en-US"/>
              <a:t>P1</a:t>
            </a:r>
            <a:endParaRPr lang="ru-RU" altLang="en-US"/>
          </a:p>
        </p:txBody>
      </p:sp>
      <p:sp>
        <p:nvSpPr>
          <p:cNvPr id="279577" name="Rectangle 27"/>
          <p:cNvSpPr>
            <a:spLocks noChangeArrowheads="1"/>
          </p:cNvSpPr>
          <p:nvPr/>
        </p:nvSpPr>
        <p:spPr bwMode="auto">
          <a:xfrm>
            <a:off x="3276600" y="4437063"/>
            <a:ext cx="574675" cy="3603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279578" name="Rectangle 28"/>
          <p:cNvSpPr>
            <a:spLocks noChangeArrowheads="1"/>
          </p:cNvSpPr>
          <p:nvPr/>
        </p:nvSpPr>
        <p:spPr bwMode="auto">
          <a:xfrm>
            <a:off x="2051050" y="4508500"/>
            <a:ext cx="574675" cy="360363"/>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a:t>
            </a:r>
            <a:endParaRPr lang="ru-RU" altLang="en-US"/>
          </a:p>
        </p:txBody>
      </p:sp>
      <p:sp>
        <p:nvSpPr>
          <p:cNvPr id="279579" name="Rectangle 29"/>
          <p:cNvSpPr>
            <a:spLocks noChangeArrowheads="1"/>
          </p:cNvSpPr>
          <p:nvPr/>
        </p:nvSpPr>
        <p:spPr bwMode="auto">
          <a:xfrm>
            <a:off x="4787900" y="1636713"/>
            <a:ext cx="3168650" cy="9286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и определить квоту каждого в совокупном объеме производства</a:t>
            </a:r>
            <a:r>
              <a:rPr lang="en-US" altLang="en-US"/>
              <a:t> (q2)</a:t>
            </a:r>
            <a:endParaRPr lang="ru-RU" altLang="en-US"/>
          </a:p>
        </p:txBody>
      </p:sp>
      <p:sp>
        <p:nvSpPr>
          <p:cNvPr id="279580" name="Line 30"/>
          <p:cNvSpPr>
            <a:spLocks noChangeShapeType="1"/>
          </p:cNvSpPr>
          <p:nvPr/>
        </p:nvSpPr>
        <p:spPr bwMode="auto">
          <a:xfrm>
            <a:off x="4427538" y="2133600"/>
            <a:ext cx="0" cy="28797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81" name="Line 31"/>
          <p:cNvSpPr>
            <a:spLocks noChangeShapeType="1"/>
          </p:cNvSpPr>
          <p:nvPr/>
        </p:nvSpPr>
        <p:spPr bwMode="auto">
          <a:xfrm>
            <a:off x="4427538" y="5013325"/>
            <a:ext cx="266541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82" name="Line 32"/>
          <p:cNvSpPr>
            <a:spLocks noChangeShapeType="1"/>
          </p:cNvSpPr>
          <p:nvPr/>
        </p:nvSpPr>
        <p:spPr bwMode="auto">
          <a:xfrm>
            <a:off x="2771775" y="3429000"/>
            <a:ext cx="4248150" cy="0"/>
          </a:xfrm>
          <a:prstGeom prst="line">
            <a:avLst/>
          </a:prstGeom>
          <a:noFill/>
          <a:ln w="12700">
            <a:solidFill>
              <a:schemeClr val="tx1"/>
            </a:solidFill>
            <a:prstDash val="lg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83" name="Line 33"/>
          <p:cNvSpPr>
            <a:spLocks noChangeShapeType="1"/>
          </p:cNvSpPr>
          <p:nvPr/>
        </p:nvSpPr>
        <p:spPr bwMode="auto">
          <a:xfrm>
            <a:off x="1619250" y="3068638"/>
            <a:ext cx="5545138"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84" name="Arc 34"/>
          <p:cNvSpPr>
            <a:spLocks/>
          </p:cNvSpPr>
          <p:nvPr/>
        </p:nvSpPr>
        <p:spPr bwMode="auto">
          <a:xfrm flipV="1">
            <a:off x="5508625" y="2636838"/>
            <a:ext cx="1582738" cy="792162"/>
          </a:xfrm>
          <a:custGeom>
            <a:avLst/>
            <a:gdLst>
              <a:gd name="T0" fmla="*/ 0 w 21600"/>
              <a:gd name="T1" fmla="*/ 0 h 21600"/>
              <a:gd name="T2" fmla="*/ 115974975 w 21600"/>
              <a:gd name="T3" fmla="*/ 29051880 h 21600"/>
              <a:gd name="T4" fmla="*/ 0 w 21600"/>
              <a:gd name="T5" fmla="*/ 290518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9585" name="Arc 35"/>
          <p:cNvSpPr>
            <a:spLocks/>
          </p:cNvSpPr>
          <p:nvPr/>
        </p:nvSpPr>
        <p:spPr bwMode="auto">
          <a:xfrm flipH="1" flipV="1">
            <a:off x="4716463" y="2492375"/>
            <a:ext cx="863600" cy="935038"/>
          </a:xfrm>
          <a:custGeom>
            <a:avLst/>
            <a:gdLst>
              <a:gd name="T0" fmla="*/ 0 w 21600"/>
              <a:gd name="T1" fmla="*/ 0 h 21600"/>
              <a:gd name="T2" fmla="*/ 34528005 w 21600"/>
              <a:gd name="T3" fmla="*/ 40476666 h 21600"/>
              <a:gd name="T4" fmla="*/ 0 w 21600"/>
              <a:gd name="T5" fmla="*/ 4047666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9586" name="Arc 36"/>
          <p:cNvSpPr>
            <a:spLocks/>
          </p:cNvSpPr>
          <p:nvPr/>
        </p:nvSpPr>
        <p:spPr bwMode="auto">
          <a:xfrm rot="861221" flipV="1">
            <a:off x="4932363" y="2420938"/>
            <a:ext cx="1008062" cy="1501775"/>
          </a:xfrm>
          <a:custGeom>
            <a:avLst/>
            <a:gdLst>
              <a:gd name="T0" fmla="*/ 5440781 w 21600"/>
              <a:gd name="T1" fmla="*/ 0 h 21455"/>
              <a:gd name="T2" fmla="*/ 47045781 w 21600"/>
              <a:gd name="T3" fmla="*/ 105118997 h 21455"/>
              <a:gd name="T4" fmla="*/ 0 w 21600"/>
              <a:gd name="T5" fmla="*/ 105118997 h 21455"/>
              <a:gd name="T6" fmla="*/ 0 60000 65536"/>
              <a:gd name="T7" fmla="*/ 0 60000 65536"/>
              <a:gd name="T8" fmla="*/ 0 60000 65536"/>
              <a:gd name="T9" fmla="*/ 0 w 21600"/>
              <a:gd name="T10" fmla="*/ 0 h 21455"/>
              <a:gd name="T11" fmla="*/ 21600 w 21600"/>
              <a:gd name="T12" fmla="*/ 21455 h 21455"/>
            </a:gdLst>
            <a:ahLst/>
            <a:cxnLst>
              <a:cxn ang="T6">
                <a:pos x="T0" y="T1"/>
              </a:cxn>
              <a:cxn ang="T7">
                <a:pos x="T2" y="T3"/>
              </a:cxn>
              <a:cxn ang="T8">
                <a:pos x="T4" y="T5"/>
              </a:cxn>
            </a:cxnLst>
            <a:rect l="T9" t="T10" r="T11" b="T12"/>
            <a:pathLst>
              <a:path w="21600" h="21455" fill="none" extrusionOk="0">
                <a:moveTo>
                  <a:pt x="2498" y="-1"/>
                </a:moveTo>
                <a:cubicBezTo>
                  <a:pt x="13387" y="1267"/>
                  <a:pt x="21600" y="10492"/>
                  <a:pt x="21600" y="21455"/>
                </a:cubicBezTo>
              </a:path>
              <a:path w="21600" h="21455" stroke="0" extrusionOk="0">
                <a:moveTo>
                  <a:pt x="2498" y="-1"/>
                </a:moveTo>
                <a:cubicBezTo>
                  <a:pt x="13387" y="1267"/>
                  <a:pt x="21600" y="10492"/>
                  <a:pt x="21600" y="21455"/>
                </a:cubicBezTo>
                <a:lnTo>
                  <a:pt x="0" y="21455"/>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79587" name="Line 37"/>
          <p:cNvSpPr>
            <a:spLocks noChangeShapeType="1"/>
          </p:cNvSpPr>
          <p:nvPr/>
        </p:nvSpPr>
        <p:spPr bwMode="auto">
          <a:xfrm>
            <a:off x="5292725" y="3068638"/>
            <a:ext cx="0" cy="194468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88" name="Line 38"/>
          <p:cNvSpPr>
            <a:spLocks noChangeShapeType="1"/>
          </p:cNvSpPr>
          <p:nvPr/>
        </p:nvSpPr>
        <p:spPr bwMode="auto">
          <a:xfrm>
            <a:off x="5651500" y="3429000"/>
            <a:ext cx="0" cy="1584325"/>
          </a:xfrm>
          <a:prstGeom prst="line">
            <a:avLst/>
          </a:prstGeom>
          <a:noFill/>
          <a:ln w="12700">
            <a:solidFill>
              <a:schemeClr val="tx1"/>
            </a:solidFill>
            <a:prstDash val="lg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89" name="Line 39"/>
          <p:cNvSpPr>
            <a:spLocks noChangeShapeType="1"/>
          </p:cNvSpPr>
          <p:nvPr/>
        </p:nvSpPr>
        <p:spPr bwMode="auto">
          <a:xfrm>
            <a:off x="5940425" y="3068638"/>
            <a:ext cx="0" cy="19446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90" name="Rectangle 40"/>
          <p:cNvSpPr>
            <a:spLocks noChangeArrowheads="1"/>
          </p:cNvSpPr>
          <p:nvPr/>
        </p:nvSpPr>
        <p:spPr bwMode="auto">
          <a:xfrm>
            <a:off x="5148263" y="5084763"/>
            <a:ext cx="1079500" cy="360362"/>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q2   q1  q’</a:t>
            </a:r>
            <a:endParaRPr lang="ru-RU" altLang="en-US"/>
          </a:p>
        </p:txBody>
      </p:sp>
      <p:sp>
        <p:nvSpPr>
          <p:cNvPr id="279591" name="Rectangle 42"/>
          <p:cNvSpPr>
            <a:spLocks noChangeArrowheads="1"/>
          </p:cNvSpPr>
          <p:nvPr/>
        </p:nvSpPr>
        <p:spPr bwMode="auto">
          <a:xfrm>
            <a:off x="7577138" y="2636838"/>
            <a:ext cx="468312" cy="2305050"/>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eaVert"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ОДНА ФИРМА</a:t>
            </a:r>
          </a:p>
        </p:txBody>
      </p:sp>
      <p:sp>
        <p:nvSpPr>
          <p:cNvPr id="279592" name="Rectangle 43"/>
          <p:cNvSpPr>
            <a:spLocks noChangeArrowheads="1"/>
          </p:cNvSpPr>
          <p:nvPr/>
        </p:nvSpPr>
        <p:spPr bwMode="auto">
          <a:xfrm>
            <a:off x="1692275" y="1844675"/>
            <a:ext cx="1584325" cy="360363"/>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ОТРАСЛЬ</a:t>
            </a:r>
          </a:p>
        </p:txBody>
      </p:sp>
      <p:sp>
        <p:nvSpPr>
          <p:cNvPr id="279593" name="Line 44"/>
          <p:cNvSpPr>
            <a:spLocks noChangeShapeType="1"/>
          </p:cNvSpPr>
          <p:nvPr/>
        </p:nvSpPr>
        <p:spPr bwMode="auto">
          <a:xfrm flipH="1">
            <a:off x="5292725" y="4797425"/>
            <a:ext cx="2873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94" name="Line 45"/>
          <p:cNvSpPr>
            <a:spLocks noChangeShapeType="1"/>
          </p:cNvSpPr>
          <p:nvPr/>
        </p:nvSpPr>
        <p:spPr bwMode="auto">
          <a:xfrm>
            <a:off x="5724525" y="4797425"/>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95" name="Line 46"/>
          <p:cNvSpPr>
            <a:spLocks noChangeShapeType="1"/>
          </p:cNvSpPr>
          <p:nvPr/>
        </p:nvSpPr>
        <p:spPr bwMode="auto">
          <a:xfrm flipV="1">
            <a:off x="6948488" y="3068638"/>
            <a:ext cx="0" cy="2889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79596" name="Line 47"/>
          <p:cNvSpPr>
            <a:spLocks noChangeShapeType="1"/>
          </p:cNvSpPr>
          <p:nvPr/>
        </p:nvSpPr>
        <p:spPr bwMode="auto">
          <a:xfrm>
            <a:off x="7092950" y="3068638"/>
            <a:ext cx="0" cy="3603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FE8AEE9-2739-456A-903A-4D5576773763}" type="slidenum">
              <a:rPr lang="ru-RU" altLang="en-US" smtClean="0"/>
              <a:pPr eaLnBrk="1" hangingPunct="1"/>
              <a:t>237</a:t>
            </a:fld>
            <a:endParaRPr lang="ru-RU" altLang="en-US" smtClean="0"/>
          </a:p>
        </p:txBody>
      </p:sp>
      <p:sp>
        <p:nvSpPr>
          <p:cNvPr id="280579" name="Rectangle 2"/>
          <p:cNvSpPr>
            <a:spLocks noGrp="1" noChangeArrowheads="1"/>
          </p:cNvSpPr>
          <p:nvPr>
            <p:ph type="title"/>
          </p:nvPr>
        </p:nvSpPr>
        <p:spPr>
          <a:xfrm>
            <a:off x="685800" y="152400"/>
            <a:ext cx="6191250" cy="1189038"/>
          </a:xfrm>
        </p:spPr>
        <p:txBody>
          <a:bodyPr/>
          <a:lstStyle/>
          <a:p>
            <a:pPr eaLnBrk="1" hangingPunct="1"/>
            <a:r>
              <a:rPr lang="ru-RU" altLang="en-US" sz="4000" b="1" smtClean="0"/>
              <a:t>4 шага при образовании картеля:</a:t>
            </a:r>
          </a:p>
        </p:txBody>
      </p:sp>
      <p:sp>
        <p:nvSpPr>
          <p:cNvPr id="280580" name="Rectangle 3"/>
          <p:cNvSpPr>
            <a:spLocks noGrp="1" noChangeArrowheads="1"/>
          </p:cNvSpPr>
          <p:nvPr>
            <p:ph type="body" idx="1"/>
          </p:nvPr>
        </p:nvSpPr>
        <p:spPr>
          <a:xfrm>
            <a:off x="685800" y="1989138"/>
            <a:ext cx="7696200" cy="3816350"/>
          </a:xfrm>
        </p:spPr>
        <p:txBody>
          <a:bodyPr/>
          <a:lstStyle/>
          <a:p>
            <a:pPr eaLnBrk="1" hangingPunct="1"/>
            <a:r>
              <a:rPr lang="ru-RU" altLang="en-US" sz="2800" smtClean="0"/>
              <a:t>Убедиться, что существует барьер входа в отрасль;</a:t>
            </a:r>
          </a:p>
          <a:p>
            <a:pPr eaLnBrk="1" hangingPunct="1"/>
            <a:r>
              <a:rPr lang="ru-RU" altLang="en-US" sz="2800" smtClean="0"/>
              <a:t>Организовать встречу всех производителей, чтобы установить совместные ориентиры ( объем);</a:t>
            </a:r>
          </a:p>
          <a:p>
            <a:pPr eaLnBrk="1" hangingPunct="1"/>
            <a:r>
              <a:rPr lang="ru-RU" altLang="en-US" sz="2800" smtClean="0"/>
              <a:t>Определить квоты каждого;</a:t>
            </a:r>
          </a:p>
          <a:p>
            <a:pPr eaLnBrk="1" hangingPunct="1"/>
            <a:r>
              <a:rPr lang="ru-RU" altLang="en-US" sz="2800" smtClean="0"/>
              <a:t>Разработать процедуру применения квот и механизм контроля.</a:t>
            </a:r>
          </a:p>
          <a:p>
            <a:pPr eaLnBrk="1" hangingPunct="1"/>
            <a:endParaRPr lang="ru-RU" altLang="en-US" sz="2800" smtClean="0"/>
          </a:p>
        </p:txBody>
      </p:sp>
      <p:pic>
        <p:nvPicPr>
          <p:cNvPr id="280581" name="Picture 5" descr="MCj028110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025" y="-188913"/>
            <a:ext cx="2339975"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82" name="Picture 6" descr="MCj029034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5825" y="4652963"/>
            <a:ext cx="17303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001FDDD-CCFA-4EC9-81D7-862B6C9B9A65}" type="slidenum">
              <a:rPr lang="ru-RU" altLang="en-US" smtClean="0"/>
              <a:pPr eaLnBrk="1" hangingPunct="1"/>
              <a:t>238</a:t>
            </a:fld>
            <a:endParaRPr lang="ru-RU" altLang="en-US" smtClean="0"/>
          </a:p>
        </p:txBody>
      </p:sp>
      <p:sp>
        <p:nvSpPr>
          <p:cNvPr id="281603" name="Rectangle 2"/>
          <p:cNvSpPr>
            <a:spLocks noGrp="1" noChangeArrowheads="1"/>
          </p:cNvSpPr>
          <p:nvPr>
            <p:ph type="title"/>
          </p:nvPr>
        </p:nvSpPr>
        <p:spPr>
          <a:xfrm>
            <a:off x="685800" y="152400"/>
            <a:ext cx="6870700" cy="900113"/>
          </a:xfrm>
        </p:spPr>
        <p:txBody>
          <a:bodyPr/>
          <a:lstStyle/>
          <a:p>
            <a:pPr eaLnBrk="1" hangingPunct="1"/>
            <a:r>
              <a:rPr lang="ru-RU" altLang="en-US" sz="4000" b="1" smtClean="0"/>
              <a:t>Проблема картеля</a:t>
            </a:r>
          </a:p>
        </p:txBody>
      </p:sp>
      <p:sp>
        <p:nvSpPr>
          <p:cNvPr id="281604" name="Rectangle 3"/>
          <p:cNvSpPr>
            <a:spLocks noGrp="1" noChangeArrowheads="1"/>
          </p:cNvSpPr>
          <p:nvPr>
            <p:ph type="body" idx="1"/>
          </p:nvPr>
        </p:nvSpPr>
        <p:spPr>
          <a:xfrm>
            <a:off x="685800" y="1196975"/>
            <a:ext cx="7696200" cy="5040313"/>
          </a:xfrm>
        </p:spPr>
        <p:txBody>
          <a:bodyPr/>
          <a:lstStyle/>
          <a:p>
            <a:pPr eaLnBrk="1" hangingPunct="1">
              <a:lnSpc>
                <a:spcPct val="80000"/>
              </a:lnSpc>
            </a:pPr>
            <a:r>
              <a:rPr lang="ru-RU" altLang="en-US" sz="2400" smtClean="0"/>
              <a:t>Р2 соответствует уровню, максимизирующему прибыль. Но для этого необходимо сократить объем отраслевого производства. </a:t>
            </a:r>
          </a:p>
          <a:p>
            <a:pPr eaLnBrk="1" hangingPunct="1">
              <a:lnSpc>
                <a:spcPct val="80000"/>
              </a:lnSpc>
            </a:pPr>
            <a:r>
              <a:rPr lang="ru-RU" altLang="en-US" sz="2400" smtClean="0"/>
              <a:t>Каждое отдельное предприятие должно удерживаться в рамках заданной квоты. Однако соблазн очень велик: ведь если квота невелика, то можно ее превысить и продать по установленной цене больше положенного (фактически, фирма, вошедшая в концерн, оказывается в положении конкурентного предприятия, принимающего цену как внешний фактор и максимизирующего прибыль по принципу МС = Р). </a:t>
            </a:r>
          </a:p>
          <a:p>
            <a:pPr eaLnBrk="1" hangingPunct="1">
              <a:lnSpc>
                <a:spcPct val="80000"/>
              </a:lnSpc>
            </a:pPr>
            <a:r>
              <a:rPr lang="ru-RU" altLang="en-US" sz="2400" smtClean="0"/>
              <a:t>Если к такой практике прибегают многие участники соглашения, рыночная цена падает и значительно. </a:t>
            </a:r>
          </a:p>
          <a:p>
            <a:pPr eaLnBrk="1" hangingPunct="1">
              <a:lnSpc>
                <a:spcPct val="80000"/>
              </a:lnSpc>
            </a:pPr>
            <a:endParaRPr lang="ru-RU" altLang="en-US" sz="2400" smtClean="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E23BE90-6517-4E6F-B722-6698DB3833DF}" type="slidenum">
              <a:rPr lang="ru-RU" altLang="en-US" smtClean="0"/>
              <a:pPr eaLnBrk="1" hangingPunct="1"/>
              <a:t>239</a:t>
            </a:fld>
            <a:endParaRPr lang="ru-RU" altLang="en-US" smtClean="0"/>
          </a:p>
        </p:txBody>
      </p:sp>
      <p:sp>
        <p:nvSpPr>
          <p:cNvPr id="282627" name="Rectangle 4"/>
          <p:cNvSpPr>
            <a:spLocks noGrp="1" noChangeArrowheads="1"/>
          </p:cNvSpPr>
          <p:nvPr>
            <p:ph type="title"/>
          </p:nvPr>
        </p:nvSpPr>
        <p:spPr>
          <a:xfrm>
            <a:off x="685800" y="404813"/>
            <a:ext cx="6870700" cy="4895850"/>
          </a:xfrm>
        </p:spPr>
        <p:txBody>
          <a:bodyPr/>
          <a:lstStyle/>
          <a:p>
            <a:pPr eaLnBrk="1" hangingPunct="1"/>
            <a:r>
              <a:rPr lang="ru-RU" altLang="en-US" sz="2000" smtClean="0"/>
              <a:t/>
            </a:r>
            <a:br>
              <a:rPr lang="ru-RU" altLang="en-US" sz="2000" smtClean="0"/>
            </a:br>
            <a:r>
              <a:rPr lang="ru-RU" altLang="en-US" sz="2000" smtClean="0"/>
              <a:t/>
            </a:r>
            <a:br>
              <a:rPr lang="ru-RU" altLang="en-US" sz="2000" smtClean="0"/>
            </a:br>
            <a:r>
              <a:rPr lang="ru-RU" altLang="en-US" sz="2000" smtClean="0"/>
              <a:t>Мы рассмотрели основные блоки микроэкономической теории, охватывающие закономерности и особенности функционирования </a:t>
            </a:r>
            <a:r>
              <a:rPr lang="ru-RU" altLang="en-US" sz="2000" u="sng" smtClean="0"/>
              <a:t>рынков готовой продукции.</a:t>
            </a:r>
            <a:br>
              <a:rPr lang="ru-RU" altLang="en-US" sz="2000" u="sng" smtClean="0"/>
            </a:br>
            <a:r>
              <a:rPr lang="ru-RU" altLang="en-US" sz="2000" u="sng" smtClean="0"/>
              <a:t/>
            </a:r>
            <a:br>
              <a:rPr lang="ru-RU" altLang="en-US" sz="2000" u="sng" smtClean="0"/>
            </a:br>
            <a:r>
              <a:rPr lang="ru-RU" altLang="en-US" sz="2000" u="sng" smtClean="0"/>
              <a:t>Рынки факторов производства, </a:t>
            </a:r>
            <a:r>
              <a:rPr lang="ru-RU" altLang="en-US" sz="2000" smtClean="0"/>
              <a:t>во многом воспроизводя отмеченные закономерности, имеют свою специфику.</a:t>
            </a:r>
            <a:br>
              <a:rPr lang="ru-RU" altLang="en-US" sz="2000" smtClean="0"/>
            </a:br>
            <a:r>
              <a:rPr lang="ru-RU" altLang="en-US" sz="2000" smtClean="0"/>
              <a:t>Невозможно понять механизм работы рынков факторов производства без понимания такового для рынков готовой продукции.</a:t>
            </a:r>
            <a:br>
              <a:rPr lang="ru-RU" altLang="en-US" sz="2000" smtClean="0"/>
            </a:br>
            <a:r>
              <a:rPr lang="ru-RU" altLang="en-US" sz="2000" smtClean="0"/>
              <a:t/>
            </a:r>
            <a:br>
              <a:rPr lang="ru-RU" altLang="en-US" sz="2000" smtClean="0"/>
            </a:br>
            <a:r>
              <a:rPr lang="ru-RU" altLang="en-US" sz="2000" smtClean="0"/>
              <a:t/>
            </a:r>
            <a:br>
              <a:rPr lang="ru-RU" altLang="en-US" sz="2000" smtClean="0"/>
            </a:br>
            <a:endParaRPr lang="ru-RU" altLang="en-US" sz="2000" smtClean="0"/>
          </a:p>
        </p:txBody>
      </p:sp>
      <p:sp>
        <p:nvSpPr>
          <p:cNvPr id="282628" name="Rectangle 5"/>
          <p:cNvSpPr>
            <a:spLocks noChangeArrowheads="1"/>
          </p:cNvSpPr>
          <p:nvPr/>
        </p:nvSpPr>
        <p:spPr bwMode="auto">
          <a:xfrm>
            <a:off x="2700338" y="3716338"/>
            <a:ext cx="3887787" cy="2592387"/>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pic>
        <p:nvPicPr>
          <p:cNvPr id="282629" name="Picture 7" descr="j029348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0" y="4437063"/>
            <a:ext cx="1735138"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43DF6A4-38AB-4DBC-8296-356F8E946CDB}" type="slidenum">
              <a:rPr lang="ru-RU" altLang="en-US" smtClean="0"/>
              <a:pPr eaLnBrk="1" hangingPunct="1"/>
              <a:t>24</a:t>
            </a:fld>
            <a:endParaRPr lang="ru-RU" altLang="en-US" smtClean="0"/>
          </a:p>
        </p:txBody>
      </p:sp>
      <p:sp>
        <p:nvSpPr>
          <p:cNvPr id="43011" name="Rectangle 2"/>
          <p:cNvSpPr>
            <a:spLocks noGrp="1" noChangeArrowheads="1"/>
          </p:cNvSpPr>
          <p:nvPr>
            <p:ph type="title"/>
          </p:nvPr>
        </p:nvSpPr>
        <p:spPr>
          <a:xfrm>
            <a:off x="685800" y="152400"/>
            <a:ext cx="6870700" cy="1476375"/>
          </a:xfrm>
        </p:spPr>
        <p:txBody>
          <a:bodyPr/>
          <a:lstStyle/>
          <a:p>
            <a:pPr eaLnBrk="1" hangingPunct="1"/>
            <a:r>
              <a:rPr lang="ru-RU" altLang="en-US" b="1" smtClean="0"/>
              <a:t>Неценовые факторы предложения</a:t>
            </a:r>
          </a:p>
        </p:txBody>
      </p:sp>
      <p:sp>
        <p:nvSpPr>
          <p:cNvPr id="71683" name="Rectangle 3"/>
          <p:cNvSpPr>
            <a:spLocks noGrp="1" noChangeArrowheads="1"/>
          </p:cNvSpPr>
          <p:nvPr>
            <p:ph type="body" idx="1"/>
          </p:nvPr>
        </p:nvSpPr>
        <p:spPr>
          <a:xfrm>
            <a:off x="685800" y="1700213"/>
            <a:ext cx="7696200" cy="4465637"/>
          </a:xfrm>
        </p:spPr>
        <p:txBody>
          <a:bodyPr/>
          <a:lstStyle/>
          <a:p>
            <a:pPr eaLnBrk="1" hangingPunct="1"/>
            <a:r>
              <a:rPr lang="ru-RU" altLang="en-US" smtClean="0"/>
              <a:t>Цены на факторы производства</a:t>
            </a:r>
          </a:p>
          <a:p>
            <a:pPr eaLnBrk="1" hangingPunct="1"/>
            <a:r>
              <a:rPr lang="ru-RU" altLang="en-US" smtClean="0"/>
              <a:t>Технология</a:t>
            </a:r>
          </a:p>
          <a:p>
            <a:pPr eaLnBrk="1" hangingPunct="1"/>
            <a:r>
              <a:rPr lang="ru-RU" altLang="en-US" smtClean="0"/>
              <a:t>Ценовые и дефицитные ожидания</a:t>
            </a:r>
          </a:p>
          <a:p>
            <a:pPr eaLnBrk="1" hangingPunct="1"/>
            <a:r>
              <a:rPr lang="ru-RU" altLang="en-US" smtClean="0"/>
              <a:t>Количество продавцов(производителей)</a:t>
            </a:r>
          </a:p>
          <a:p>
            <a:pPr eaLnBrk="1" hangingPunct="1"/>
            <a:r>
              <a:rPr lang="ru-RU" altLang="en-US" smtClean="0"/>
              <a:t>Размер налогов и субсидий</a:t>
            </a:r>
          </a:p>
          <a:p>
            <a:pPr eaLnBrk="1" hangingPunct="1"/>
            <a:endParaRPr lang="ru-RU" altLang="en-US" smtClean="0"/>
          </a:p>
        </p:txBody>
      </p:sp>
      <p:pic>
        <p:nvPicPr>
          <p:cNvPr id="43013" name="Picture 4" descr="MCj030803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3613" y="765175"/>
            <a:ext cx="18303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5" descr="MCj00980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8" y="3500438"/>
            <a:ext cx="1747837"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6" descr="MPj0316868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26063"/>
            <a:ext cx="266382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2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20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2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20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20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792873B-F6BB-4DF2-812A-0518B8B6D96B}" type="slidenum">
              <a:rPr lang="ru-RU" altLang="en-US" smtClean="0"/>
              <a:pPr eaLnBrk="1" hangingPunct="1"/>
              <a:t>240</a:t>
            </a:fld>
            <a:endParaRPr lang="ru-RU" altLang="en-US" smtClean="0"/>
          </a:p>
        </p:txBody>
      </p:sp>
      <p:sp>
        <p:nvSpPr>
          <p:cNvPr id="283651" name="Rectangle 2"/>
          <p:cNvSpPr>
            <a:spLocks noGrp="1" noChangeArrowheads="1"/>
          </p:cNvSpPr>
          <p:nvPr>
            <p:ph type="title"/>
          </p:nvPr>
        </p:nvSpPr>
        <p:spPr>
          <a:xfrm>
            <a:off x="611188" y="620713"/>
            <a:ext cx="7129462" cy="1081087"/>
          </a:xfrm>
        </p:spPr>
        <p:txBody>
          <a:bodyPr/>
          <a:lstStyle/>
          <a:p>
            <a:pPr eaLnBrk="1" hangingPunct="1"/>
            <a:r>
              <a:rPr lang="ru-RU" altLang="en-US" sz="4000" b="1" smtClean="0"/>
              <a:t>Рынки факторов производства</a:t>
            </a:r>
          </a:p>
        </p:txBody>
      </p:sp>
      <p:sp>
        <p:nvSpPr>
          <p:cNvPr id="283652" name="Rectangle 3"/>
          <p:cNvSpPr>
            <a:spLocks noGrp="1" noChangeArrowheads="1"/>
          </p:cNvSpPr>
          <p:nvPr>
            <p:ph type="body" idx="1"/>
          </p:nvPr>
        </p:nvSpPr>
        <p:spPr/>
        <p:txBody>
          <a:bodyPr/>
          <a:lstStyle/>
          <a:p>
            <a:pPr algn="ctr" eaLnBrk="1" hangingPunct="1">
              <a:buFontTx/>
              <a:buNone/>
            </a:pPr>
            <a:r>
              <a:rPr lang="ru-RU" altLang="en-US" smtClean="0"/>
              <a:t>Факторами производства, или, иначе, </a:t>
            </a:r>
            <a:r>
              <a:rPr lang="ru-RU" altLang="en-US" u="sng" smtClean="0"/>
              <a:t>производственными ресурсами</a:t>
            </a:r>
            <a:r>
              <a:rPr lang="ru-RU" altLang="en-US" smtClean="0"/>
              <a:t>, называют блага естественного происхождения, используемые для производства (создания) необходимых людям </a:t>
            </a:r>
            <a:r>
              <a:rPr lang="ru-RU" altLang="en-US" u="sng" smtClean="0"/>
              <a:t>конечных </a:t>
            </a:r>
            <a:r>
              <a:rPr lang="ru-RU" altLang="en-US" smtClean="0"/>
              <a:t>товаров и услуг</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9"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BB75B9C-6046-40CF-B71F-2F43C4CAE124}" type="slidenum">
              <a:rPr lang="ru-RU" altLang="en-US" smtClean="0"/>
              <a:pPr eaLnBrk="1" hangingPunct="1"/>
              <a:t>241</a:t>
            </a:fld>
            <a:endParaRPr lang="ru-RU" altLang="en-US" smtClean="0"/>
          </a:p>
        </p:txBody>
      </p:sp>
      <p:sp>
        <p:nvSpPr>
          <p:cNvPr id="7190" name="Rectangle 5"/>
          <p:cNvSpPr>
            <a:spLocks noGrp="1" noChangeArrowheads="1"/>
          </p:cNvSpPr>
          <p:nvPr>
            <p:ph type="title"/>
          </p:nvPr>
        </p:nvSpPr>
        <p:spPr>
          <a:xfrm>
            <a:off x="685800" y="152400"/>
            <a:ext cx="6870700" cy="1908175"/>
          </a:xfrm>
        </p:spPr>
        <p:txBody>
          <a:bodyPr/>
          <a:lstStyle/>
          <a:p>
            <a:pPr eaLnBrk="1" hangingPunct="1"/>
            <a:r>
              <a:rPr lang="ru-RU" altLang="en-US" sz="3200" b="1" smtClean="0"/>
              <a:t>Виды факторов производства и доходы на факторы производства</a:t>
            </a:r>
          </a:p>
        </p:txBody>
      </p:sp>
      <p:graphicFrame>
        <p:nvGraphicFramePr>
          <p:cNvPr id="2" name="Diagram 1"/>
          <p:cNvGraphicFramePr/>
          <p:nvPr/>
        </p:nvGraphicFramePr>
        <p:xfrm>
          <a:off x="682625" y="1812925"/>
          <a:ext cx="76327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Номер слайда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C8F5A2E-E4F9-472A-B38E-1CCE311C6072}" type="slidenum">
              <a:rPr lang="ru-RU" altLang="en-US" smtClean="0"/>
              <a:pPr eaLnBrk="1" hangingPunct="1"/>
              <a:t>242</a:t>
            </a:fld>
            <a:endParaRPr lang="ru-RU" altLang="en-US" smtClean="0"/>
          </a:p>
        </p:txBody>
      </p:sp>
      <p:sp>
        <p:nvSpPr>
          <p:cNvPr id="284675" name="Rectangle 4"/>
          <p:cNvSpPr>
            <a:spLocks noGrp="1" noChangeArrowheads="1"/>
          </p:cNvSpPr>
          <p:nvPr>
            <p:ph type="title"/>
          </p:nvPr>
        </p:nvSpPr>
        <p:spPr>
          <a:xfrm>
            <a:off x="900113" y="765175"/>
            <a:ext cx="6870700" cy="4319588"/>
          </a:xfrm>
        </p:spPr>
        <p:txBody>
          <a:bodyPr/>
          <a:lstStyle/>
          <a:p>
            <a:pPr eaLnBrk="1" hangingPunct="1"/>
            <a:r>
              <a:rPr lang="ru-RU" altLang="en-US" sz="4000" b="1" i="1" smtClean="0"/>
              <a:t>Общая особенность рынков факторов производства: они вторичны по отношению к рынкам готовой продукции.</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D182931-BE79-40A8-9977-F9E242C8CAE9}" type="slidenum">
              <a:rPr lang="ru-RU" altLang="en-US" smtClean="0"/>
              <a:pPr eaLnBrk="1" hangingPunct="1"/>
              <a:t>243</a:t>
            </a:fld>
            <a:endParaRPr lang="ru-RU" altLang="en-US" smtClean="0"/>
          </a:p>
        </p:txBody>
      </p:sp>
      <p:sp>
        <p:nvSpPr>
          <p:cNvPr id="285699" name="Rectangle 2"/>
          <p:cNvSpPr>
            <a:spLocks noGrp="1" noChangeArrowheads="1"/>
          </p:cNvSpPr>
          <p:nvPr>
            <p:ph type="title"/>
          </p:nvPr>
        </p:nvSpPr>
        <p:spPr>
          <a:xfrm>
            <a:off x="685800" y="152400"/>
            <a:ext cx="7199313" cy="1331913"/>
          </a:xfrm>
        </p:spPr>
        <p:txBody>
          <a:bodyPr/>
          <a:lstStyle/>
          <a:p>
            <a:pPr eaLnBrk="1" hangingPunct="1"/>
            <a:r>
              <a:rPr lang="ru-RU" altLang="en-US" sz="3600" b="1" smtClean="0"/>
              <a:t>От чего зависит спрос фирмы на фактор производства?</a:t>
            </a:r>
          </a:p>
        </p:txBody>
      </p:sp>
      <p:sp>
        <p:nvSpPr>
          <p:cNvPr id="285700" name="Rectangle 4"/>
          <p:cNvSpPr>
            <a:spLocks noGrp="1" noChangeArrowheads="1"/>
          </p:cNvSpPr>
          <p:nvPr>
            <p:ph type="body" sz="half" idx="1"/>
          </p:nvPr>
        </p:nvSpPr>
        <p:spPr>
          <a:xfrm>
            <a:off x="685800" y="1828800"/>
            <a:ext cx="3814763" cy="3657600"/>
          </a:xfrm>
        </p:spPr>
        <p:txBody>
          <a:bodyPr/>
          <a:lstStyle/>
          <a:p>
            <a:pPr eaLnBrk="1" hangingPunct="1">
              <a:lnSpc>
                <a:spcPct val="80000"/>
              </a:lnSpc>
            </a:pPr>
            <a:r>
              <a:rPr lang="ru-RU" altLang="en-US" sz="2400" smtClean="0"/>
              <a:t>От дохода, который получит фирма от продажи продукции;</a:t>
            </a:r>
          </a:p>
          <a:p>
            <a:pPr eaLnBrk="1" hangingPunct="1">
              <a:lnSpc>
                <a:spcPct val="80000"/>
              </a:lnSpc>
            </a:pPr>
            <a:r>
              <a:rPr lang="ru-RU" altLang="en-US" sz="2400" smtClean="0"/>
              <a:t>От величины затрат на приобретение фактора;</a:t>
            </a:r>
          </a:p>
          <a:p>
            <a:pPr eaLnBrk="1" hangingPunct="1">
              <a:lnSpc>
                <a:spcPct val="80000"/>
              </a:lnSpc>
            </a:pPr>
            <a:r>
              <a:rPr lang="ru-RU" altLang="en-US" sz="2400" smtClean="0"/>
              <a:t>От производительности фактора;</a:t>
            </a:r>
          </a:p>
          <a:p>
            <a:pPr eaLnBrk="1" hangingPunct="1">
              <a:lnSpc>
                <a:spcPct val="80000"/>
              </a:lnSpc>
            </a:pPr>
            <a:r>
              <a:rPr lang="ru-RU" altLang="en-US" sz="2400" smtClean="0"/>
              <a:t>От цен на другие ресурсы;</a:t>
            </a:r>
          </a:p>
        </p:txBody>
      </p:sp>
      <p:sp>
        <p:nvSpPr>
          <p:cNvPr id="285701" name="Rectangle 5"/>
          <p:cNvSpPr>
            <a:spLocks noGrp="1" noChangeArrowheads="1"/>
          </p:cNvSpPr>
          <p:nvPr>
            <p:ph type="body" sz="half" idx="2"/>
          </p:nvPr>
        </p:nvSpPr>
        <p:spPr>
          <a:xfrm>
            <a:off x="4859338" y="1773238"/>
            <a:ext cx="3522662" cy="4176712"/>
          </a:xfrm>
        </p:spPr>
        <p:txBody>
          <a:bodyPr/>
          <a:lstStyle/>
          <a:p>
            <a:pPr eaLnBrk="1" hangingPunct="1">
              <a:lnSpc>
                <a:spcPct val="80000"/>
              </a:lnSpc>
            </a:pPr>
            <a:r>
              <a:rPr lang="ru-RU" altLang="en-US" sz="2400" smtClean="0"/>
              <a:t>Доход зависит от типа рынка готовой продукции</a:t>
            </a:r>
          </a:p>
          <a:p>
            <a:pPr eaLnBrk="1" hangingPunct="1">
              <a:lnSpc>
                <a:spcPct val="80000"/>
              </a:lnSpc>
              <a:buFontTx/>
              <a:buNone/>
            </a:pPr>
            <a:r>
              <a:rPr lang="ru-RU" altLang="en-US" sz="2400" smtClean="0"/>
              <a:t>	(конкурентный или монопольный)</a:t>
            </a:r>
          </a:p>
          <a:p>
            <a:pPr eaLnBrk="1" hangingPunct="1">
              <a:lnSpc>
                <a:spcPct val="80000"/>
              </a:lnSpc>
            </a:pPr>
            <a:r>
              <a:rPr lang="ru-RU" altLang="en-US" sz="2400" smtClean="0"/>
              <a:t>Затраты зависят от типа рынка фактора производства</a:t>
            </a:r>
          </a:p>
          <a:p>
            <a:pPr eaLnBrk="1" hangingPunct="1">
              <a:lnSpc>
                <a:spcPct val="80000"/>
              </a:lnSpc>
              <a:buFontTx/>
              <a:buNone/>
            </a:pPr>
            <a:r>
              <a:rPr lang="ru-RU" altLang="en-US" sz="2400" smtClean="0"/>
              <a:t>	(конкурентный или монопольный)</a:t>
            </a:r>
          </a:p>
        </p:txBody>
      </p:sp>
      <p:sp>
        <p:nvSpPr>
          <p:cNvPr id="285702" name="AutoShape 6"/>
          <p:cNvSpPr>
            <a:spLocks noChangeArrowheads="1"/>
          </p:cNvSpPr>
          <p:nvPr/>
        </p:nvSpPr>
        <p:spPr bwMode="auto">
          <a:xfrm>
            <a:off x="4500563" y="1844675"/>
            <a:ext cx="649287" cy="360363"/>
          </a:xfrm>
          <a:prstGeom prst="rightArrow">
            <a:avLst>
              <a:gd name="adj1" fmla="val 50000"/>
              <a:gd name="adj2" fmla="val 45044"/>
            </a:avLst>
          </a:prstGeom>
          <a:solidFill>
            <a:srgbClr val="FF9933"/>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85703" name="AutoShape 7"/>
          <p:cNvSpPr>
            <a:spLocks noChangeArrowheads="1"/>
          </p:cNvSpPr>
          <p:nvPr/>
        </p:nvSpPr>
        <p:spPr bwMode="auto">
          <a:xfrm>
            <a:off x="4500563" y="3357563"/>
            <a:ext cx="649287" cy="360362"/>
          </a:xfrm>
          <a:prstGeom prst="rightArrow">
            <a:avLst>
              <a:gd name="adj1" fmla="val 50000"/>
              <a:gd name="adj2" fmla="val 45044"/>
            </a:avLst>
          </a:prstGeom>
          <a:solidFill>
            <a:srgbClr val="FF9933"/>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4957CF8-A8D4-40DD-B295-3C9A266B1DBF}" type="slidenum">
              <a:rPr lang="ru-RU" altLang="en-US" smtClean="0"/>
              <a:pPr eaLnBrk="1" hangingPunct="1"/>
              <a:t>244</a:t>
            </a:fld>
            <a:endParaRPr lang="ru-RU" altLang="en-US" smtClean="0"/>
          </a:p>
        </p:txBody>
      </p:sp>
      <p:sp>
        <p:nvSpPr>
          <p:cNvPr id="286723" name="Rectangle 2"/>
          <p:cNvSpPr>
            <a:spLocks noGrp="1" noChangeArrowheads="1"/>
          </p:cNvSpPr>
          <p:nvPr>
            <p:ph type="title"/>
          </p:nvPr>
        </p:nvSpPr>
        <p:spPr>
          <a:xfrm>
            <a:off x="685800" y="152400"/>
            <a:ext cx="7270750" cy="2124075"/>
          </a:xfrm>
        </p:spPr>
        <p:txBody>
          <a:bodyPr/>
          <a:lstStyle/>
          <a:p>
            <a:pPr eaLnBrk="1" hangingPunct="1"/>
            <a:r>
              <a:rPr lang="ru-RU" altLang="en-US" sz="3600" b="1" smtClean="0"/>
              <a:t>На примере рынка труда мы рассмотрим следующие случаи:</a:t>
            </a:r>
          </a:p>
        </p:txBody>
      </p:sp>
      <p:sp>
        <p:nvSpPr>
          <p:cNvPr id="286724" name="Rectangle 3"/>
          <p:cNvSpPr>
            <a:spLocks noGrp="1" noChangeArrowheads="1"/>
          </p:cNvSpPr>
          <p:nvPr>
            <p:ph type="body" idx="1"/>
          </p:nvPr>
        </p:nvSpPr>
        <p:spPr>
          <a:xfrm>
            <a:off x="685800" y="2349500"/>
            <a:ext cx="7696200" cy="3527425"/>
          </a:xfrm>
        </p:spPr>
        <p:txBody>
          <a:bodyPr/>
          <a:lstStyle/>
          <a:p>
            <a:pPr eaLnBrk="1" hangingPunct="1"/>
            <a:r>
              <a:rPr lang="ru-RU" altLang="en-US" smtClean="0"/>
              <a:t>Оба рынка чисто конкурентные</a:t>
            </a:r>
          </a:p>
          <a:p>
            <a:pPr eaLnBrk="1" hangingPunct="1"/>
            <a:r>
              <a:rPr lang="ru-RU" altLang="en-US" smtClean="0"/>
              <a:t>На рынке факторов производства существует монопсония</a:t>
            </a:r>
          </a:p>
          <a:p>
            <a:pPr eaLnBrk="1" hangingPunct="1"/>
            <a:r>
              <a:rPr lang="ru-RU" altLang="en-US" smtClean="0"/>
              <a:t>На рынке труда существует монополия( сильный профсоюз)</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B6451A5-6B22-4787-BB34-EA71E9F2BB52}" type="slidenum">
              <a:rPr lang="ru-RU" altLang="en-US" smtClean="0"/>
              <a:pPr eaLnBrk="1" hangingPunct="1"/>
              <a:t>245</a:t>
            </a:fld>
            <a:endParaRPr lang="ru-RU" altLang="en-US" smtClean="0"/>
          </a:p>
        </p:txBody>
      </p:sp>
      <p:sp>
        <p:nvSpPr>
          <p:cNvPr id="287747" name="Rectangle 2"/>
          <p:cNvSpPr>
            <a:spLocks noGrp="1" noChangeArrowheads="1"/>
          </p:cNvSpPr>
          <p:nvPr>
            <p:ph type="title"/>
          </p:nvPr>
        </p:nvSpPr>
        <p:spPr>
          <a:xfrm>
            <a:off x="685800" y="152400"/>
            <a:ext cx="6870700" cy="1476375"/>
          </a:xfrm>
        </p:spPr>
        <p:txBody>
          <a:bodyPr/>
          <a:lstStyle/>
          <a:p>
            <a:pPr eaLnBrk="1" hangingPunct="1"/>
            <a:r>
              <a:rPr lang="ru-RU" altLang="en-US" sz="4000" b="1" smtClean="0"/>
              <a:t>Обозначения: спрос на фактор производства</a:t>
            </a:r>
          </a:p>
        </p:txBody>
      </p:sp>
      <p:sp>
        <p:nvSpPr>
          <p:cNvPr id="287748" name="Rectangle 3"/>
          <p:cNvSpPr>
            <a:spLocks noGrp="1" noChangeArrowheads="1"/>
          </p:cNvSpPr>
          <p:nvPr>
            <p:ph type="body" idx="1"/>
          </p:nvPr>
        </p:nvSpPr>
        <p:spPr>
          <a:xfrm>
            <a:off x="685800" y="1916113"/>
            <a:ext cx="7696200" cy="3889375"/>
          </a:xfrm>
        </p:spPr>
        <p:txBody>
          <a:bodyPr/>
          <a:lstStyle/>
          <a:p>
            <a:pPr eaLnBrk="1" hangingPunct="1">
              <a:lnSpc>
                <a:spcPct val="90000"/>
              </a:lnSpc>
            </a:pPr>
            <a:r>
              <a:rPr lang="en-US" altLang="en-US" smtClean="0"/>
              <a:t>MPL</a:t>
            </a:r>
            <a:r>
              <a:rPr lang="ru-RU" altLang="en-US" smtClean="0"/>
              <a:t> – предельный продукт труда</a:t>
            </a:r>
          </a:p>
          <a:p>
            <a:pPr eaLnBrk="1" hangingPunct="1">
              <a:lnSpc>
                <a:spcPct val="90000"/>
              </a:lnSpc>
            </a:pPr>
            <a:r>
              <a:rPr lang="ru-RU" altLang="en-US" smtClean="0"/>
              <a:t>	</a:t>
            </a:r>
            <a:r>
              <a:rPr lang="en-US" altLang="en-US" smtClean="0"/>
              <a:t>MPL</a:t>
            </a:r>
            <a:r>
              <a:rPr lang="ru-RU" altLang="en-US" smtClean="0"/>
              <a:t>* </a:t>
            </a:r>
            <a:r>
              <a:rPr lang="en-US" altLang="en-US" smtClean="0"/>
              <a:t>MR</a:t>
            </a:r>
            <a:r>
              <a:rPr lang="ru-RU" altLang="en-US" smtClean="0"/>
              <a:t> = </a:t>
            </a:r>
            <a:r>
              <a:rPr lang="en-US" altLang="en-US" smtClean="0"/>
              <a:t>MRPL</a:t>
            </a:r>
            <a:r>
              <a:rPr lang="ru-RU" altLang="en-US" smtClean="0"/>
              <a:t> – предельный доход продукта труда; доход от предельного продукта труда; </a:t>
            </a:r>
            <a:r>
              <a:rPr lang="ru-RU" altLang="en-US" u="sng" smtClean="0"/>
              <a:t>предельный продукт в денежном выражении.</a:t>
            </a:r>
            <a:endParaRPr lang="en-US" altLang="en-US" u="sng" smtClean="0"/>
          </a:p>
          <a:p>
            <a:pPr eaLnBrk="1" hangingPunct="1">
              <a:lnSpc>
                <a:spcPct val="90000"/>
              </a:lnSpc>
            </a:pPr>
            <a:r>
              <a:rPr lang="en-US" altLang="en-US" smtClean="0"/>
              <a:t>MPL</a:t>
            </a:r>
            <a:r>
              <a:rPr lang="ru-RU" altLang="en-US" smtClean="0"/>
              <a:t> * </a:t>
            </a:r>
            <a:r>
              <a:rPr lang="en-US" altLang="en-US" smtClean="0"/>
              <a:t>P</a:t>
            </a:r>
            <a:r>
              <a:rPr lang="ru-RU" altLang="en-US" smtClean="0"/>
              <a:t> = </a:t>
            </a:r>
            <a:r>
              <a:rPr lang="en-US" altLang="en-US" smtClean="0"/>
              <a:t>VMPL</a:t>
            </a:r>
            <a:r>
              <a:rPr lang="ru-RU" altLang="en-US" smtClean="0"/>
              <a:t> – </a:t>
            </a:r>
            <a:r>
              <a:rPr lang="ru-RU" altLang="en-US" u="sng" smtClean="0"/>
              <a:t>стоимость предельного продукта труда</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269C431-A96F-4EAE-868B-47FE65309662}" type="slidenum">
              <a:rPr lang="ru-RU" altLang="en-US" smtClean="0"/>
              <a:pPr eaLnBrk="1" hangingPunct="1"/>
              <a:t>246</a:t>
            </a:fld>
            <a:endParaRPr lang="ru-RU" altLang="en-US" smtClean="0"/>
          </a:p>
        </p:txBody>
      </p:sp>
      <p:sp>
        <p:nvSpPr>
          <p:cNvPr id="288771" name="Rectangle 2"/>
          <p:cNvSpPr>
            <a:spLocks noGrp="1" noChangeArrowheads="1"/>
          </p:cNvSpPr>
          <p:nvPr>
            <p:ph type="title"/>
          </p:nvPr>
        </p:nvSpPr>
        <p:spPr>
          <a:xfrm>
            <a:off x="685800" y="333375"/>
            <a:ext cx="6870700" cy="1511300"/>
          </a:xfrm>
        </p:spPr>
        <p:txBody>
          <a:bodyPr/>
          <a:lstStyle/>
          <a:p>
            <a:pPr eaLnBrk="1" hangingPunct="1"/>
            <a:r>
              <a:rPr lang="ru-RU" altLang="en-US" sz="3600" b="1" smtClean="0"/>
              <a:t>Рынок готовой продукции и рынок факторов производства: различия</a:t>
            </a:r>
          </a:p>
        </p:txBody>
      </p:sp>
      <p:sp>
        <p:nvSpPr>
          <p:cNvPr id="288772" name="Rectangle 4"/>
          <p:cNvSpPr>
            <a:spLocks noGrp="1" noChangeArrowheads="1"/>
          </p:cNvSpPr>
          <p:nvPr>
            <p:ph type="body" idx="1"/>
          </p:nvPr>
        </p:nvSpPr>
        <p:spPr>
          <a:xfrm>
            <a:off x="685800" y="2060575"/>
            <a:ext cx="7696200" cy="3425825"/>
          </a:xfrm>
          <a:solidFill>
            <a:srgbClr val="FFFFFF"/>
          </a:solidFill>
          <a:ln>
            <a:solidFill>
              <a:srgbClr val="000000"/>
            </a:solidFill>
            <a:miter lim="800000"/>
            <a:headEnd/>
            <a:tailEnd/>
          </a:ln>
        </p:spPr>
        <p:txBody>
          <a:bodyPr/>
          <a:lstStyle/>
          <a:p>
            <a:pPr eaLnBrk="1" hangingPunct="1">
              <a:lnSpc>
                <a:spcPct val="90000"/>
              </a:lnSpc>
            </a:pPr>
            <a:r>
              <a:rPr lang="ru-RU" altLang="en-US" sz="2800" smtClean="0"/>
              <a:t>Для чисто конкурентных рынков готовой продукции </a:t>
            </a:r>
            <a:r>
              <a:rPr lang="ru-RU" altLang="en-US" sz="2800" b="1" smtClean="0"/>
              <a:t>MR = P</a:t>
            </a:r>
            <a:r>
              <a:rPr lang="ru-RU" altLang="en-US" sz="2800" smtClean="0"/>
              <a:t> и, следовательно, </a:t>
            </a:r>
          </a:p>
          <a:p>
            <a:pPr algn="ctr" eaLnBrk="1" hangingPunct="1">
              <a:lnSpc>
                <a:spcPct val="90000"/>
              </a:lnSpc>
              <a:buFontTx/>
              <a:buNone/>
            </a:pPr>
            <a:r>
              <a:rPr lang="ru-RU" altLang="en-US" sz="2800" b="1" smtClean="0"/>
              <a:t>MRPL = VMPL</a:t>
            </a:r>
          </a:p>
          <a:p>
            <a:pPr eaLnBrk="1" hangingPunct="1">
              <a:lnSpc>
                <a:spcPct val="90000"/>
              </a:lnSpc>
            </a:pPr>
            <a:endParaRPr lang="ru-RU" altLang="en-US" sz="2800" smtClean="0"/>
          </a:p>
          <a:p>
            <a:pPr eaLnBrk="1" hangingPunct="1">
              <a:lnSpc>
                <a:spcPct val="90000"/>
              </a:lnSpc>
            </a:pPr>
            <a:r>
              <a:rPr lang="ru-RU" altLang="en-US" sz="2800" smtClean="0"/>
              <a:t>Для монополизированных рынков готовой продукции</a:t>
            </a:r>
          </a:p>
          <a:p>
            <a:pPr algn="ctr" eaLnBrk="1" hangingPunct="1">
              <a:lnSpc>
                <a:spcPct val="90000"/>
              </a:lnSpc>
              <a:buFontTx/>
              <a:buNone/>
            </a:pPr>
            <a:r>
              <a:rPr lang="ru-RU" altLang="en-US" sz="2800" b="1" smtClean="0"/>
              <a:t>MR </a:t>
            </a:r>
            <a:r>
              <a:rPr lang="ru-RU" altLang="en-US" sz="2800" b="1" smtClean="0">
                <a:sym typeface="Symbol" pitchFamily="18" charset="2"/>
              </a:rPr>
              <a:t></a:t>
            </a:r>
            <a:r>
              <a:rPr lang="ru-RU" altLang="en-US" sz="2800" b="1" smtClean="0"/>
              <a:t> P</a:t>
            </a:r>
            <a:r>
              <a:rPr lang="ru-RU" altLang="en-US" sz="2800" smtClean="0"/>
              <a:t>   и   </a:t>
            </a:r>
            <a:r>
              <a:rPr lang="ru-RU" altLang="en-US" sz="2800" b="1" smtClean="0"/>
              <a:t>MRPL</a:t>
            </a:r>
            <a:r>
              <a:rPr lang="ru-RU" altLang="en-US" sz="2800" b="1" smtClean="0">
                <a:sym typeface="Symbol" pitchFamily="18" charset="2"/>
              </a:rPr>
              <a:t></a:t>
            </a:r>
            <a:r>
              <a:rPr lang="ru-RU" altLang="en-US" sz="2800" b="1" smtClean="0"/>
              <a:t> VMPL</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0828F10-D9BC-4A7E-A321-A93EB0778FD5}" type="slidenum">
              <a:rPr lang="ru-RU" altLang="en-US" smtClean="0"/>
              <a:pPr eaLnBrk="1" hangingPunct="1"/>
              <a:t>247</a:t>
            </a:fld>
            <a:endParaRPr lang="ru-RU" altLang="en-US" smtClean="0"/>
          </a:p>
        </p:txBody>
      </p:sp>
      <p:sp>
        <p:nvSpPr>
          <p:cNvPr id="289795" name="Rectangle 2"/>
          <p:cNvSpPr>
            <a:spLocks noGrp="1" noChangeArrowheads="1"/>
          </p:cNvSpPr>
          <p:nvPr>
            <p:ph type="title"/>
          </p:nvPr>
        </p:nvSpPr>
        <p:spPr>
          <a:xfrm>
            <a:off x="685800" y="152400"/>
            <a:ext cx="7415213" cy="1600200"/>
          </a:xfrm>
        </p:spPr>
        <p:txBody>
          <a:bodyPr/>
          <a:lstStyle/>
          <a:p>
            <a:pPr eaLnBrk="1" hangingPunct="1"/>
            <a:r>
              <a:rPr lang="ru-RU" altLang="en-US" sz="4000" b="1" smtClean="0"/>
              <a:t>От чего зависит предложение труда?</a:t>
            </a:r>
          </a:p>
        </p:txBody>
      </p:sp>
      <p:sp>
        <p:nvSpPr>
          <p:cNvPr id="289796" name="Rectangle 3"/>
          <p:cNvSpPr>
            <a:spLocks noGrp="1" noChangeArrowheads="1"/>
          </p:cNvSpPr>
          <p:nvPr>
            <p:ph type="body" idx="1"/>
          </p:nvPr>
        </p:nvSpPr>
        <p:spPr>
          <a:xfrm>
            <a:off x="685800" y="2133600"/>
            <a:ext cx="7696200" cy="3887788"/>
          </a:xfrm>
        </p:spPr>
        <p:txBody>
          <a:bodyPr/>
          <a:lstStyle/>
          <a:p>
            <a:pPr eaLnBrk="1" hangingPunct="1"/>
            <a:r>
              <a:rPr lang="ru-RU" altLang="en-US" smtClean="0"/>
              <a:t>Неценовые факторы;</a:t>
            </a:r>
          </a:p>
          <a:p>
            <a:pPr eaLnBrk="1" hangingPunct="1"/>
            <a:r>
              <a:rPr lang="ru-RU" altLang="en-US" smtClean="0"/>
              <a:t>Ценовые факторы: уровень оплаты труда               кривая индивидуального предложения труда может иметь отрицательный наклон.</a:t>
            </a:r>
          </a:p>
        </p:txBody>
      </p:sp>
      <p:sp>
        <p:nvSpPr>
          <p:cNvPr id="289797" name="AutoShape 4"/>
          <p:cNvSpPr>
            <a:spLocks noChangeArrowheads="1"/>
          </p:cNvSpPr>
          <p:nvPr/>
        </p:nvSpPr>
        <p:spPr bwMode="auto">
          <a:xfrm>
            <a:off x="2700338" y="3284538"/>
            <a:ext cx="936625" cy="504825"/>
          </a:xfrm>
          <a:prstGeom prst="rightArrow">
            <a:avLst>
              <a:gd name="adj1" fmla="val 50000"/>
              <a:gd name="adj2" fmla="val 46384"/>
            </a:avLst>
          </a:prstGeom>
          <a:solidFill>
            <a:schemeClr val="accent1"/>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1892B7B-A4E9-4AAA-9D60-FF18531E784D}" type="slidenum">
              <a:rPr lang="ru-RU" altLang="en-US" smtClean="0"/>
              <a:pPr eaLnBrk="1" hangingPunct="1"/>
              <a:t>248</a:t>
            </a:fld>
            <a:endParaRPr lang="ru-RU" altLang="en-US" smtClean="0"/>
          </a:p>
        </p:txBody>
      </p:sp>
      <p:sp>
        <p:nvSpPr>
          <p:cNvPr id="290819" name="Rectangle 2"/>
          <p:cNvSpPr>
            <a:spLocks noGrp="1" noChangeArrowheads="1"/>
          </p:cNvSpPr>
          <p:nvPr>
            <p:ph type="title"/>
          </p:nvPr>
        </p:nvSpPr>
        <p:spPr>
          <a:xfrm>
            <a:off x="685800" y="152400"/>
            <a:ext cx="7342188" cy="1189038"/>
          </a:xfrm>
        </p:spPr>
        <p:txBody>
          <a:bodyPr/>
          <a:lstStyle/>
          <a:p>
            <a:pPr eaLnBrk="1" hangingPunct="1"/>
            <a:r>
              <a:rPr lang="ru-RU" altLang="en-US" sz="3200" b="1" smtClean="0"/>
              <a:t>Кривая предложения: отрицательный наклон</a:t>
            </a:r>
          </a:p>
        </p:txBody>
      </p:sp>
      <p:sp>
        <p:nvSpPr>
          <p:cNvPr id="290820" name="Rectangle 3"/>
          <p:cNvSpPr>
            <a:spLocks noGrp="1" noChangeArrowheads="1"/>
          </p:cNvSpPr>
          <p:nvPr>
            <p:ph type="body" idx="1"/>
          </p:nvPr>
        </p:nvSpPr>
        <p:spPr>
          <a:xfrm>
            <a:off x="685800" y="1196975"/>
            <a:ext cx="7696200" cy="4289425"/>
          </a:xfrm>
        </p:spPr>
        <p:txBody>
          <a:bodyPr/>
          <a:lstStyle/>
          <a:p>
            <a:pPr eaLnBrk="1" hangingPunct="1">
              <a:buFontTx/>
              <a:buNone/>
            </a:pPr>
            <a:r>
              <a:rPr lang="ru-RU" altLang="en-US" sz="1800" smtClean="0"/>
              <a:t>доход</a:t>
            </a:r>
          </a:p>
        </p:txBody>
      </p:sp>
      <p:sp>
        <p:nvSpPr>
          <p:cNvPr id="290821" name="Line 4"/>
          <p:cNvSpPr>
            <a:spLocks noChangeShapeType="1"/>
          </p:cNvSpPr>
          <p:nvPr/>
        </p:nvSpPr>
        <p:spPr bwMode="auto">
          <a:xfrm flipV="1">
            <a:off x="1835150" y="1557338"/>
            <a:ext cx="0" cy="35274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0822" name="Line 5"/>
          <p:cNvSpPr>
            <a:spLocks noChangeShapeType="1"/>
          </p:cNvSpPr>
          <p:nvPr/>
        </p:nvSpPr>
        <p:spPr bwMode="auto">
          <a:xfrm>
            <a:off x="1835150" y="5084763"/>
            <a:ext cx="36004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0823" name="Line 6"/>
          <p:cNvSpPr>
            <a:spLocks noChangeShapeType="1"/>
          </p:cNvSpPr>
          <p:nvPr/>
        </p:nvSpPr>
        <p:spPr bwMode="auto">
          <a:xfrm>
            <a:off x="1835150" y="3284538"/>
            <a:ext cx="2520950" cy="1800225"/>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0824" name="Line 7"/>
          <p:cNvSpPr>
            <a:spLocks noChangeShapeType="1"/>
          </p:cNvSpPr>
          <p:nvPr/>
        </p:nvSpPr>
        <p:spPr bwMode="auto">
          <a:xfrm>
            <a:off x="1835150" y="1773238"/>
            <a:ext cx="2520950" cy="331152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0825" name="Arc 8"/>
          <p:cNvSpPr>
            <a:spLocks/>
          </p:cNvSpPr>
          <p:nvPr/>
        </p:nvSpPr>
        <p:spPr bwMode="auto">
          <a:xfrm rot="613833" flipH="1" flipV="1">
            <a:off x="3200400" y="3370263"/>
            <a:ext cx="779463" cy="576262"/>
          </a:xfrm>
          <a:custGeom>
            <a:avLst/>
            <a:gdLst>
              <a:gd name="T0" fmla="*/ 0 w 25987"/>
              <a:gd name="T1" fmla="*/ 320279 h 21600"/>
              <a:gd name="T2" fmla="*/ 23379481 w 25987"/>
              <a:gd name="T3" fmla="*/ 15373978 h 21600"/>
              <a:gd name="T4" fmla="*/ 3946806 w 25987"/>
              <a:gd name="T5" fmla="*/ 15373978 h 21600"/>
              <a:gd name="T6" fmla="*/ 0 60000 65536"/>
              <a:gd name="T7" fmla="*/ 0 60000 65536"/>
              <a:gd name="T8" fmla="*/ 0 60000 65536"/>
              <a:gd name="T9" fmla="*/ 0 w 25987"/>
              <a:gd name="T10" fmla="*/ 0 h 21600"/>
              <a:gd name="T11" fmla="*/ 25987 w 25987"/>
              <a:gd name="T12" fmla="*/ 21600 h 21600"/>
            </a:gdLst>
            <a:ahLst/>
            <a:cxnLst>
              <a:cxn ang="T6">
                <a:pos x="T0" y="T1"/>
              </a:cxn>
              <a:cxn ang="T7">
                <a:pos x="T2" y="T3"/>
              </a:cxn>
              <a:cxn ang="T8">
                <a:pos x="T4" y="T5"/>
              </a:cxn>
            </a:cxnLst>
            <a:rect l="T9" t="T10" r="T11" b="T12"/>
            <a:pathLst>
              <a:path w="25987" h="21600" fill="none" extrusionOk="0">
                <a:moveTo>
                  <a:pt x="0" y="450"/>
                </a:moveTo>
                <a:cubicBezTo>
                  <a:pt x="1443" y="150"/>
                  <a:pt x="2913" y="-1"/>
                  <a:pt x="4387" y="0"/>
                </a:cubicBezTo>
                <a:cubicBezTo>
                  <a:pt x="16316" y="0"/>
                  <a:pt x="25987" y="9670"/>
                  <a:pt x="25987" y="21600"/>
                </a:cubicBezTo>
              </a:path>
              <a:path w="25987" h="21600" stroke="0" extrusionOk="0">
                <a:moveTo>
                  <a:pt x="0" y="450"/>
                </a:moveTo>
                <a:cubicBezTo>
                  <a:pt x="1443" y="150"/>
                  <a:pt x="2913" y="-1"/>
                  <a:pt x="4387" y="0"/>
                </a:cubicBezTo>
                <a:cubicBezTo>
                  <a:pt x="16316" y="0"/>
                  <a:pt x="25987" y="9670"/>
                  <a:pt x="25987" y="21600"/>
                </a:cubicBezTo>
                <a:lnTo>
                  <a:pt x="4387"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90826" name="Arc 9"/>
          <p:cNvSpPr>
            <a:spLocks/>
          </p:cNvSpPr>
          <p:nvPr/>
        </p:nvSpPr>
        <p:spPr bwMode="auto">
          <a:xfrm flipH="1" flipV="1">
            <a:off x="2992438" y="3603625"/>
            <a:ext cx="647700" cy="763588"/>
          </a:xfrm>
          <a:custGeom>
            <a:avLst/>
            <a:gdLst>
              <a:gd name="T0" fmla="*/ 0 w 21600"/>
              <a:gd name="T1" fmla="*/ 0 h 28608"/>
              <a:gd name="T2" fmla="*/ 18371771 w 21600"/>
              <a:gd name="T3" fmla="*/ 20381245 h 28608"/>
              <a:gd name="T4" fmla="*/ 0 w 21600"/>
              <a:gd name="T5" fmla="*/ 15388537 h 28608"/>
              <a:gd name="T6" fmla="*/ 0 60000 65536"/>
              <a:gd name="T7" fmla="*/ 0 60000 65536"/>
              <a:gd name="T8" fmla="*/ 0 60000 65536"/>
              <a:gd name="T9" fmla="*/ 0 w 21600"/>
              <a:gd name="T10" fmla="*/ 0 h 28608"/>
              <a:gd name="T11" fmla="*/ 21600 w 21600"/>
              <a:gd name="T12" fmla="*/ 28608 h 28608"/>
            </a:gdLst>
            <a:ahLst/>
            <a:cxnLst>
              <a:cxn ang="T6">
                <a:pos x="T0" y="T1"/>
              </a:cxn>
              <a:cxn ang="T7">
                <a:pos x="T2" y="T3"/>
              </a:cxn>
              <a:cxn ang="T8">
                <a:pos x="T4" y="T5"/>
              </a:cxn>
            </a:cxnLst>
            <a:rect l="T9" t="T10" r="T11" b="T12"/>
            <a:pathLst>
              <a:path w="21600" h="28608" fill="none" extrusionOk="0">
                <a:moveTo>
                  <a:pt x="-1" y="0"/>
                </a:moveTo>
                <a:cubicBezTo>
                  <a:pt x="11929" y="0"/>
                  <a:pt x="21600" y="9670"/>
                  <a:pt x="21600" y="21600"/>
                </a:cubicBezTo>
                <a:cubicBezTo>
                  <a:pt x="21600" y="23984"/>
                  <a:pt x="21205" y="26352"/>
                  <a:pt x="20431" y="28607"/>
                </a:cubicBezTo>
              </a:path>
              <a:path w="21600" h="28608" stroke="0" extrusionOk="0">
                <a:moveTo>
                  <a:pt x="-1" y="0"/>
                </a:moveTo>
                <a:cubicBezTo>
                  <a:pt x="11929" y="0"/>
                  <a:pt x="21600" y="9670"/>
                  <a:pt x="21600" y="21600"/>
                </a:cubicBezTo>
                <a:cubicBezTo>
                  <a:pt x="21600" y="23984"/>
                  <a:pt x="21205" y="26352"/>
                  <a:pt x="20431" y="28607"/>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290827" name="Line 10"/>
          <p:cNvSpPr>
            <a:spLocks noChangeShapeType="1"/>
          </p:cNvSpPr>
          <p:nvPr/>
        </p:nvSpPr>
        <p:spPr bwMode="auto">
          <a:xfrm>
            <a:off x="3203575" y="4221163"/>
            <a:ext cx="0" cy="8636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0828" name="Line 11"/>
          <p:cNvSpPr>
            <a:spLocks noChangeShapeType="1"/>
          </p:cNvSpPr>
          <p:nvPr/>
        </p:nvSpPr>
        <p:spPr bwMode="auto">
          <a:xfrm>
            <a:off x="3419475" y="3860800"/>
            <a:ext cx="0" cy="12239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0829" name="Line 13"/>
          <p:cNvSpPr>
            <a:spLocks noChangeShapeType="1"/>
          </p:cNvSpPr>
          <p:nvPr/>
        </p:nvSpPr>
        <p:spPr bwMode="auto">
          <a:xfrm>
            <a:off x="1835150" y="4292600"/>
            <a:ext cx="13684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0830" name="Line 14"/>
          <p:cNvSpPr>
            <a:spLocks noChangeShapeType="1"/>
          </p:cNvSpPr>
          <p:nvPr/>
        </p:nvSpPr>
        <p:spPr bwMode="auto">
          <a:xfrm>
            <a:off x="1835150" y="3789363"/>
            <a:ext cx="15843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0831" name="Rectangle 15"/>
          <p:cNvSpPr>
            <a:spLocks noChangeArrowheads="1"/>
          </p:cNvSpPr>
          <p:nvPr/>
        </p:nvSpPr>
        <p:spPr bwMode="auto">
          <a:xfrm>
            <a:off x="5508625" y="4868863"/>
            <a:ext cx="20161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Свободное время</a:t>
            </a:r>
          </a:p>
        </p:txBody>
      </p:sp>
      <p:sp>
        <p:nvSpPr>
          <p:cNvPr id="290832" name="Rectangle 16"/>
          <p:cNvSpPr>
            <a:spLocks noChangeArrowheads="1"/>
          </p:cNvSpPr>
          <p:nvPr/>
        </p:nvSpPr>
        <p:spPr bwMode="auto">
          <a:xfrm>
            <a:off x="2843213" y="5157788"/>
            <a:ext cx="19446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16  18         24</a:t>
            </a:r>
          </a:p>
        </p:txBody>
      </p:sp>
      <p:sp>
        <p:nvSpPr>
          <p:cNvPr id="290833" name="Rectangle 17"/>
          <p:cNvSpPr>
            <a:spLocks noChangeArrowheads="1"/>
          </p:cNvSpPr>
          <p:nvPr/>
        </p:nvSpPr>
        <p:spPr bwMode="auto">
          <a:xfrm>
            <a:off x="4787900" y="1773238"/>
            <a:ext cx="2663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solidFill>
                  <a:schemeClr val="tx2"/>
                </a:solidFill>
              </a:rPr>
              <a:t>W1 = 10</a:t>
            </a:r>
          </a:p>
          <a:p>
            <a:pPr eaLnBrk="1" hangingPunct="1"/>
            <a:endParaRPr lang="en-US" altLang="en-US" b="1">
              <a:solidFill>
                <a:schemeClr val="tx2"/>
              </a:solidFill>
            </a:endParaRPr>
          </a:p>
          <a:p>
            <a:pPr eaLnBrk="1" hangingPunct="1"/>
            <a:r>
              <a:rPr lang="en-US" altLang="en-US" b="1">
                <a:solidFill>
                  <a:srgbClr val="0000FF"/>
                </a:solidFill>
              </a:rPr>
              <a:t>W2 = 20</a:t>
            </a:r>
            <a:endParaRPr lang="ru-RU" altLang="en-US" b="1">
              <a:solidFill>
                <a:srgbClr val="0000FF"/>
              </a:solidFill>
            </a:endParaRPr>
          </a:p>
        </p:txBody>
      </p:sp>
      <p:sp>
        <p:nvSpPr>
          <p:cNvPr id="290834" name="Rectangle 18"/>
          <p:cNvSpPr>
            <a:spLocks noChangeArrowheads="1"/>
          </p:cNvSpPr>
          <p:nvPr/>
        </p:nvSpPr>
        <p:spPr bwMode="auto">
          <a:xfrm>
            <a:off x="1042988" y="1628775"/>
            <a:ext cx="792162"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480   </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r>
              <a:rPr lang="en-US" altLang="en-US"/>
              <a:t>240</a:t>
            </a:r>
            <a:endParaRPr lang="ru-RU" altLang="en-US"/>
          </a:p>
        </p:txBody>
      </p:sp>
      <p:sp>
        <p:nvSpPr>
          <p:cNvPr id="290835" name="Rectangle 19"/>
          <p:cNvSpPr>
            <a:spLocks noChangeArrowheads="1"/>
          </p:cNvSpPr>
          <p:nvPr/>
        </p:nvSpPr>
        <p:spPr bwMode="auto">
          <a:xfrm>
            <a:off x="1116013" y="3716338"/>
            <a:ext cx="6477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   </a:t>
            </a:r>
            <a:r>
              <a:rPr lang="ru-RU" altLang="en-US"/>
              <a:t>120</a:t>
            </a:r>
          </a:p>
          <a:p>
            <a:pPr eaLnBrk="1" hangingPunct="1"/>
            <a:endParaRPr lang="en-US" altLang="en-US"/>
          </a:p>
          <a:p>
            <a:pPr eaLnBrk="1" hangingPunct="1"/>
            <a:r>
              <a:rPr lang="ru-RU" altLang="en-US"/>
              <a:t> 80</a:t>
            </a:r>
          </a:p>
        </p:txBody>
      </p:sp>
      <p:sp>
        <p:nvSpPr>
          <p:cNvPr id="290836" name="Line 20"/>
          <p:cNvSpPr>
            <a:spLocks noChangeShapeType="1"/>
          </p:cNvSpPr>
          <p:nvPr/>
        </p:nvSpPr>
        <p:spPr bwMode="auto">
          <a:xfrm>
            <a:off x="3203575" y="4868863"/>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8B08AB4-1010-4376-B6FA-2DB775DB5801}" type="slidenum">
              <a:rPr lang="ru-RU" altLang="en-US" smtClean="0"/>
              <a:pPr eaLnBrk="1" hangingPunct="1"/>
              <a:t>249</a:t>
            </a:fld>
            <a:endParaRPr lang="ru-RU" altLang="en-US" smtClean="0"/>
          </a:p>
        </p:txBody>
      </p:sp>
      <p:sp>
        <p:nvSpPr>
          <p:cNvPr id="291843" name="Rectangle 2"/>
          <p:cNvSpPr>
            <a:spLocks noGrp="1" noChangeArrowheads="1"/>
          </p:cNvSpPr>
          <p:nvPr>
            <p:ph type="title"/>
          </p:nvPr>
        </p:nvSpPr>
        <p:spPr>
          <a:xfrm>
            <a:off x="685800" y="152400"/>
            <a:ext cx="6870700" cy="1044575"/>
          </a:xfrm>
        </p:spPr>
        <p:txBody>
          <a:bodyPr/>
          <a:lstStyle/>
          <a:p>
            <a:pPr eaLnBrk="1" hangingPunct="1"/>
            <a:r>
              <a:rPr lang="ru-RU" altLang="en-US" sz="3600" b="1" smtClean="0"/>
              <a:t>Предложение фактора производства: обозначения</a:t>
            </a:r>
          </a:p>
        </p:txBody>
      </p:sp>
      <p:sp>
        <p:nvSpPr>
          <p:cNvPr id="291844" name="Rectangle 3"/>
          <p:cNvSpPr>
            <a:spLocks noGrp="1" noChangeArrowheads="1"/>
          </p:cNvSpPr>
          <p:nvPr>
            <p:ph type="body" idx="1"/>
          </p:nvPr>
        </p:nvSpPr>
        <p:spPr>
          <a:xfrm>
            <a:off x="685800" y="1268413"/>
            <a:ext cx="7696200" cy="4681537"/>
          </a:xfrm>
        </p:spPr>
        <p:txBody>
          <a:bodyPr/>
          <a:lstStyle/>
          <a:p>
            <a:pPr eaLnBrk="1" hangingPunct="1">
              <a:lnSpc>
                <a:spcPct val="80000"/>
              </a:lnSpc>
            </a:pPr>
            <a:r>
              <a:rPr lang="en-US" altLang="en-US" sz="2400" smtClean="0"/>
              <a:t>ME</a:t>
            </a:r>
            <a:r>
              <a:rPr lang="ru-RU" altLang="en-US" sz="2400" smtClean="0"/>
              <a:t>, </a:t>
            </a:r>
            <a:r>
              <a:rPr lang="en-US" altLang="en-US" sz="2400" smtClean="0"/>
              <a:t>MIC</a:t>
            </a:r>
            <a:r>
              <a:rPr lang="ru-RU" altLang="en-US" sz="2400" smtClean="0"/>
              <a:t> – предельные расходы фирмы на фактор производства и одновременно предельный доход владельца фактора от его продажи; </a:t>
            </a:r>
          </a:p>
          <a:p>
            <a:pPr eaLnBrk="1" hangingPunct="1">
              <a:lnSpc>
                <a:spcPct val="80000"/>
              </a:lnSpc>
            </a:pPr>
            <a:r>
              <a:rPr lang="ru-RU" altLang="en-US" sz="2400" smtClean="0"/>
              <a:t>АЕ, </a:t>
            </a:r>
            <a:r>
              <a:rPr lang="en-US" altLang="en-US" sz="2400" smtClean="0"/>
              <a:t>AIC</a:t>
            </a:r>
            <a:r>
              <a:rPr lang="ru-RU" altLang="en-US" sz="2400" smtClean="0"/>
              <a:t> – средние расходы фирмы на фактор производства и одновременно средний доход владельца фактора  производства от его реализации</a:t>
            </a:r>
          </a:p>
          <a:p>
            <a:pPr eaLnBrk="1" hangingPunct="1">
              <a:lnSpc>
                <a:spcPct val="80000"/>
              </a:lnSpc>
              <a:buFontTx/>
              <a:buNone/>
            </a:pPr>
            <a:r>
              <a:rPr lang="ru-RU" altLang="en-US" sz="2400" smtClean="0"/>
              <a:t>		Если рынки факторов производства чисто 		конкурентные,</a:t>
            </a:r>
          </a:p>
          <a:p>
            <a:pPr algn="ctr" eaLnBrk="1" hangingPunct="1">
              <a:lnSpc>
                <a:spcPct val="80000"/>
              </a:lnSpc>
              <a:buFontTx/>
              <a:buNone/>
            </a:pPr>
            <a:r>
              <a:rPr lang="ru-RU" altLang="en-US" sz="2400" smtClean="0"/>
              <a:t> то </a:t>
            </a:r>
            <a:r>
              <a:rPr lang="ru-RU" altLang="en-US" sz="2400" b="1" smtClean="0"/>
              <a:t>МЕ = АЕ</a:t>
            </a:r>
            <a:endParaRPr lang="ru-RU" altLang="en-US" sz="2400" smtClean="0"/>
          </a:p>
          <a:p>
            <a:pPr eaLnBrk="1" hangingPunct="1">
              <a:lnSpc>
                <a:spcPct val="80000"/>
              </a:lnSpc>
              <a:buFontTx/>
              <a:buNone/>
            </a:pPr>
            <a:r>
              <a:rPr lang="ru-RU" altLang="en-US" sz="2400" smtClean="0"/>
              <a:t>		Если рынки факторов производства 	неконкурентные 	(монопсония),</a:t>
            </a:r>
          </a:p>
          <a:p>
            <a:pPr algn="ctr" eaLnBrk="1" hangingPunct="1">
              <a:lnSpc>
                <a:spcPct val="80000"/>
              </a:lnSpc>
              <a:buFontTx/>
              <a:buNone/>
            </a:pPr>
            <a:r>
              <a:rPr lang="ru-RU" altLang="en-US" sz="2400" smtClean="0"/>
              <a:t>то </a:t>
            </a:r>
            <a:r>
              <a:rPr lang="ru-RU" altLang="en-US" sz="2400" b="1" smtClean="0"/>
              <a:t>МЕ </a:t>
            </a:r>
            <a:r>
              <a:rPr lang="ru-RU" altLang="en-US" sz="2400" b="1" smtClean="0">
                <a:sym typeface="Symbol" pitchFamily="18" charset="2"/>
              </a:rPr>
              <a:t></a:t>
            </a:r>
            <a:r>
              <a:rPr lang="ru-RU" altLang="en-US" sz="2400" b="1" smtClean="0"/>
              <a:t> АЕ</a:t>
            </a:r>
            <a:endParaRPr lang="ru-RU" altLang="en-US" sz="2400" smtClean="0"/>
          </a:p>
          <a:p>
            <a:pPr eaLnBrk="1" hangingPunct="1">
              <a:lnSpc>
                <a:spcPct val="80000"/>
              </a:lnSpc>
              <a:buFontTx/>
              <a:buNone/>
            </a:pPr>
            <a:endParaRPr lang="ru-RU" altLang="en-US" sz="2400" smtClean="0"/>
          </a:p>
        </p:txBody>
      </p:sp>
      <p:sp>
        <p:nvSpPr>
          <p:cNvPr id="291845" name="AutoShape 4"/>
          <p:cNvSpPr>
            <a:spLocks noChangeArrowheads="1"/>
          </p:cNvSpPr>
          <p:nvPr/>
        </p:nvSpPr>
        <p:spPr bwMode="auto">
          <a:xfrm>
            <a:off x="1042988" y="3933825"/>
            <a:ext cx="431800" cy="287338"/>
          </a:xfrm>
          <a:prstGeom prst="rightArrow">
            <a:avLst>
              <a:gd name="adj1" fmla="val 50000"/>
              <a:gd name="adj2" fmla="val 37569"/>
            </a:avLst>
          </a:prstGeom>
          <a:solidFill>
            <a:schemeClr val="hlink"/>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291846" name="AutoShape 5"/>
          <p:cNvSpPr>
            <a:spLocks noChangeArrowheads="1"/>
          </p:cNvSpPr>
          <p:nvPr/>
        </p:nvSpPr>
        <p:spPr bwMode="auto">
          <a:xfrm>
            <a:off x="971550" y="4724400"/>
            <a:ext cx="431800" cy="287338"/>
          </a:xfrm>
          <a:prstGeom prst="rightArrow">
            <a:avLst>
              <a:gd name="adj1" fmla="val 50000"/>
              <a:gd name="adj2" fmla="val 37569"/>
            </a:avLst>
          </a:prstGeom>
          <a:solidFill>
            <a:schemeClr val="hlink"/>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Номер слайда 5"/>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r" eaLnBrk="1" hangingPunct="1"/>
            <a:fld id="{6B3AACB3-E01C-44EE-9AE4-089D263AE9C1}" type="slidenum">
              <a:rPr lang="ru-RU" altLang="en-US" sz="1400"/>
              <a:pPr algn="r" eaLnBrk="1" hangingPunct="1"/>
              <a:t>25</a:t>
            </a:fld>
            <a:endParaRPr lang="ru-RU" altLang="en-US" sz="1400"/>
          </a:p>
        </p:txBody>
      </p:sp>
      <p:sp>
        <p:nvSpPr>
          <p:cNvPr id="503811" name="Rectangle 4"/>
          <p:cNvSpPr>
            <a:spLocks noGrp="1" noChangeArrowheads="1"/>
          </p:cNvSpPr>
          <p:nvPr>
            <p:ph type="title" idx="4294967295"/>
          </p:nvPr>
        </p:nvSpPr>
        <p:spPr>
          <a:xfrm>
            <a:off x="457200" y="274638"/>
            <a:ext cx="8229600" cy="4090987"/>
          </a:xfrm>
        </p:spPr>
        <p:txBody>
          <a:bodyPr/>
          <a:lstStyle/>
          <a:p>
            <a:pPr eaLnBrk="1" hangingPunct="1"/>
            <a:r>
              <a:rPr lang="ru-RU" altLang="en-US" b="1" i="1" smtClean="0"/>
              <a:t>Всегда ли действует закон предложения?</a:t>
            </a:r>
          </a:p>
        </p:txBody>
      </p:sp>
      <p:pic>
        <p:nvPicPr>
          <p:cNvPr id="503812" name="Picture 6" descr="MCj033618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3919538"/>
            <a:ext cx="2644775"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CAFB89F-D8C7-4C1B-99A2-BAF8318FE873}" type="slidenum">
              <a:rPr lang="ru-RU" altLang="en-US" smtClean="0"/>
              <a:pPr eaLnBrk="1" hangingPunct="1"/>
              <a:t>250</a:t>
            </a:fld>
            <a:endParaRPr lang="ru-RU" altLang="en-US" smtClean="0"/>
          </a:p>
        </p:txBody>
      </p:sp>
      <p:sp>
        <p:nvSpPr>
          <p:cNvPr id="292867" name="Rectangle 2"/>
          <p:cNvSpPr>
            <a:spLocks noGrp="1" noChangeArrowheads="1"/>
          </p:cNvSpPr>
          <p:nvPr>
            <p:ph type="title"/>
          </p:nvPr>
        </p:nvSpPr>
        <p:spPr>
          <a:xfrm>
            <a:off x="685800" y="152400"/>
            <a:ext cx="7270750" cy="1600200"/>
          </a:xfrm>
        </p:spPr>
        <p:txBody>
          <a:bodyPr/>
          <a:lstStyle/>
          <a:p>
            <a:pPr eaLnBrk="1" hangingPunct="1"/>
            <a:r>
              <a:rPr lang="ru-RU" altLang="en-US" sz="3600" b="1" smtClean="0"/>
              <a:t>Первый случай: рынок труда и рынок готовой продукции конкурентные</a:t>
            </a:r>
          </a:p>
        </p:txBody>
      </p:sp>
      <p:sp>
        <p:nvSpPr>
          <p:cNvPr id="292868" name="Rectangle 3"/>
          <p:cNvSpPr>
            <a:spLocks noGrp="1" noChangeArrowheads="1"/>
          </p:cNvSpPr>
          <p:nvPr>
            <p:ph type="body" idx="1"/>
          </p:nvPr>
        </p:nvSpPr>
        <p:spPr>
          <a:xfrm>
            <a:off x="685800" y="1828800"/>
            <a:ext cx="7696200" cy="4048125"/>
          </a:xfrm>
        </p:spPr>
        <p:txBody>
          <a:bodyPr/>
          <a:lstStyle/>
          <a:p>
            <a:pPr eaLnBrk="1" hangingPunct="1"/>
            <a:r>
              <a:rPr lang="ru-RU" altLang="en-US" smtClean="0"/>
              <a:t>См. числовой пример (таблица №1)</a:t>
            </a:r>
          </a:p>
        </p:txBody>
      </p:sp>
      <p:sp>
        <p:nvSpPr>
          <p:cNvPr id="292869" name="Line 4"/>
          <p:cNvSpPr>
            <a:spLocks noChangeShapeType="1"/>
          </p:cNvSpPr>
          <p:nvPr/>
        </p:nvSpPr>
        <p:spPr bwMode="auto">
          <a:xfrm>
            <a:off x="1763713" y="2492375"/>
            <a:ext cx="0" cy="27368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70" name="Line 5"/>
          <p:cNvSpPr>
            <a:spLocks noChangeShapeType="1"/>
          </p:cNvSpPr>
          <p:nvPr/>
        </p:nvSpPr>
        <p:spPr bwMode="auto">
          <a:xfrm>
            <a:off x="1763713" y="5229225"/>
            <a:ext cx="32400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71" name="Line 6"/>
          <p:cNvSpPr>
            <a:spLocks noChangeShapeType="1"/>
          </p:cNvSpPr>
          <p:nvPr/>
        </p:nvSpPr>
        <p:spPr bwMode="auto">
          <a:xfrm>
            <a:off x="1763713" y="4149725"/>
            <a:ext cx="30241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72" name="Line 7"/>
          <p:cNvSpPr>
            <a:spLocks noChangeShapeType="1"/>
          </p:cNvSpPr>
          <p:nvPr/>
        </p:nvSpPr>
        <p:spPr bwMode="auto">
          <a:xfrm>
            <a:off x="2411413" y="2924175"/>
            <a:ext cx="1512887" cy="2089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73" name="Line 8"/>
          <p:cNvSpPr>
            <a:spLocks noChangeShapeType="1"/>
          </p:cNvSpPr>
          <p:nvPr/>
        </p:nvSpPr>
        <p:spPr bwMode="auto">
          <a:xfrm>
            <a:off x="2195513" y="3500438"/>
            <a:ext cx="1296987" cy="15128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74" name="Line 9"/>
          <p:cNvSpPr>
            <a:spLocks noChangeShapeType="1"/>
          </p:cNvSpPr>
          <p:nvPr/>
        </p:nvSpPr>
        <p:spPr bwMode="auto">
          <a:xfrm>
            <a:off x="3132138" y="2781300"/>
            <a:ext cx="1079500" cy="2087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75" name="Line 10"/>
          <p:cNvSpPr>
            <a:spLocks noChangeShapeType="1"/>
          </p:cNvSpPr>
          <p:nvPr/>
        </p:nvSpPr>
        <p:spPr bwMode="auto">
          <a:xfrm>
            <a:off x="2771775" y="4149725"/>
            <a:ext cx="0" cy="10795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76" name="Line 11"/>
          <p:cNvSpPr>
            <a:spLocks noChangeShapeType="1"/>
          </p:cNvSpPr>
          <p:nvPr/>
        </p:nvSpPr>
        <p:spPr bwMode="auto">
          <a:xfrm>
            <a:off x="3276600" y="4149725"/>
            <a:ext cx="0" cy="10795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77" name="Line 12"/>
          <p:cNvSpPr>
            <a:spLocks noChangeShapeType="1"/>
          </p:cNvSpPr>
          <p:nvPr/>
        </p:nvSpPr>
        <p:spPr bwMode="auto">
          <a:xfrm>
            <a:off x="3851275" y="4149725"/>
            <a:ext cx="0" cy="10795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78" name="Line 13"/>
          <p:cNvSpPr>
            <a:spLocks noChangeShapeType="1"/>
          </p:cNvSpPr>
          <p:nvPr/>
        </p:nvSpPr>
        <p:spPr bwMode="auto">
          <a:xfrm flipH="1">
            <a:off x="2843213" y="5013325"/>
            <a:ext cx="3603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79" name="Line 14"/>
          <p:cNvSpPr>
            <a:spLocks noChangeShapeType="1"/>
          </p:cNvSpPr>
          <p:nvPr/>
        </p:nvSpPr>
        <p:spPr bwMode="auto">
          <a:xfrm>
            <a:off x="3348038" y="5013325"/>
            <a:ext cx="3603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2880" name="Rectangle 15"/>
          <p:cNvSpPr>
            <a:spLocks noChangeArrowheads="1"/>
          </p:cNvSpPr>
          <p:nvPr/>
        </p:nvSpPr>
        <p:spPr bwMode="auto">
          <a:xfrm>
            <a:off x="5003800" y="4005263"/>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W=S</a:t>
            </a:r>
            <a:r>
              <a:rPr lang="en-US" altLang="en-US" baseline="-25000"/>
              <a:t>L</a:t>
            </a:r>
            <a:endParaRPr lang="ru-RU" altLang="en-US"/>
          </a:p>
        </p:txBody>
      </p:sp>
      <p:sp>
        <p:nvSpPr>
          <p:cNvPr id="292881" name="Rectangle 16"/>
          <p:cNvSpPr>
            <a:spLocks noChangeArrowheads="1"/>
          </p:cNvSpPr>
          <p:nvPr/>
        </p:nvSpPr>
        <p:spPr bwMode="auto">
          <a:xfrm>
            <a:off x="971550" y="2420938"/>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t>
            </a:r>
            <a:endParaRPr lang="ru-RU" altLang="en-US"/>
          </a:p>
        </p:txBody>
      </p:sp>
      <p:sp>
        <p:nvSpPr>
          <p:cNvPr id="292882" name="Rectangle 17"/>
          <p:cNvSpPr>
            <a:spLocks noChangeArrowheads="1"/>
          </p:cNvSpPr>
          <p:nvPr/>
        </p:nvSpPr>
        <p:spPr bwMode="auto">
          <a:xfrm>
            <a:off x="2555875" y="5300663"/>
            <a:ext cx="1439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2     3     5</a:t>
            </a:r>
            <a:endParaRPr lang="ru-RU" altLang="en-US"/>
          </a:p>
        </p:txBody>
      </p:sp>
      <p:sp>
        <p:nvSpPr>
          <p:cNvPr id="292883" name="Rectangle 18"/>
          <p:cNvSpPr>
            <a:spLocks noChangeArrowheads="1"/>
          </p:cNvSpPr>
          <p:nvPr/>
        </p:nvSpPr>
        <p:spPr bwMode="auto">
          <a:xfrm>
            <a:off x="5003800" y="5229225"/>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292884" name="Rectangle 19"/>
          <p:cNvSpPr>
            <a:spLocks noChangeArrowheads="1"/>
          </p:cNvSpPr>
          <p:nvPr/>
        </p:nvSpPr>
        <p:spPr bwMode="auto">
          <a:xfrm>
            <a:off x="1042988" y="4005263"/>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30</a:t>
            </a:r>
            <a:endParaRPr lang="ru-RU" altLang="en-US"/>
          </a:p>
        </p:txBody>
      </p:sp>
      <p:sp>
        <p:nvSpPr>
          <p:cNvPr id="292885" name="Rectangle 20"/>
          <p:cNvSpPr>
            <a:spLocks noChangeArrowheads="1"/>
          </p:cNvSpPr>
          <p:nvPr/>
        </p:nvSpPr>
        <p:spPr bwMode="auto">
          <a:xfrm>
            <a:off x="4284663" y="4652963"/>
            <a:ext cx="11509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MRP</a:t>
            </a:r>
            <a:r>
              <a:rPr lang="en-US" altLang="en-US" baseline="-25000"/>
              <a:t>L</a:t>
            </a:r>
            <a:r>
              <a:rPr lang="en-US" altLang="en-US"/>
              <a:t>=MP</a:t>
            </a:r>
            <a:r>
              <a:rPr lang="en-US" altLang="en-US" baseline="-25000"/>
              <a:t>L</a:t>
            </a:r>
            <a:r>
              <a:rPr lang="en-US" altLang="en-US"/>
              <a:t> *P</a:t>
            </a:r>
            <a:endParaRPr lang="ru-RU" altLang="en-US"/>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D889B0A-8793-4FA3-BDFC-0B922FAE64B3}" type="slidenum">
              <a:rPr lang="ru-RU" altLang="en-US" smtClean="0"/>
              <a:pPr eaLnBrk="1" hangingPunct="1"/>
              <a:t>251</a:t>
            </a:fld>
            <a:endParaRPr lang="ru-RU" altLang="en-US" smtClean="0"/>
          </a:p>
        </p:txBody>
      </p:sp>
      <p:sp>
        <p:nvSpPr>
          <p:cNvPr id="293891" name="Rectangle 2"/>
          <p:cNvSpPr>
            <a:spLocks noGrp="1" noChangeArrowheads="1"/>
          </p:cNvSpPr>
          <p:nvPr>
            <p:ph type="title"/>
          </p:nvPr>
        </p:nvSpPr>
        <p:spPr>
          <a:xfrm>
            <a:off x="323850" y="115888"/>
            <a:ext cx="7702550" cy="1600200"/>
          </a:xfrm>
        </p:spPr>
        <p:txBody>
          <a:bodyPr/>
          <a:lstStyle/>
          <a:p>
            <a:pPr eaLnBrk="1" hangingPunct="1"/>
            <a:r>
              <a:rPr lang="ru-RU" altLang="en-US" sz="3200" b="1" smtClean="0"/>
              <a:t>Второй случай: рынок труда конкурентный, рынок готовой продукции монополизирован</a:t>
            </a:r>
          </a:p>
        </p:txBody>
      </p:sp>
      <p:sp>
        <p:nvSpPr>
          <p:cNvPr id="293892" name="Rectangle 3"/>
          <p:cNvSpPr>
            <a:spLocks noGrp="1" noChangeArrowheads="1"/>
          </p:cNvSpPr>
          <p:nvPr>
            <p:ph type="body" idx="1"/>
          </p:nvPr>
        </p:nvSpPr>
        <p:spPr/>
        <p:txBody>
          <a:bodyPr/>
          <a:lstStyle/>
          <a:p>
            <a:pPr eaLnBrk="1" hangingPunct="1"/>
            <a:r>
              <a:rPr lang="ru-RU" altLang="en-US" smtClean="0"/>
              <a:t>См числовой пример (таблица №2)</a:t>
            </a:r>
          </a:p>
        </p:txBody>
      </p:sp>
      <p:sp>
        <p:nvSpPr>
          <p:cNvPr id="293893" name="Line 4"/>
          <p:cNvSpPr>
            <a:spLocks noChangeShapeType="1"/>
          </p:cNvSpPr>
          <p:nvPr/>
        </p:nvSpPr>
        <p:spPr bwMode="auto">
          <a:xfrm>
            <a:off x="1476375" y="2492375"/>
            <a:ext cx="0" cy="27368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3894" name="Line 5"/>
          <p:cNvSpPr>
            <a:spLocks noChangeShapeType="1"/>
          </p:cNvSpPr>
          <p:nvPr/>
        </p:nvSpPr>
        <p:spPr bwMode="auto">
          <a:xfrm>
            <a:off x="1476375" y="5229225"/>
            <a:ext cx="30241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3895" name="Line 6"/>
          <p:cNvSpPr>
            <a:spLocks noChangeShapeType="1"/>
          </p:cNvSpPr>
          <p:nvPr/>
        </p:nvSpPr>
        <p:spPr bwMode="auto">
          <a:xfrm>
            <a:off x="1476375" y="3933825"/>
            <a:ext cx="28082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3896" name="Line 7"/>
          <p:cNvSpPr>
            <a:spLocks noChangeShapeType="1"/>
          </p:cNvSpPr>
          <p:nvPr/>
        </p:nvSpPr>
        <p:spPr bwMode="auto">
          <a:xfrm>
            <a:off x="1979613" y="2636838"/>
            <a:ext cx="1944687" cy="20875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3897" name="Line 8"/>
          <p:cNvSpPr>
            <a:spLocks noChangeShapeType="1"/>
          </p:cNvSpPr>
          <p:nvPr/>
        </p:nvSpPr>
        <p:spPr bwMode="auto">
          <a:xfrm>
            <a:off x="1979613" y="2636838"/>
            <a:ext cx="1152525" cy="23764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3898" name="Rectangle 9"/>
          <p:cNvSpPr>
            <a:spLocks noChangeArrowheads="1"/>
          </p:cNvSpPr>
          <p:nvPr/>
        </p:nvSpPr>
        <p:spPr bwMode="auto">
          <a:xfrm>
            <a:off x="684213" y="2420938"/>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t>
            </a:r>
            <a:endParaRPr lang="ru-RU" altLang="en-US"/>
          </a:p>
        </p:txBody>
      </p:sp>
      <p:sp>
        <p:nvSpPr>
          <p:cNvPr id="293899" name="Rectangle 10"/>
          <p:cNvSpPr>
            <a:spLocks noChangeArrowheads="1"/>
          </p:cNvSpPr>
          <p:nvPr/>
        </p:nvSpPr>
        <p:spPr bwMode="auto">
          <a:xfrm>
            <a:off x="4572000" y="3789363"/>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W=AE =S</a:t>
            </a:r>
            <a:r>
              <a:rPr lang="en-US" altLang="en-US" baseline="-25000"/>
              <a:t>L</a:t>
            </a:r>
            <a:endParaRPr lang="ru-RU" altLang="en-US"/>
          </a:p>
        </p:txBody>
      </p:sp>
      <p:sp>
        <p:nvSpPr>
          <p:cNvPr id="293900" name="Rectangle 11"/>
          <p:cNvSpPr>
            <a:spLocks noChangeArrowheads="1"/>
          </p:cNvSpPr>
          <p:nvPr/>
        </p:nvSpPr>
        <p:spPr bwMode="auto">
          <a:xfrm>
            <a:off x="4643438" y="5229225"/>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293901" name="Rectangle 12"/>
          <p:cNvSpPr>
            <a:spLocks noChangeArrowheads="1"/>
          </p:cNvSpPr>
          <p:nvPr/>
        </p:nvSpPr>
        <p:spPr bwMode="auto">
          <a:xfrm>
            <a:off x="2268538" y="5300663"/>
            <a:ext cx="13668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2    3   4 </a:t>
            </a:r>
            <a:endParaRPr lang="ru-RU" altLang="en-US"/>
          </a:p>
        </p:txBody>
      </p:sp>
      <p:sp>
        <p:nvSpPr>
          <p:cNvPr id="293902" name="Line 13"/>
          <p:cNvSpPr>
            <a:spLocks noChangeShapeType="1"/>
          </p:cNvSpPr>
          <p:nvPr/>
        </p:nvSpPr>
        <p:spPr bwMode="auto">
          <a:xfrm>
            <a:off x="3203575" y="3933825"/>
            <a:ext cx="0" cy="12954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3903" name="Line 14"/>
          <p:cNvSpPr>
            <a:spLocks noChangeShapeType="1"/>
          </p:cNvSpPr>
          <p:nvPr/>
        </p:nvSpPr>
        <p:spPr bwMode="auto">
          <a:xfrm>
            <a:off x="2627313" y="3933825"/>
            <a:ext cx="0" cy="12954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3904" name="Line 15"/>
          <p:cNvSpPr>
            <a:spLocks noChangeShapeType="1"/>
          </p:cNvSpPr>
          <p:nvPr/>
        </p:nvSpPr>
        <p:spPr bwMode="auto">
          <a:xfrm flipV="1">
            <a:off x="2627313" y="3357563"/>
            <a:ext cx="0" cy="576262"/>
          </a:xfrm>
          <a:prstGeom prst="line">
            <a:avLst/>
          </a:prstGeom>
          <a:noFill/>
          <a:ln w="12700">
            <a:solidFill>
              <a:schemeClr val="tx1"/>
            </a:solidFill>
            <a:prstDash val="lg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3905" name="Line 16"/>
          <p:cNvSpPr>
            <a:spLocks noChangeShapeType="1"/>
          </p:cNvSpPr>
          <p:nvPr/>
        </p:nvSpPr>
        <p:spPr bwMode="auto">
          <a:xfrm>
            <a:off x="1476375" y="3357563"/>
            <a:ext cx="1150938" cy="0"/>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293906" name="Rectangle 17"/>
          <p:cNvSpPr>
            <a:spLocks noChangeArrowheads="1"/>
          </p:cNvSpPr>
          <p:nvPr/>
        </p:nvSpPr>
        <p:spPr bwMode="auto">
          <a:xfrm>
            <a:off x="755650" y="3860800"/>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30</a:t>
            </a:r>
            <a:endParaRPr lang="ru-RU" altLang="en-US"/>
          </a:p>
        </p:txBody>
      </p:sp>
      <p:sp>
        <p:nvSpPr>
          <p:cNvPr id="293907" name="Rectangle 18"/>
          <p:cNvSpPr>
            <a:spLocks noChangeArrowheads="1"/>
          </p:cNvSpPr>
          <p:nvPr/>
        </p:nvSpPr>
        <p:spPr bwMode="auto">
          <a:xfrm>
            <a:off x="755650" y="3141663"/>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40</a:t>
            </a:r>
            <a:endParaRPr lang="ru-RU" altLang="en-US"/>
          </a:p>
        </p:txBody>
      </p:sp>
      <p:sp>
        <p:nvSpPr>
          <p:cNvPr id="293908" name="Rectangle 19"/>
          <p:cNvSpPr>
            <a:spLocks noChangeArrowheads="1"/>
          </p:cNvSpPr>
          <p:nvPr/>
        </p:nvSpPr>
        <p:spPr bwMode="auto">
          <a:xfrm>
            <a:off x="3995738" y="4508500"/>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VMP</a:t>
            </a:r>
            <a:r>
              <a:rPr lang="en-US" altLang="en-US" baseline="-25000"/>
              <a:t>L</a:t>
            </a:r>
            <a:endParaRPr lang="ru-RU" altLang="en-US"/>
          </a:p>
        </p:txBody>
      </p:sp>
      <p:sp>
        <p:nvSpPr>
          <p:cNvPr id="293909" name="Rectangle 20"/>
          <p:cNvSpPr>
            <a:spLocks noChangeArrowheads="1"/>
          </p:cNvSpPr>
          <p:nvPr/>
        </p:nvSpPr>
        <p:spPr bwMode="auto">
          <a:xfrm>
            <a:off x="3203575" y="4652963"/>
            <a:ext cx="647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MRP</a:t>
            </a:r>
            <a:r>
              <a:rPr lang="en-US" altLang="en-US" baseline="-25000"/>
              <a:t>L</a:t>
            </a:r>
            <a:endParaRPr lang="ru-RU" alt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8CCE322-5123-42A7-BA84-F3356446C4BA}" type="slidenum">
              <a:rPr lang="ru-RU" altLang="en-US" smtClean="0"/>
              <a:pPr eaLnBrk="1" hangingPunct="1"/>
              <a:t>252</a:t>
            </a:fld>
            <a:endParaRPr lang="ru-RU" altLang="en-US" smtClean="0"/>
          </a:p>
        </p:txBody>
      </p:sp>
      <p:sp>
        <p:nvSpPr>
          <p:cNvPr id="294915" name="Rectangle 2"/>
          <p:cNvSpPr>
            <a:spLocks noGrp="1" noChangeArrowheads="1"/>
          </p:cNvSpPr>
          <p:nvPr>
            <p:ph type="title"/>
          </p:nvPr>
        </p:nvSpPr>
        <p:spPr>
          <a:xfrm>
            <a:off x="685800" y="152400"/>
            <a:ext cx="6870700" cy="1836738"/>
          </a:xfrm>
        </p:spPr>
        <p:txBody>
          <a:bodyPr/>
          <a:lstStyle/>
          <a:p>
            <a:pPr eaLnBrk="1" hangingPunct="1"/>
            <a:r>
              <a:rPr lang="ru-RU" altLang="en-US" sz="3200" b="1" i="1" smtClean="0"/>
              <a:t>Таким образом, кривая спроса на фактор производства (труд) есть кривая </a:t>
            </a:r>
            <a:r>
              <a:rPr lang="en-US" altLang="en-US" sz="3200" b="1" i="1" smtClean="0"/>
              <a:t>MRPL</a:t>
            </a:r>
            <a:endParaRPr lang="ru-RU" altLang="en-US" sz="3200" b="1" i="1" smtClean="0"/>
          </a:p>
        </p:txBody>
      </p:sp>
      <p:sp>
        <p:nvSpPr>
          <p:cNvPr id="294916" name="Rectangle 3"/>
          <p:cNvSpPr>
            <a:spLocks noGrp="1" noChangeArrowheads="1"/>
          </p:cNvSpPr>
          <p:nvPr>
            <p:ph type="body" idx="1"/>
          </p:nvPr>
        </p:nvSpPr>
        <p:spPr>
          <a:xfrm>
            <a:off x="685800" y="2133600"/>
            <a:ext cx="7696200" cy="3352800"/>
          </a:xfrm>
        </p:spPr>
        <p:txBody>
          <a:bodyPr/>
          <a:lstStyle/>
          <a:p>
            <a:pPr eaLnBrk="1" hangingPunct="1">
              <a:lnSpc>
                <a:spcPct val="80000"/>
              </a:lnSpc>
              <a:buFontTx/>
              <a:buNone/>
            </a:pPr>
            <a:r>
              <a:rPr lang="ru-RU" altLang="en-US" sz="2400" smtClean="0"/>
              <a:t>	Фирма, максимизирующая прибыль, будет нанимать дополнительных работников (т.е. предъявлять спрос на фактор производства) до тех пор, пока ее дополнительные издержки на приобретение фактора будут покрываться дополнительным доходом, получаемым от продажи продукции, произведенной этим дополнительно нанятым работником или:</a:t>
            </a:r>
            <a:endParaRPr lang="en-US" altLang="en-US" sz="2400" smtClean="0"/>
          </a:p>
          <a:p>
            <a:pPr algn="ctr" eaLnBrk="1" hangingPunct="1">
              <a:lnSpc>
                <a:spcPct val="80000"/>
              </a:lnSpc>
              <a:buFontTx/>
              <a:buNone/>
            </a:pPr>
            <a:endParaRPr lang="ru-RU" altLang="en-US" sz="2400" b="1" smtClean="0"/>
          </a:p>
          <a:p>
            <a:pPr algn="ctr" eaLnBrk="1" hangingPunct="1">
              <a:lnSpc>
                <a:spcPct val="80000"/>
              </a:lnSpc>
              <a:buFontTx/>
              <a:buNone/>
            </a:pPr>
            <a:r>
              <a:rPr lang="en-US" altLang="en-US" sz="2400" b="1" smtClean="0"/>
              <a:t>MRPL</a:t>
            </a:r>
            <a:r>
              <a:rPr lang="ru-RU" altLang="en-US" sz="2400" b="1" smtClean="0"/>
              <a:t> = </a:t>
            </a:r>
            <a:r>
              <a:rPr lang="en-US" altLang="en-US" sz="2400" b="1" smtClean="0"/>
              <a:t>W</a:t>
            </a:r>
            <a:endParaRPr lang="ru-RU" altLang="en-US" sz="2400" b="1" smtClean="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7553692-9C30-4B90-9668-4C19CB1DF777}" type="slidenum">
              <a:rPr lang="ru-RU" altLang="en-US" smtClean="0"/>
              <a:pPr eaLnBrk="1" hangingPunct="1"/>
              <a:t>253</a:t>
            </a:fld>
            <a:endParaRPr lang="ru-RU" altLang="en-US" smtClean="0"/>
          </a:p>
        </p:txBody>
      </p:sp>
      <p:sp>
        <p:nvSpPr>
          <p:cNvPr id="295939" name="Rectangle 2"/>
          <p:cNvSpPr>
            <a:spLocks noGrp="1" noChangeArrowheads="1"/>
          </p:cNvSpPr>
          <p:nvPr>
            <p:ph type="title"/>
          </p:nvPr>
        </p:nvSpPr>
        <p:spPr/>
        <p:txBody>
          <a:bodyPr/>
          <a:lstStyle/>
          <a:p>
            <a:pPr eaLnBrk="1" hangingPunct="1"/>
            <a:r>
              <a:rPr lang="ru-RU" altLang="en-US" sz="3200" b="1" smtClean="0"/>
              <a:t>Спрос на фактор производства при нескольких переменных факторах:</a:t>
            </a:r>
          </a:p>
        </p:txBody>
      </p:sp>
      <p:sp>
        <p:nvSpPr>
          <p:cNvPr id="295940" name="Rectangle 3"/>
          <p:cNvSpPr>
            <a:spLocks noGrp="1" noChangeArrowheads="1"/>
          </p:cNvSpPr>
          <p:nvPr>
            <p:ph type="body" idx="1"/>
          </p:nvPr>
        </p:nvSpPr>
        <p:spPr/>
        <p:txBody>
          <a:bodyPr/>
          <a:lstStyle/>
          <a:p>
            <a:pPr eaLnBrk="1" hangingPunct="1"/>
            <a:r>
              <a:rPr lang="ru-RU" altLang="en-US" smtClean="0"/>
              <a:t>Для фирмы, максимизирующей прибыль на конкурентных рынках ресурсов и готовой продукции, действует правило :</a:t>
            </a:r>
            <a:endParaRPr lang="en-US" altLang="en-US" b="1" u="sng" smtClean="0"/>
          </a:p>
          <a:p>
            <a:pPr eaLnBrk="1" hangingPunct="1">
              <a:buFontTx/>
              <a:buNone/>
            </a:pPr>
            <a:r>
              <a:rPr lang="ru-RU" altLang="en-US" sz="2800" b="1" u="sng" smtClean="0"/>
              <a:t>	</a:t>
            </a:r>
            <a:r>
              <a:rPr lang="en-US" altLang="en-US" sz="2800" b="1" u="sng" smtClean="0"/>
              <a:t>MRP</a:t>
            </a:r>
            <a:r>
              <a:rPr lang="ru-RU" altLang="en-US" sz="2800" b="1" u="sng" smtClean="0"/>
              <a:t> труда</a:t>
            </a:r>
            <a:r>
              <a:rPr lang="ru-RU" altLang="en-US" sz="2800" b="1" smtClean="0"/>
              <a:t>    =    </a:t>
            </a:r>
            <a:r>
              <a:rPr lang="en-US" altLang="en-US" sz="2800" b="1" u="sng" smtClean="0"/>
              <a:t>MRP</a:t>
            </a:r>
            <a:r>
              <a:rPr lang="ru-RU" altLang="en-US" sz="2800" b="1" u="sng" smtClean="0"/>
              <a:t> капитала</a:t>
            </a:r>
            <a:r>
              <a:rPr lang="ru-RU" altLang="en-US" sz="2800" b="1" smtClean="0"/>
              <a:t>   </a:t>
            </a:r>
          </a:p>
          <a:p>
            <a:pPr eaLnBrk="1" hangingPunct="1">
              <a:buFontTx/>
              <a:buNone/>
            </a:pPr>
            <a:r>
              <a:rPr lang="ru-RU" altLang="en-US" sz="2800" b="1" smtClean="0"/>
              <a:t>	цена труда         цена капитала</a:t>
            </a:r>
          </a:p>
          <a:p>
            <a:pPr eaLnBrk="1" hangingPunct="1">
              <a:buFontTx/>
              <a:buNone/>
            </a:pPr>
            <a:endParaRPr lang="ru-RU" altLang="en-US" smtClean="0"/>
          </a:p>
        </p:txBody>
      </p:sp>
      <p:sp>
        <p:nvSpPr>
          <p:cNvPr id="295941" name="Rectangle 4"/>
          <p:cNvSpPr>
            <a:spLocks noChangeArrowheads="1"/>
          </p:cNvSpPr>
          <p:nvPr/>
        </p:nvSpPr>
        <p:spPr bwMode="auto">
          <a:xfrm>
            <a:off x="7308850" y="3860800"/>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2400" b="1"/>
              <a:t>= 1</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3F6C922-4EA6-481E-887D-668A3ED176B8}" type="slidenum">
              <a:rPr lang="ru-RU" altLang="en-US" smtClean="0"/>
              <a:pPr eaLnBrk="1" hangingPunct="1"/>
              <a:t>254</a:t>
            </a:fld>
            <a:endParaRPr lang="ru-RU" altLang="en-US" smtClean="0"/>
          </a:p>
        </p:txBody>
      </p:sp>
      <p:sp>
        <p:nvSpPr>
          <p:cNvPr id="296963" name="Rectangle 2"/>
          <p:cNvSpPr>
            <a:spLocks noGrp="1" noChangeArrowheads="1"/>
          </p:cNvSpPr>
          <p:nvPr>
            <p:ph type="title"/>
          </p:nvPr>
        </p:nvSpPr>
        <p:spPr>
          <a:xfrm>
            <a:off x="685800" y="152400"/>
            <a:ext cx="6870700" cy="1044575"/>
          </a:xfrm>
        </p:spPr>
        <p:txBody>
          <a:bodyPr/>
          <a:lstStyle/>
          <a:p>
            <a:pPr eaLnBrk="1" hangingPunct="1"/>
            <a:r>
              <a:rPr lang="ru-RU" altLang="en-US" sz="2400" b="1" smtClean="0"/>
              <a:t>Условие максимизации прибыли на конкурентных и неконкурентных рынках факторов производства</a:t>
            </a:r>
          </a:p>
        </p:txBody>
      </p:sp>
      <p:sp>
        <p:nvSpPr>
          <p:cNvPr id="296964" name="Rectangle 3"/>
          <p:cNvSpPr>
            <a:spLocks noGrp="1" noChangeArrowheads="1"/>
          </p:cNvSpPr>
          <p:nvPr>
            <p:ph type="body" idx="1"/>
          </p:nvPr>
        </p:nvSpPr>
        <p:spPr>
          <a:xfrm>
            <a:off x="323850" y="1341438"/>
            <a:ext cx="8424863" cy="4967287"/>
          </a:xfrm>
        </p:spPr>
        <p:txBody>
          <a:bodyPr/>
          <a:lstStyle/>
          <a:p>
            <a:pPr eaLnBrk="1" hangingPunct="1">
              <a:lnSpc>
                <a:spcPct val="80000"/>
              </a:lnSpc>
            </a:pPr>
            <a:r>
              <a:rPr lang="ru-RU" altLang="en-US" sz="2400" smtClean="0"/>
              <a:t>Вспомните из теории производства равенство отношений предельных продуктов факторов производства и цен на факторы. Это равенство определяло положение равновесия производителя, который при заданном бюджетном ограничении стремится произвести наибольший объем при минимальных издержках.</a:t>
            </a:r>
          </a:p>
          <a:p>
            <a:pPr eaLnBrk="1" hangingPunct="1">
              <a:lnSpc>
                <a:spcPct val="80000"/>
              </a:lnSpc>
            </a:pPr>
            <a:r>
              <a:rPr lang="ru-RU" altLang="en-US" sz="2400" smtClean="0"/>
              <a:t>Данное правило работает для конкурентных рынков факторов производства, поскольку там, как мы видели на примере, цена каждой единицы фактора производства – одна и та же или МЕ= АЕ</a:t>
            </a:r>
            <a:r>
              <a:rPr lang="en-US" altLang="en-US" sz="2400" smtClean="0"/>
              <a:t>(W).</a:t>
            </a:r>
            <a:endParaRPr lang="ru-RU" altLang="en-US" sz="2400" smtClean="0"/>
          </a:p>
          <a:p>
            <a:pPr eaLnBrk="1" hangingPunct="1">
              <a:lnSpc>
                <a:spcPct val="80000"/>
              </a:lnSpc>
            </a:pPr>
            <a:r>
              <a:rPr lang="ru-RU" altLang="en-US" sz="2400" smtClean="0"/>
              <a:t>Но на неконкурентных рынках </a:t>
            </a:r>
            <a:r>
              <a:rPr lang="en-US" altLang="en-US" sz="2400" smtClean="0"/>
              <a:t>ME </a:t>
            </a:r>
            <a:r>
              <a:rPr lang="en-US" altLang="en-US" sz="2400" smtClean="0">
                <a:cs typeface="Arial" charset="0"/>
              </a:rPr>
              <a:t>&gt; AE(W)</a:t>
            </a:r>
            <a:r>
              <a:rPr lang="ru-RU" altLang="en-US" sz="2400" smtClean="0"/>
              <a:t>, т.к. нанимая дополнительного работника на таком рынке, предприниматель вынужден поднимать уровень оплаты труда. Данное правило трансформируется в </a:t>
            </a:r>
          </a:p>
          <a:p>
            <a:pPr algn="ctr" eaLnBrk="1" hangingPunct="1">
              <a:lnSpc>
                <a:spcPct val="80000"/>
              </a:lnSpc>
            </a:pPr>
            <a:r>
              <a:rPr lang="en-US" altLang="en-US" sz="2400" b="1" smtClean="0"/>
              <a:t>(MRPL/ME</a:t>
            </a:r>
            <a:r>
              <a:rPr lang="en-US" altLang="en-US" sz="2400" b="1" baseline="-25000" smtClean="0"/>
              <a:t>L</a:t>
            </a:r>
            <a:r>
              <a:rPr lang="en-US" altLang="en-US" sz="2400" b="1" smtClean="0"/>
              <a:t> )= (MRPK/ ME</a:t>
            </a:r>
            <a:r>
              <a:rPr lang="en-US" altLang="en-US" sz="2400" b="1" baseline="-25000" smtClean="0"/>
              <a:t>K </a:t>
            </a:r>
            <a:r>
              <a:rPr lang="en-US" altLang="en-US" sz="2400" b="1" smtClean="0"/>
              <a:t>)= 1</a:t>
            </a:r>
            <a:endParaRPr lang="ru-RU" altLang="en-US" sz="2400" b="1" smtClean="0"/>
          </a:p>
          <a:p>
            <a:pPr eaLnBrk="1" hangingPunct="1">
              <a:lnSpc>
                <a:spcPct val="80000"/>
              </a:lnSpc>
            </a:pPr>
            <a:endParaRPr lang="ru-RU" altLang="en-US" sz="2400" b="1" smtClean="0"/>
          </a:p>
          <a:p>
            <a:pPr eaLnBrk="1" hangingPunct="1">
              <a:lnSpc>
                <a:spcPct val="80000"/>
              </a:lnSpc>
            </a:pPr>
            <a:endParaRPr lang="ru-RU" altLang="en-US" sz="2400" smtClean="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AC75FAA-F617-4021-AB0D-671F3094143E}" type="slidenum">
              <a:rPr lang="ru-RU" altLang="en-US" smtClean="0"/>
              <a:pPr eaLnBrk="1" hangingPunct="1"/>
              <a:t>255</a:t>
            </a:fld>
            <a:endParaRPr lang="ru-RU" altLang="en-US" smtClean="0"/>
          </a:p>
        </p:txBody>
      </p:sp>
      <p:sp>
        <p:nvSpPr>
          <p:cNvPr id="297987" name="Rectangle 2"/>
          <p:cNvSpPr>
            <a:spLocks noGrp="1" noChangeArrowheads="1"/>
          </p:cNvSpPr>
          <p:nvPr>
            <p:ph type="title"/>
          </p:nvPr>
        </p:nvSpPr>
        <p:spPr>
          <a:xfrm>
            <a:off x="685800" y="152400"/>
            <a:ext cx="6870700" cy="1116013"/>
          </a:xfrm>
        </p:spPr>
        <p:txBody>
          <a:bodyPr/>
          <a:lstStyle/>
          <a:p>
            <a:pPr eaLnBrk="1" hangingPunct="1"/>
            <a:r>
              <a:rPr lang="ru-RU" altLang="en-US" sz="3600" b="1" smtClean="0"/>
              <a:t>Монопсония: единственный покупатель</a:t>
            </a:r>
          </a:p>
        </p:txBody>
      </p:sp>
      <p:sp>
        <p:nvSpPr>
          <p:cNvPr id="297988" name="Rectangle 3"/>
          <p:cNvSpPr>
            <a:spLocks noGrp="1" noChangeArrowheads="1"/>
          </p:cNvSpPr>
          <p:nvPr>
            <p:ph type="body" idx="1"/>
          </p:nvPr>
        </p:nvSpPr>
        <p:spPr>
          <a:xfrm>
            <a:off x="684213" y="1268413"/>
            <a:ext cx="7991475" cy="5329237"/>
          </a:xfrm>
        </p:spPr>
        <p:txBody>
          <a:bodyPr/>
          <a:lstStyle/>
          <a:p>
            <a:pPr eaLnBrk="1" hangingPunct="1">
              <a:lnSpc>
                <a:spcPct val="80000"/>
              </a:lnSpc>
            </a:pPr>
            <a:r>
              <a:rPr lang="ru-RU" altLang="en-US" sz="2400" smtClean="0"/>
              <a:t>Мы начинаем рассмотрение модели монопсонии с ситуации, когда рынки готовой продукции конкурентные. Позже мы рассмотрим пример монополизированных рынков готовой продукции.</a:t>
            </a:r>
          </a:p>
          <a:p>
            <a:pPr eaLnBrk="1" hangingPunct="1">
              <a:lnSpc>
                <a:spcPct val="80000"/>
              </a:lnSpc>
            </a:pPr>
            <a:r>
              <a:rPr lang="ru-RU" altLang="en-US" sz="2400" smtClean="0"/>
              <a:t>Мобильность  является основным фактором, определяющим конкурентность рынков ресурсов. В свою очередь, мобильность зависит от  действующих </a:t>
            </a:r>
            <a:r>
              <a:rPr lang="ru-RU" altLang="en-US" sz="2400" u="sng" smtClean="0"/>
              <a:t>географических ограничений и от институциональных структур( профсоюзы).</a:t>
            </a:r>
          </a:p>
          <a:p>
            <a:pPr eaLnBrk="1" hangingPunct="1">
              <a:lnSpc>
                <a:spcPct val="80000"/>
              </a:lnSpc>
            </a:pPr>
            <a:r>
              <a:rPr lang="ru-RU" altLang="en-US" sz="2400" smtClean="0"/>
              <a:t>Для того, чтобы нанять больше рабочих, фирма должна поднимать уровень оплаты. Но платить надо больше не только тем, кто нанят позже, но и всем остальным. Это означает, что предельные затраты</a:t>
            </a:r>
            <a:r>
              <a:rPr lang="en-US" altLang="en-US" sz="2400" smtClean="0"/>
              <a:t> (ME)</a:t>
            </a:r>
            <a:r>
              <a:rPr lang="ru-RU" altLang="en-US" sz="2400" smtClean="0"/>
              <a:t> на найм рабочей силы будут расти быстрее, чем уровень средних затрат</a:t>
            </a:r>
            <a:r>
              <a:rPr lang="en-US" altLang="en-US" sz="2400" smtClean="0"/>
              <a:t> (AE)</a:t>
            </a:r>
            <a:r>
              <a:rPr lang="ru-RU" altLang="en-US" sz="2400" smtClean="0"/>
              <a:t>, т.е. заработной платы (</a:t>
            </a:r>
            <a:r>
              <a:rPr lang="en-US" altLang="en-US" sz="2400" smtClean="0"/>
              <a:t>W).</a:t>
            </a:r>
          </a:p>
          <a:p>
            <a:pPr eaLnBrk="1" hangingPunct="1">
              <a:lnSpc>
                <a:spcPct val="80000"/>
              </a:lnSpc>
            </a:pPr>
            <a:endParaRPr lang="ru-RU" altLang="en-US" sz="2400" smtClean="0"/>
          </a:p>
          <a:p>
            <a:pPr eaLnBrk="1" hangingPunct="1">
              <a:lnSpc>
                <a:spcPct val="80000"/>
              </a:lnSpc>
            </a:pPr>
            <a:endParaRPr lang="ru-RU" altLang="en-US" sz="2400" smtClean="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7BFB86A-EB36-4C09-87D6-8D87F7636198}" type="slidenum">
              <a:rPr lang="ru-RU" altLang="en-US" smtClean="0"/>
              <a:pPr eaLnBrk="1" hangingPunct="1"/>
              <a:t>256</a:t>
            </a:fld>
            <a:endParaRPr lang="ru-RU" altLang="en-US" smtClean="0"/>
          </a:p>
        </p:txBody>
      </p:sp>
      <p:sp>
        <p:nvSpPr>
          <p:cNvPr id="299011" name="Rectangle 2"/>
          <p:cNvSpPr>
            <a:spLocks noGrp="1" noChangeArrowheads="1"/>
          </p:cNvSpPr>
          <p:nvPr>
            <p:ph type="title"/>
          </p:nvPr>
        </p:nvSpPr>
        <p:spPr>
          <a:xfrm>
            <a:off x="685800" y="152400"/>
            <a:ext cx="6870700" cy="1260475"/>
          </a:xfrm>
        </p:spPr>
        <p:txBody>
          <a:bodyPr/>
          <a:lstStyle/>
          <a:p>
            <a:pPr eaLnBrk="1" hangingPunct="1"/>
            <a:r>
              <a:rPr lang="ru-RU" altLang="en-US" sz="3600" b="1" smtClean="0"/>
              <a:t>Монопсония: единственный покупатель</a:t>
            </a:r>
          </a:p>
        </p:txBody>
      </p:sp>
      <p:sp>
        <p:nvSpPr>
          <p:cNvPr id="299012" name="Rectangle 4"/>
          <p:cNvSpPr>
            <a:spLocks noGrp="1" noChangeArrowheads="1"/>
          </p:cNvSpPr>
          <p:nvPr>
            <p:ph type="body" sz="half" idx="1"/>
          </p:nvPr>
        </p:nvSpPr>
        <p:spPr/>
        <p:txBody>
          <a:bodyPr/>
          <a:lstStyle/>
          <a:p>
            <a:pPr eaLnBrk="1" hangingPunct="1"/>
            <a:r>
              <a:rPr lang="ru-RU" altLang="en-US" sz="2400" smtClean="0"/>
              <a:t>Количество занятых на фирме составляет значительную часть всех занятых к-л. Видом труда</a:t>
            </a:r>
          </a:p>
          <a:p>
            <a:pPr eaLnBrk="1" hangingPunct="1"/>
            <a:r>
              <a:rPr lang="ru-RU" altLang="en-US" sz="2400" smtClean="0"/>
              <a:t>Относительно низкая мобильность фактора</a:t>
            </a:r>
          </a:p>
          <a:p>
            <a:pPr eaLnBrk="1" hangingPunct="1"/>
            <a:r>
              <a:rPr lang="ru-RU" altLang="en-US" sz="2400" smtClean="0"/>
              <a:t>Фирма «диктует з.плату»</a:t>
            </a:r>
          </a:p>
          <a:p>
            <a:pPr eaLnBrk="1" hangingPunct="1"/>
            <a:endParaRPr lang="ru-RU" altLang="en-US" sz="2400" smtClean="0"/>
          </a:p>
        </p:txBody>
      </p:sp>
      <p:graphicFrame>
        <p:nvGraphicFramePr>
          <p:cNvPr id="374852" name="Group 68"/>
          <p:cNvGraphicFramePr>
            <a:graphicFrameLocks noGrp="1"/>
          </p:cNvGraphicFramePr>
          <p:nvPr>
            <p:ph sz="half" idx="2"/>
          </p:nvPr>
        </p:nvGraphicFramePr>
        <p:xfrm>
          <a:off x="4610100" y="1828800"/>
          <a:ext cx="4065588" cy="4192589"/>
        </p:xfrm>
        <a:graphic>
          <a:graphicData uri="http://schemas.openxmlformats.org/drawingml/2006/table">
            <a:tbl>
              <a:tblPr/>
              <a:tblGrid>
                <a:gridCol w="657225"/>
                <a:gridCol w="698500"/>
                <a:gridCol w="1693863"/>
                <a:gridCol w="1016000"/>
              </a:tblGrid>
              <a:tr h="728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L</a:t>
                      </a:r>
                      <a:endParaRPr kumimoji="0" lang="ru-RU" sz="2400" b="1" i="0" u="none" strike="noStrike" cap="none" normalizeH="0" baseline="0" smtClean="0">
                        <a:ln>
                          <a:noFill/>
                        </a:ln>
                        <a:solidFill>
                          <a:schemeClr val="tx1"/>
                        </a:solidFill>
                        <a:effectLst/>
                        <a:latin typeface="Comic Sans MS" pitchFamily="66"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Comic Sans MS" pitchFamily="66" charset="0"/>
                        </a:rPr>
                        <a:t>W</a:t>
                      </a:r>
                      <a:endParaRPr kumimoji="0" lang="ru-RU" sz="2400" b="1" i="0" u="none" strike="noStrike" cap="none" normalizeH="0" baseline="0" smtClean="0">
                        <a:ln>
                          <a:noFill/>
                        </a:ln>
                        <a:solidFill>
                          <a:schemeClr val="tx1"/>
                        </a:solidFill>
                        <a:effectLst/>
                        <a:latin typeface="Comic Sans MS" pitchFamily="66"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Comic Sans MS" pitchFamily="66" charset="0"/>
                        </a:rPr>
                        <a:t>ME</a:t>
                      </a:r>
                      <a:r>
                        <a:rPr kumimoji="0" lang="ru-RU" sz="2000" b="1" i="0" u="none" strike="noStrike" cap="none" normalizeH="0" baseline="0" smtClean="0">
                          <a:ln>
                            <a:noFill/>
                          </a:ln>
                          <a:solidFill>
                            <a:schemeClr val="tx1"/>
                          </a:solidFill>
                          <a:effectLst/>
                          <a:latin typeface="Comic Sans MS" pitchFamily="66" charset="0"/>
                        </a:rPr>
                        <a:t>=</a:t>
                      </a:r>
                      <a:r>
                        <a:rPr kumimoji="0" lang="en-US" sz="2000" b="1" i="0" u="none" strike="noStrike" cap="none" normalizeH="0" baseline="0" smtClean="0">
                          <a:ln>
                            <a:noFill/>
                          </a:ln>
                          <a:solidFill>
                            <a:schemeClr val="tx1"/>
                          </a:solidFill>
                          <a:effectLst/>
                          <a:latin typeface="Comic Sans MS" pitchFamily="66" charset="0"/>
                        </a:rPr>
                        <a:t>W</a:t>
                      </a:r>
                      <a:r>
                        <a:rPr kumimoji="0" lang="en-US" sz="2000" b="1" i="0" u="none" strike="noStrike" cap="none" normalizeH="0" baseline="-25000" smtClean="0">
                          <a:ln>
                            <a:noFill/>
                          </a:ln>
                          <a:solidFill>
                            <a:schemeClr val="tx1"/>
                          </a:solidFill>
                          <a:effectLst/>
                          <a:latin typeface="Comic Sans MS" pitchFamily="66" charset="0"/>
                        </a:rPr>
                        <a:t>2</a:t>
                      </a:r>
                      <a:r>
                        <a:rPr kumimoji="0" lang="en-US" sz="2000" b="1" i="0" u="none" strike="noStrike" cap="none" normalizeH="0" baseline="0" smtClean="0">
                          <a:ln>
                            <a:noFill/>
                          </a:ln>
                          <a:solidFill>
                            <a:schemeClr val="tx1"/>
                          </a:solidFill>
                          <a:effectLst/>
                          <a:latin typeface="Comic Sans MS" pitchFamily="66" charset="0"/>
                        </a:rPr>
                        <a:t> +L</a:t>
                      </a:r>
                      <a:r>
                        <a:rPr kumimoji="0" lang="en-US" sz="2000" b="1" i="0" u="none" strike="noStrike" cap="none" normalizeH="0" baseline="-25000" smtClean="0">
                          <a:ln>
                            <a:noFill/>
                          </a:ln>
                          <a:solidFill>
                            <a:schemeClr val="tx1"/>
                          </a:solidFill>
                          <a:effectLst/>
                          <a:latin typeface="Comic Sans MS" pitchFamily="66" charset="0"/>
                        </a:rPr>
                        <a:t>1</a:t>
                      </a:r>
                      <a:r>
                        <a:rPr kumimoji="0" lang="en-US" sz="2000" b="1" i="0" u="none" strike="noStrike" cap="none" normalizeH="0" baseline="0" smtClean="0">
                          <a:ln>
                            <a:noFill/>
                          </a:ln>
                          <a:solidFill>
                            <a:schemeClr val="tx1"/>
                          </a:solidFill>
                          <a:effectLst/>
                          <a:latin typeface="Comic Sans MS" pitchFamily="66" charset="0"/>
                        </a:rPr>
                        <a:t> *(W</a:t>
                      </a:r>
                      <a:r>
                        <a:rPr kumimoji="0" lang="en-US" sz="2000" b="1" i="0" u="none" strike="noStrike" cap="none" normalizeH="0" baseline="-25000" smtClean="0">
                          <a:ln>
                            <a:noFill/>
                          </a:ln>
                          <a:solidFill>
                            <a:schemeClr val="tx1"/>
                          </a:solidFill>
                          <a:effectLst/>
                          <a:latin typeface="Comic Sans MS" pitchFamily="66" charset="0"/>
                        </a:rPr>
                        <a:t>2</a:t>
                      </a:r>
                      <a:r>
                        <a:rPr kumimoji="0" lang="en-US" sz="2000" b="1" i="0" u="none" strike="noStrike" cap="none" normalizeH="0" baseline="0" smtClean="0">
                          <a:ln>
                            <a:noFill/>
                          </a:ln>
                          <a:solidFill>
                            <a:schemeClr val="tx1"/>
                          </a:solidFill>
                          <a:effectLst/>
                          <a:latin typeface="Comic Sans MS" pitchFamily="66" charset="0"/>
                        </a:rPr>
                        <a:t> –W</a:t>
                      </a:r>
                      <a:r>
                        <a:rPr kumimoji="0" lang="en-US" sz="2000" b="1" i="0" u="none" strike="noStrike" cap="none" normalizeH="0" baseline="-25000" smtClean="0">
                          <a:ln>
                            <a:noFill/>
                          </a:ln>
                          <a:solidFill>
                            <a:schemeClr val="tx1"/>
                          </a:solidFill>
                          <a:effectLst/>
                          <a:latin typeface="Comic Sans MS" pitchFamily="66" charset="0"/>
                        </a:rPr>
                        <a:t>1</a:t>
                      </a:r>
                      <a:r>
                        <a:rPr kumimoji="0" lang="en-US" sz="2000" b="1" i="0" u="none" strike="noStrike" cap="none" normalizeH="0" baseline="0" smtClean="0">
                          <a:ln>
                            <a:noFill/>
                          </a:ln>
                          <a:solidFill>
                            <a:schemeClr val="tx1"/>
                          </a:solidFill>
                          <a:effectLst/>
                          <a:latin typeface="Comic Sans MS" pitchFamily="66" charset="0"/>
                        </a:rPr>
                        <a:t> )</a:t>
                      </a:r>
                      <a:endParaRPr kumimoji="0" lang="ru-RU" sz="2000" b="1" i="0" u="none" strike="noStrike" cap="none" normalizeH="0" baseline="0" smtClean="0">
                        <a:ln>
                          <a:noFill/>
                        </a:ln>
                        <a:solidFill>
                          <a:schemeClr val="tx1"/>
                        </a:solidFill>
                        <a:effectLst/>
                        <a:latin typeface="Comic Sans MS" pitchFamily="66"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Comic Sans MS" pitchFamily="66" charset="0"/>
                        </a:rPr>
                        <a:t>Общие издержки найма</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1</a:t>
                      </a:r>
                      <a:endParaRPr kumimoji="0" lang="ru-RU" sz="2800" b="0" i="0" u="none" strike="noStrike" cap="none" normalizeH="0" baseline="0" smtClean="0">
                        <a:ln>
                          <a:noFill/>
                        </a:ln>
                        <a:solidFill>
                          <a:schemeClr val="tx1"/>
                        </a:solidFill>
                        <a:effectLst/>
                        <a:latin typeface="Comic Sans MS" pitchFamily="66"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25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1" i="0" u="none" strike="noStrike" cap="none" normalizeH="0" baseline="0" smtClean="0">
                          <a:ln>
                            <a:noFill/>
                          </a:ln>
                          <a:solidFill>
                            <a:schemeClr val="tx1"/>
                          </a:solidFill>
                          <a:effectLst/>
                          <a:latin typeface="Comic Sans MS" pitchFamily="66" charset="0"/>
                        </a:rPr>
                        <a:t>25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25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2</a:t>
                      </a:r>
                      <a:endParaRPr kumimoji="0" lang="ru-RU" sz="2800" b="0" i="0" u="none" strike="noStrike" cap="none" normalizeH="0" baseline="0" smtClean="0">
                        <a:ln>
                          <a:noFill/>
                        </a:ln>
                        <a:solidFill>
                          <a:schemeClr val="tx1"/>
                        </a:solidFill>
                        <a:effectLst/>
                        <a:latin typeface="Comic Sans MS" pitchFamily="66"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30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30+5=</a:t>
                      </a:r>
                      <a:r>
                        <a:rPr kumimoji="0" lang="ru-RU" sz="2000" b="1" i="0" u="none" strike="noStrike" cap="none" normalizeH="0" baseline="0" smtClean="0">
                          <a:ln>
                            <a:noFill/>
                          </a:ln>
                          <a:solidFill>
                            <a:schemeClr val="tx1"/>
                          </a:solidFill>
                          <a:effectLst/>
                          <a:latin typeface="Comic Sans MS" pitchFamily="66" charset="0"/>
                        </a:rPr>
                        <a:t>35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60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3</a:t>
                      </a:r>
                      <a:endParaRPr kumimoji="0" lang="ru-RU" sz="2800" b="0" i="0" u="none" strike="noStrike" cap="none" normalizeH="0" baseline="0" smtClean="0">
                        <a:ln>
                          <a:noFill/>
                        </a:ln>
                        <a:solidFill>
                          <a:schemeClr val="tx1"/>
                        </a:solidFill>
                        <a:effectLst/>
                        <a:latin typeface="Comic Sans MS" pitchFamily="66"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35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35+2*5=</a:t>
                      </a:r>
                      <a:r>
                        <a:rPr kumimoji="0" lang="ru-RU" sz="2000" b="1" i="0" u="none" strike="noStrike" cap="none" normalizeH="0" baseline="0" smtClean="0">
                          <a:ln>
                            <a:noFill/>
                          </a:ln>
                          <a:solidFill>
                            <a:schemeClr val="tx1"/>
                          </a:solidFill>
                          <a:effectLst/>
                          <a:latin typeface="Comic Sans MS" pitchFamily="66" charset="0"/>
                        </a:rPr>
                        <a:t>50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105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4</a:t>
                      </a:r>
                      <a:endParaRPr kumimoji="0" lang="ru-RU" sz="2800" b="0" i="0" u="none" strike="noStrike" cap="none" normalizeH="0" baseline="0" smtClean="0">
                        <a:ln>
                          <a:noFill/>
                        </a:ln>
                        <a:solidFill>
                          <a:schemeClr val="tx1"/>
                        </a:solidFill>
                        <a:effectLst/>
                        <a:latin typeface="Comic Sans MS" pitchFamily="66"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40</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40+3*5=</a:t>
                      </a:r>
                      <a:r>
                        <a:rPr kumimoji="0" lang="ru-RU" sz="2000" b="1" i="0" u="none" strike="noStrike" cap="none" normalizeH="0" baseline="0" smtClean="0">
                          <a:ln>
                            <a:noFill/>
                          </a:ln>
                          <a:solidFill>
                            <a:schemeClr val="tx1"/>
                          </a:solidFill>
                          <a:effectLst/>
                          <a:latin typeface="Comic Sans MS" pitchFamily="66" charset="0"/>
                        </a:rPr>
                        <a:t>55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160</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Comic Sans MS" pitchFamily="66" charset="0"/>
                        </a:rPr>
                        <a:t>5</a:t>
                      </a:r>
                      <a:endParaRPr kumimoji="0" lang="ru-RU" sz="2800" b="0" i="0" u="none" strike="noStrike" cap="none" normalizeH="0" baseline="0" smtClean="0">
                        <a:ln>
                          <a:noFill/>
                        </a:ln>
                        <a:solidFill>
                          <a:schemeClr val="tx1"/>
                        </a:solidFill>
                        <a:effectLst/>
                        <a:latin typeface="Comic Sans MS" pitchFamily="66"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45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45+4*5=</a:t>
                      </a:r>
                      <a:r>
                        <a:rPr kumimoji="0" lang="ru-RU" sz="2000" b="1" i="0" u="none" strike="noStrike" cap="none" normalizeH="0" baseline="0" smtClean="0">
                          <a:ln>
                            <a:noFill/>
                          </a:ln>
                          <a:solidFill>
                            <a:schemeClr val="tx1"/>
                          </a:solidFill>
                          <a:effectLst/>
                          <a:latin typeface="Comic Sans MS" pitchFamily="66" charset="0"/>
                        </a:rPr>
                        <a:t>65</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225</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A73ECF3-3095-436D-8281-F699A0D2A046}" type="slidenum">
              <a:rPr lang="ru-RU" altLang="en-US" smtClean="0"/>
              <a:pPr eaLnBrk="1" hangingPunct="1"/>
              <a:t>257</a:t>
            </a:fld>
            <a:endParaRPr lang="ru-RU" altLang="en-US" smtClean="0"/>
          </a:p>
        </p:txBody>
      </p:sp>
      <p:sp>
        <p:nvSpPr>
          <p:cNvPr id="300035" name="Rectangle 2"/>
          <p:cNvSpPr>
            <a:spLocks noGrp="1" noChangeArrowheads="1"/>
          </p:cNvSpPr>
          <p:nvPr>
            <p:ph type="title"/>
          </p:nvPr>
        </p:nvSpPr>
        <p:spPr>
          <a:xfrm>
            <a:off x="685800" y="152400"/>
            <a:ext cx="6870700" cy="755650"/>
          </a:xfrm>
        </p:spPr>
        <p:txBody>
          <a:bodyPr/>
          <a:lstStyle/>
          <a:p>
            <a:pPr eaLnBrk="1" hangingPunct="1"/>
            <a:r>
              <a:rPr lang="ru-RU" altLang="en-US" sz="4000" b="1" smtClean="0"/>
              <a:t>Монопсония</a:t>
            </a:r>
          </a:p>
        </p:txBody>
      </p:sp>
      <p:sp>
        <p:nvSpPr>
          <p:cNvPr id="300036" name="Rectangle 4"/>
          <p:cNvSpPr>
            <a:spLocks noGrp="1" noChangeArrowheads="1"/>
          </p:cNvSpPr>
          <p:nvPr>
            <p:ph type="body" sz="half" idx="1"/>
          </p:nvPr>
        </p:nvSpPr>
        <p:spPr/>
        <p:txBody>
          <a:bodyPr/>
          <a:lstStyle/>
          <a:p>
            <a:pPr eaLnBrk="1" hangingPunct="1">
              <a:lnSpc>
                <a:spcPct val="80000"/>
              </a:lnSpc>
              <a:buFontTx/>
              <a:buNone/>
            </a:pPr>
            <a:r>
              <a:rPr lang="en-US" altLang="en-US" sz="2000" smtClean="0"/>
              <a:t> W</a:t>
            </a:r>
            <a:endParaRPr lang="ru-RU" altLang="en-US" sz="2000" smtClean="0"/>
          </a:p>
        </p:txBody>
      </p:sp>
      <p:sp>
        <p:nvSpPr>
          <p:cNvPr id="300037" name="Rectangle 5"/>
          <p:cNvSpPr>
            <a:spLocks noGrp="1" noChangeArrowheads="1"/>
          </p:cNvSpPr>
          <p:nvPr>
            <p:ph type="body" sz="half" idx="2"/>
          </p:nvPr>
        </p:nvSpPr>
        <p:spPr>
          <a:xfrm>
            <a:off x="4610100" y="1052513"/>
            <a:ext cx="3771900" cy="4681537"/>
          </a:xfrm>
        </p:spPr>
        <p:txBody>
          <a:bodyPr/>
          <a:lstStyle/>
          <a:p>
            <a:pPr eaLnBrk="1" hangingPunct="1">
              <a:lnSpc>
                <a:spcPct val="80000"/>
              </a:lnSpc>
            </a:pPr>
            <a:r>
              <a:rPr lang="ru-RU" altLang="en-US" sz="2000" smtClean="0"/>
              <a:t>В условиях монопсонии будет нанято меньше рабочих при более низкой заработной плате ( </a:t>
            </a:r>
            <a:r>
              <a:rPr lang="en-US" altLang="en-US" sz="2000" smtClean="0"/>
              <a:t>L</a:t>
            </a:r>
            <a:r>
              <a:rPr lang="ru-RU" altLang="en-US" sz="2000" smtClean="0"/>
              <a:t>2, </a:t>
            </a:r>
            <a:r>
              <a:rPr lang="en-US" altLang="en-US" sz="2000" smtClean="0"/>
              <a:t>W</a:t>
            </a:r>
            <a:r>
              <a:rPr lang="ru-RU" altLang="en-US" sz="2000" smtClean="0"/>
              <a:t>2), чем при чистой конкуренции (</a:t>
            </a:r>
            <a:r>
              <a:rPr lang="en-US" altLang="en-US" sz="2000" smtClean="0"/>
              <a:t>L</a:t>
            </a:r>
            <a:r>
              <a:rPr lang="ru-RU" altLang="en-US" sz="2000" smtClean="0"/>
              <a:t>1, </a:t>
            </a:r>
            <a:r>
              <a:rPr lang="en-US" altLang="en-US" sz="2000" smtClean="0"/>
              <a:t>W</a:t>
            </a:r>
            <a:r>
              <a:rPr lang="ru-RU" altLang="en-US" sz="2000" smtClean="0"/>
              <a:t>1).</a:t>
            </a:r>
            <a:endParaRPr lang="ru-RU" altLang="en-US" sz="2000" i="1" smtClean="0"/>
          </a:p>
          <a:p>
            <a:pPr eaLnBrk="1" hangingPunct="1">
              <a:lnSpc>
                <a:spcPct val="80000"/>
              </a:lnSpc>
            </a:pPr>
            <a:r>
              <a:rPr lang="ru-RU" altLang="en-US" sz="2000" b="1" i="1" smtClean="0"/>
              <a:t>Для монопсониста предельные издержки ресурса(труда) будут превышать ставку заработной платы.</a:t>
            </a:r>
            <a:endParaRPr lang="ru-RU" altLang="en-US" sz="2000" b="1" smtClean="0"/>
          </a:p>
          <a:p>
            <a:pPr eaLnBrk="1" hangingPunct="1">
              <a:lnSpc>
                <a:spcPct val="80000"/>
              </a:lnSpc>
            </a:pPr>
            <a:r>
              <a:rPr lang="ru-RU" altLang="en-US" sz="2000" smtClean="0"/>
              <a:t>В этих условиях введение минимума заработной платы может привести одновременно и к росту занятости и к увеличению уровня оплаты труда.</a:t>
            </a:r>
          </a:p>
        </p:txBody>
      </p:sp>
      <p:sp>
        <p:nvSpPr>
          <p:cNvPr id="300038" name="Line 6"/>
          <p:cNvSpPr>
            <a:spLocks noChangeShapeType="1"/>
          </p:cNvSpPr>
          <p:nvPr/>
        </p:nvSpPr>
        <p:spPr bwMode="auto">
          <a:xfrm>
            <a:off x="900113" y="1989138"/>
            <a:ext cx="0" cy="30956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39" name="Line 7"/>
          <p:cNvSpPr>
            <a:spLocks noChangeShapeType="1"/>
          </p:cNvSpPr>
          <p:nvPr/>
        </p:nvSpPr>
        <p:spPr bwMode="auto">
          <a:xfrm>
            <a:off x="900113" y="5084763"/>
            <a:ext cx="28082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40" name="Line 8"/>
          <p:cNvSpPr>
            <a:spLocks noChangeShapeType="1"/>
          </p:cNvSpPr>
          <p:nvPr/>
        </p:nvSpPr>
        <p:spPr bwMode="auto">
          <a:xfrm>
            <a:off x="900113" y="2492375"/>
            <a:ext cx="2232025" cy="2305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41" name="Line 9"/>
          <p:cNvSpPr>
            <a:spLocks noChangeShapeType="1"/>
          </p:cNvSpPr>
          <p:nvPr/>
        </p:nvSpPr>
        <p:spPr bwMode="auto">
          <a:xfrm flipV="1">
            <a:off x="900113" y="3357563"/>
            <a:ext cx="2303462" cy="1150937"/>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42" name="Line 10"/>
          <p:cNvSpPr>
            <a:spLocks noChangeShapeType="1"/>
          </p:cNvSpPr>
          <p:nvPr/>
        </p:nvSpPr>
        <p:spPr bwMode="auto">
          <a:xfrm flipV="1">
            <a:off x="1331913" y="2492375"/>
            <a:ext cx="936625" cy="144145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43" name="Line 11"/>
          <p:cNvSpPr>
            <a:spLocks noChangeShapeType="1"/>
          </p:cNvSpPr>
          <p:nvPr/>
        </p:nvSpPr>
        <p:spPr bwMode="auto">
          <a:xfrm>
            <a:off x="2195513" y="3860800"/>
            <a:ext cx="0" cy="12239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44" name="Line 12"/>
          <p:cNvSpPr>
            <a:spLocks noChangeShapeType="1"/>
          </p:cNvSpPr>
          <p:nvPr/>
        </p:nvSpPr>
        <p:spPr bwMode="auto">
          <a:xfrm>
            <a:off x="1763713" y="3357563"/>
            <a:ext cx="0" cy="17272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45" name="Line 13"/>
          <p:cNvSpPr>
            <a:spLocks noChangeShapeType="1"/>
          </p:cNvSpPr>
          <p:nvPr/>
        </p:nvSpPr>
        <p:spPr bwMode="auto">
          <a:xfrm>
            <a:off x="900113" y="4076700"/>
            <a:ext cx="863600"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46" name="Line 14"/>
          <p:cNvSpPr>
            <a:spLocks noChangeShapeType="1"/>
          </p:cNvSpPr>
          <p:nvPr/>
        </p:nvSpPr>
        <p:spPr bwMode="auto">
          <a:xfrm>
            <a:off x="900113" y="3860800"/>
            <a:ext cx="1295400"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47" name="Rectangle 15"/>
          <p:cNvSpPr>
            <a:spLocks noChangeArrowheads="1"/>
          </p:cNvSpPr>
          <p:nvPr/>
        </p:nvSpPr>
        <p:spPr bwMode="auto">
          <a:xfrm>
            <a:off x="3276600" y="3213100"/>
            <a:ext cx="9350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300048" name="Rectangle 16"/>
          <p:cNvSpPr>
            <a:spLocks noChangeArrowheads="1"/>
          </p:cNvSpPr>
          <p:nvPr/>
        </p:nvSpPr>
        <p:spPr bwMode="auto">
          <a:xfrm>
            <a:off x="1547813" y="5157788"/>
            <a:ext cx="9350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r>
              <a:rPr lang="en-US" altLang="en-US" baseline="-25000"/>
              <a:t>2</a:t>
            </a:r>
            <a:r>
              <a:rPr lang="en-US" altLang="en-US"/>
              <a:t>  L</a:t>
            </a:r>
            <a:r>
              <a:rPr lang="en-US" altLang="en-US" baseline="-25000"/>
              <a:t>1</a:t>
            </a:r>
            <a:endParaRPr lang="ru-RU" altLang="en-US"/>
          </a:p>
        </p:txBody>
      </p:sp>
      <p:sp>
        <p:nvSpPr>
          <p:cNvPr id="300049" name="Rectangle 17"/>
          <p:cNvSpPr>
            <a:spLocks noChangeArrowheads="1"/>
          </p:cNvSpPr>
          <p:nvPr/>
        </p:nvSpPr>
        <p:spPr bwMode="auto">
          <a:xfrm>
            <a:off x="2916238" y="2781300"/>
            <a:ext cx="9350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300050" name="Rectangle 18"/>
          <p:cNvSpPr>
            <a:spLocks noChangeArrowheads="1"/>
          </p:cNvSpPr>
          <p:nvPr/>
        </p:nvSpPr>
        <p:spPr bwMode="auto">
          <a:xfrm>
            <a:off x="3132138" y="2997200"/>
            <a:ext cx="9350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AE=W=S</a:t>
            </a:r>
            <a:endParaRPr lang="ru-RU" altLang="en-US"/>
          </a:p>
        </p:txBody>
      </p:sp>
      <p:sp>
        <p:nvSpPr>
          <p:cNvPr id="300051" name="Rectangle 19"/>
          <p:cNvSpPr>
            <a:spLocks noChangeArrowheads="1"/>
          </p:cNvSpPr>
          <p:nvPr/>
        </p:nvSpPr>
        <p:spPr bwMode="auto">
          <a:xfrm>
            <a:off x="2411413" y="2173288"/>
            <a:ext cx="1512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ME </a:t>
            </a:r>
            <a:r>
              <a:rPr lang="ru-RU" altLang="en-US"/>
              <a:t>растут быстрее</a:t>
            </a:r>
            <a:r>
              <a:rPr lang="en-US" altLang="en-US"/>
              <a:t>AE</a:t>
            </a:r>
            <a:endParaRPr lang="ru-RU" altLang="en-US"/>
          </a:p>
        </p:txBody>
      </p:sp>
      <p:sp>
        <p:nvSpPr>
          <p:cNvPr id="300052" name="Line 20"/>
          <p:cNvSpPr>
            <a:spLocks noChangeShapeType="1"/>
          </p:cNvSpPr>
          <p:nvPr/>
        </p:nvSpPr>
        <p:spPr bwMode="auto">
          <a:xfrm flipH="1">
            <a:off x="1835150" y="4868863"/>
            <a:ext cx="3603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53" name="Line 21"/>
          <p:cNvSpPr>
            <a:spLocks noChangeShapeType="1"/>
          </p:cNvSpPr>
          <p:nvPr/>
        </p:nvSpPr>
        <p:spPr bwMode="auto">
          <a:xfrm>
            <a:off x="1187450" y="3860800"/>
            <a:ext cx="0" cy="2889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0054" name="Rectangle 22"/>
          <p:cNvSpPr>
            <a:spLocks noChangeArrowheads="1"/>
          </p:cNvSpPr>
          <p:nvPr/>
        </p:nvSpPr>
        <p:spPr bwMode="auto">
          <a:xfrm rot="10564568">
            <a:off x="257175" y="3354388"/>
            <a:ext cx="5048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t>
            </a:r>
            <a:r>
              <a:rPr lang="en-US" altLang="en-US" baseline="-25000"/>
              <a:t>2</a:t>
            </a:r>
            <a:r>
              <a:rPr lang="en-US" altLang="en-US"/>
              <a:t>  W</a:t>
            </a:r>
            <a:r>
              <a:rPr lang="en-US" altLang="en-US" baseline="-25000"/>
              <a:t>1</a:t>
            </a:r>
            <a:endParaRPr lang="ru-RU" alt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CC7E1B9-994D-441A-8030-D8265FCABCC9}" type="slidenum">
              <a:rPr lang="ru-RU" altLang="en-US" smtClean="0"/>
              <a:pPr eaLnBrk="1" hangingPunct="1"/>
              <a:t>258</a:t>
            </a:fld>
            <a:endParaRPr lang="ru-RU" altLang="en-US" smtClean="0"/>
          </a:p>
        </p:txBody>
      </p:sp>
      <p:sp>
        <p:nvSpPr>
          <p:cNvPr id="301059" name="Rectangle 16"/>
          <p:cNvSpPr>
            <a:spLocks noChangeArrowheads="1"/>
          </p:cNvSpPr>
          <p:nvPr/>
        </p:nvSpPr>
        <p:spPr bwMode="auto">
          <a:xfrm>
            <a:off x="1187450" y="3860800"/>
            <a:ext cx="936625" cy="360363"/>
          </a:xfrm>
          <a:prstGeom prst="rect">
            <a:avLst/>
          </a:prstGeom>
          <a:solidFill>
            <a:srgbClr val="00FF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301060" name="Rectangle 15"/>
          <p:cNvSpPr>
            <a:spLocks noChangeArrowheads="1"/>
          </p:cNvSpPr>
          <p:nvPr/>
        </p:nvSpPr>
        <p:spPr bwMode="auto">
          <a:xfrm>
            <a:off x="1187450" y="3141663"/>
            <a:ext cx="936625" cy="719137"/>
          </a:xfrm>
          <a:prstGeom prst="rect">
            <a:avLst/>
          </a:prstGeom>
          <a:solidFill>
            <a:schemeClr val="bg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301061" name="Rectangle 2"/>
          <p:cNvSpPr>
            <a:spLocks noGrp="1" noChangeArrowheads="1"/>
          </p:cNvSpPr>
          <p:nvPr>
            <p:ph type="title"/>
          </p:nvPr>
        </p:nvSpPr>
        <p:spPr>
          <a:xfrm>
            <a:off x="685800" y="152400"/>
            <a:ext cx="6870700" cy="1404938"/>
          </a:xfrm>
        </p:spPr>
        <p:txBody>
          <a:bodyPr/>
          <a:lstStyle/>
          <a:p>
            <a:pPr eaLnBrk="1" hangingPunct="1"/>
            <a:r>
              <a:rPr lang="ru-RU" altLang="en-US" sz="2800" b="1" smtClean="0"/>
              <a:t>Третий случай: рынок труда монопсонический, рынок готовой продукции монополизирован.</a:t>
            </a:r>
          </a:p>
        </p:txBody>
      </p:sp>
      <p:sp>
        <p:nvSpPr>
          <p:cNvPr id="301062" name="Rectangle 3"/>
          <p:cNvSpPr>
            <a:spLocks noGrp="1" noChangeArrowheads="1"/>
          </p:cNvSpPr>
          <p:nvPr>
            <p:ph type="body" idx="1"/>
          </p:nvPr>
        </p:nvSpPr>
        <p:spPr>
          <a:xfrm>
            <a:off x="685800" y="1700213"/>
            <a:ext cx="7696200" cy="3786187"/>
          </a:xfrm>
        </p:spPr>
        <p:txBody>
          <a:bodyPr/>
          <a:lstStyle/>
          <a:p>
            <a:pPr eaLnBrk="1" hangingPunct="1"/>
            <a:r>
              <a:rPr lang="ru-RU" altLang="en-US" sz="2800" smtClean="0"/>
              <a:t>См. числовой пример (таблица №3)</a:t>
            </a:r>
          </a:p>
        </p:txBody>
      </p:sp>
      <p:sp>
        <p:nvSpPr>
          <p:cNvPr id="301063" name="Line 4"/>
          <p:cNvSpPr>
            <a:spLocks noChangeShapeType="1"/>
          </p:cNvSpPr>
          <p:nvPr/>
        </p:nvSpPr>
        <p:spPr bwMode="auto">
          <a:xfrm>
            <a:off x="1187450" y="2349500"/>
            <a:ext cx="0" cy="280828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64" name="Line 5"/>
          <p:cNvSpPr>
            <a:spLocks noChangeShapeType="1"/>
          </p:cNvSpPr>
          <p:nvPr/>
        </p:nvSpPr>
        <p:spPr bwMode="auto">
          <a:xfrm>
            <a:off x="1187450" y="5157788"/>
            <a:ext cx="331311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65" name="Line 6"/>
          <p:cNvSpPr>
            <a:spLocks noChangeShapeType="1"/>
          </p:cNvSpPr>
          <p:nvPr/>
        </p:nvSpPr>
        <p:spPr bwMode="auto">
          <a:xfrm>
            <a:off x="1619250" y="2636838"/>
            <a:ext cx="2160588" cy="19446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66" name="Line 7"/>
          <p:cNvSpPr>
            <a:spLocks noChangeShapeType="1"/>
          </p:cNvSpPr>
          <p:nvPr/>
        </p:nvSpPr>
        <p:spPr bwMode="auto">
          <a:xfrm>
            <a:off x="1619250" y="2636838"/>
            <a:ext cx="936625" cy="23764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67" name="Line 8"/>
          <p:cNvSpPr>
            <a:spLocks noChangeShapeType="1"/>
          </p:cNvSpPr>
          <p:nvPr/>
        </p:nvSpPr>
        <p:spPr bwMode="auto">
          <a:xfrm flipV="1">
            <a:off x="1835150" y="3141663"/>
            <a:ext cx="2449513" cy="122396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68" name="Line 9"/>
          <p:cNvSpPr>
            <a:spLocks noChangeShapeType="1"/>
          </p:cNvSpPr>
          <p:nvPr/>
        </p:nvSpPr>
        <p:spPr bwMode="auto">
          <a:xfrm flipV="1">
            <a:off x="1835150" y="2492375"/>
            <a:ext cx="1368425" cy="1800225"/>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69" name="Line 10"/>
          <p:cNvSpPr>
            <a:spLocks noChangeShapeType="1"/>
          </p:cNvSpPr>
          <p:nvPr/>
        </p:nvSpPr>
        <p:spPr bwMode="auto">
          <a:xfrm>
            <a:off x="2124075" y="3933825"/>
            <a:ext cx="0" cy="1223963"/>
          </a:xfrm>
          <a:prstGeom prst="line">
            <a:avLst/>
          </a:prstGeom>
          <a:noFill/>
          <a:ln w="28575">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70" name="Line 11"/>
          <p:cNvSpPr>
            <a:spLocks noChangeShapeType="1"/>
          </p:cNvSpPr>
          <p:nvPr/>
        </p:nvSpPr>
        <p:spPr bwMode="auto">
          <a:xfrm flipV="1">
            <a:off x="2124075" y="3068638"/>
            <a:ext cx="0" cy="865187"/>
          </a:xfrm>
          <a:prstGeom prst="line">
            <a:avLst/>
          </a:prstGeom>
          <a:noFill/>
          <a:ln w="28575">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71" name="Line 12"/>
          <p:cNvSpPr>
            <a:spLocks noChangeShapeType="1"/>
          </p:cNvSpPr>
          <p:nvPr/>
        </p:nvSpPr>
        <p:spPr bwMode="auto">
          <a:xfrm>
            <a:off x="1187450" y="4221163"/>
            <a:ext cx="936625" cy="0"/>
          </a:xfrm>
          <a:prstGeom prst="line">
            <a:avLst/>
          </a:prstGeom>
          <a:noFill/>
          <a:ln w="12700">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72" name="Line 13"/>
          <p:cNvSpPr>
            <a:spLocks noChangeShapeType="1"/>
          </p:cNvSpPr>
          <p:nvPr/>
        </p:nvSpPr>
        <p:spPr bwMode="auto">
          <a:xfrm>
            <a:off x="1187450" y="3860800"/>
            <a:ext cx="9366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73" name="Line 14"/>
          <p:cNvSpPr>
            <a:spLocks noChangeShapeType="1"/>
          </p:cNvSpPr>
          <p:nvPr/>
        </p:nvSpPr>
        <p:spPr bwMode="auto">
          <a:xfrm>
            <a:off x="1187450" y="3141663"/>
            <a:ext cx="9366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1074" name="AutoShape 19"/>
          <p:cNvSpPr>
            <a:spLocks/>
          </p:cNvSpPr>
          <p:nvPr/>
        </p:nvSpPr>
        <p:spPr bwMode="auto">
          <a:xfrm>
            <a:off x="5224463" y="2378075"/>
            <a:ext cx="2300287" cy="609600"/>
          </a:xfrm>
          <a:prstGeom prst="accentCallout2">
            <a:avLst>
              <a:gd name="adj1" fmla="val 18750"/>
              <a:gd name="adj2" fmla="val -3315"/>
              <a:gd name="adj3" fmla="val 18750"/>
              <a:gd name="adj4" fmla="val -70875"/>
              <a:gd name="adj5" fmla="val 160676"/>
              <a:gd name="adj6" fmla="val -14106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t>Монопольная власть на рынках готовой продукции</a:t>
            </a:r>
          </a:p>
        </p:txBody>
      </p:sp>
      <p:sp>
        <p:nvSpPr>
          <p:cNvPr id="301075" name="AutoShape 21"/>
          <p:cNvSpPr>
            <a:spLocks/>
          </p:cNvSpPr>
          <p:nvPr/>
        </p:nvSpPr>
        <p:spPr bwMode="auto">
          <a:xfrm>
            <a:off x="5080000" y="4322763"/>
            <a:ext cx="2444750" cy="835025"/>
          </a:xfrm>
          <a:prstGeom prst="accentCallout2">
            <a:avLst>
              <a:gd name="adj1" fmla="val 13690"/>
              <a:gd name="adj2" fmla="val -3116"/>
              <a:gd name="adj3" fmla="val 13690"/>
              <a:gd name="adj4" fmla="val -63833"/>
              <a:gd name="adj5" fmla="val -46579"/>
              <a:gd name="adj6" fmla="val -126819"/>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t>Монопсоническая власть на рынке факторов производства</a:t>
            </a:r>
          </a:p>
        </p:txBody>
      </p:sp>
      <p:sp>
        <p:nvSpPr>
          <p:cNvPr id="301076" name="Rectangle 22"/>
          <p:cNvSpPr>
            <a:spLocks noChangeArrowheads="1"/>
          </p:cNvSpPr>
          <p:nvPr/>
        </p:nvSpPr>
        <p:spPr bwMode="auto">
          <a:xfrm>
            <a:off x="2484438" y="2276475"/>
            <a:ext cx="574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МЕ</a:t>
            </a:r>
          </a:p>
        </p:txBody>
      </p:sp>
      <p:sp>
        <p:nvSpPr>
          <p:cNvPr id="301077" name="Rectangle 23"/>
          <p:cNvSpPr>
            <a:spLocks noChangeArrowheads="1"/>
          </p:cNvSpPr>
          <p:nvPr/>
        </p:nvSpPr>
        <p:spPr bwMode="auto">
          <a:xfrm>
            <a:off x="4356100" y="3213100"/>
            <a:ext cx="574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a:t>
            </a:r>
            <a:r>
              <a:rPr lang="ru-RU" altLang="en-US"/>
              <a:t>Е</a:t>
            </a:r>
            <a:r>
              <a:rPr lang="en-US" altLang="en-US"/>
              <a:t>=W</a:t>
            </a:r>
            <a:endParaRPr lang="ru-RU" altLang="en-US"/>
          </a:p>
        </p:txBody>
      </p:sp>
      <p:sp>
        <p:nvSpPr>
          <p:cNvPr id="301078" name="Rectangle 24"/>
          <p:cNvSpPr>
            <a:spLocks noChangeArrowheads="1"/>
          </p:cNvSpPr>
          <p:nvPr/>
        </p:nvSpPr>
        <p:spPr bwMode="auto">
          <a:xfrm>
            <a:off x="3924300" y="4581525"/>
            <a:ext cx="574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V</a:t>
            </a:r>
            <a:r>
              <a:rPr lang="ru-RU" altLang="en-US"/>
              <a:t>М</a:t>
            </a:r>
            <a:r>
              <a:rPr lang="en-US" altLang="en-US"/>
              <a:t>PL</a:t>
            </a:r>
            <a:endParaRPr lang="ru-RU" altLang="en-US"/>
          </a:p>
        </p:txBody>
      </p:sp>
      <p:sp>
        <p:nvSpPr>
          <p:cNvPr id="301079" name="Rectangle 25"/>
          <p:cNvSpPr>
            <a:spLocks noChangeArrowheads="1"/>
          </p:cNvSpPr>
          <p:nvPr/>
        </p:nvSpPr>
        <p:spPr bwMode="auto">
          <a:xfrm>
            <a:off x="2700338" y="4652963"/>
            <a:ext cx="5746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М</a:t>
            </a:r>
            <a:r>
              <a:rPr lang="en-US" altLang="en-US"/>
              <a:t>RPL</a:t>
            </a:r>
            <a:endParaRPr lang="ru-RU" altLang="en-US"/>
          </a:p>
        </p:txBody>
      </p:sp>
      <p:sp>
        <p:nvSpPr>
          <p:cNvPr id="301080" name="Rectangle 26"/>
          <p:cNvSpPr>
            <a:spLocks noChangeArrowheads="1"/>
          </p:cNvSpPr>
          <p:nvPr/>
        </p:nvSpPr>
        <p:spPr bwMode="auto">
          <a:xfrm>
            <a:off x="1692275" y="5229225"/>
            <a:ext cx="12954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1     2    3</a:t>
            </a:r>
            <a:endParaRPr lang="ru-RU" altLang="en-US"/>
          </a:p>
        </p:txBody>
      </p:sp>
      <p:sp>
        <p:nvSpPr>
          <p:cNvPr id="301081" name="Rectangle 27"/>
          <p:cNvSpPr>
            <a:spLocks noChangeArrowheads="1"/>
          </p:cNvSpPr>
          <p:nvPr/>
        </p:nvSpPr>
        <p:spPr bwMode="auto">
          <a:xfrm>
            <a:off x="539750" y="2276475"/>
            <a:ext cx="574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t>
            </a:r>
            <a:endParaRPr lang="ru-RU" altLang="en-US"/>
          </a:p>
        </p:txBody>
      </p:sp>
      <p:sp>
        <p:nvSpPr>
          <p:cNvPr id="301082" name="Rectangle 28"/>
          <p:cNvSpPr>
            <a:spLocks noChangeArrowheads="1"/>
          </p:cNvSpPr>
          <p:nvPr/>
        </p:nvSpPr>
        <p:spPr bwMode="auto">
          <a:xfrm>
            <a:off x="4211638" y="5229225"/>
            <a:ext cx="5746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88AD274-6A77-460D-9BD6-CF9550A6A7D0}" type="slidenum">
              <a:rPr lang="ru-RU" altLang="en-US" smtClean="0"/>
              <a:pPr eaLnBrk="1" hangingPunct="1"/>
              <a:t>259</a:t>
            </a:fld>
            <a:endParaRPr lang="ru-RU" altLang="en-US" smtClean="0"/>
          </a:p>
        </p:txBody>
      </p:sp>
      <p:sp>
        <p:nvSpPr>
          <p:cNvPr id="302083" name="Rectangle 2"/>
          <p:cNvSpPr>
            <a:spLocks noGrp="1" noChangeArrowheads="1"/>
          </p:cNvSpPr>
          <p:nvPr>
            <p:ph type="title"/>
          </p:nvPr>
        </p:nvSpPr>
        <p:spPr>
          <a:xfrm>
            <a:off x="685800" y="152400"/>
            <a:ext cx="6870700" cy="1836738"/>
          </a:xfrm>
        </p:spPr>
        <p:txBody>
          <a:bodyPr/>
          <a:lstStyle/>
          <a:p>
            <a:pPr eaLnBrk="1" hangingPunct="1"/>
            <a:r>
              <a:rPr lang="ru-RU" altLang="en-US" sz="2400" b="1" smtClean="0"/>
              <a:t/>
            </a:r>
            <a:br>
              <a:rPr lang="ru-RU" altLang="en-US" sz="2400" b="1" smtClean="0"/>
            </a:br>
            <a:r>
              <a:rPr lang="ru-RU" altLang="en-US" sz="2400" b="1" smtClean="0"/>
              <a:t/>
            </a:r>
            <a:br>
              <a:rPr lang="ru-RU" altLang="en-US" sz="2400" b="1" smtClean="0"/>
            </a:br>
            <a:r>
              <a:rPr lang="ru-RU" altLang="en-US" sz="2400" b="1" smtClean="0"/>
              <a:t/>
            </a:r>
            <a:br>
              <a:rPr lang="ru-RU" altLang="en-US" sz="2400" b="1" smtClean="0"/>
            </a:br>
            <a:r>
              <a:rPr lang="ru-RU" altLang="en-US" sz="2400" b="1" smtClean="0"/>
              <a:t>Монополия на рынке труда: профсоюзы и большое число предпринимателей </a:t>
            </a:r>
            <a:r>
              <a:rPr lang="ru-RU" altLang="en-US" sz="2400" smtClean="0"/>
              <a:t>Основная экономическая задача профсоюза – повышение уровня заработной платы.</a:t>
            </a:r>
            <a:br>
              <a:rPr lang="ru-RU" altLang="en-US" sz="2400" smtClean="0"/>
            </a:br>
            <a:endParaRPr lang="ru-RU" altLang="en-US" sz="2400" smtClean="0"/>
          </a:p>
        </p:txBody>
      </p:sp>
      <p:sp>
        <p:nvSpPr>
          <p:cNvPr id="302084" name="Rectangle 5"/>
          <p:cNvSpPr>
            <a:spLocks noGrp="1" noChangeArrowheads="1"/>
          </p:cNvSpPr>
          <p:nvPr>
            <p:ph type="body" sz="half" idx="2"/>
          </p:nvPr>
        </p:nvSpPr>
        <p:spPr>
          <a:xfrm>
            <a:off x="4610100" y="2420938"/>
            <a:ext cx="3771900" cy="3065462"/>
          </a:xfrm>
        </p:spPr>
        <p:txBody>
          <a:bodyPr/>
          <a:lstStyle/>
          <a:p>
            <a:pPr algn="ctr" eaLnBrk="1" hangingPunct="1">
              <a:buFontTx/>
              <a:buNone/>
            </a:pPr>
            <a:r>
              <a:rPr lang="ru-RU" altLang="en-US" sz="2400" smtClean="0"/>
              <a:t>Повышение спроса на труд</a:t>
            </a:r>
          </a:p>
        </p:txBody>
      </p:sp>
      <p:sp>
        <p:nvSpPr>
          <p:cNvPr id="302085" name="Rectangle 6"/>
          <p:cNvSpPr>
            <a:spLocks noGrp="1" noChangeArrowheads="1"/>
          </p:cNvSpPr>
          <p:nvPr>
            <p:ph type="body" sz="half" idx="1"/>
          </p:nvPr>
        </p:nvSpPr>
        <p:spPr>
          <a:xfrm>
            <a:off x="685800" y="2492375"/>
            <a:ext cx="3771900" cy="2994025"/>
          </a:xfrm>
        </p:spPr>
        <p:txBody>
          <a:bodyPr/>
          <a:lstStyle/>
          <a:p>
            <a:pPr algn="ctr" eaLnBrk="1" hangingPunct="1">
              <a:buFontTx/>
              <a:buNone/>
            </a:pPr>
            <a:r>
              <a:rPr lang="ru-RU" altLang="en-US" sz="2400" smtClean="0"/>
              <a:t>Воздействие на предложение труда (его сокращение)</a:t>
            </a:r>
          </a:p>
          <a:p>
            <a:pPr algn="ctr" eaLnBrk="1" hangingPunct="1">
              <a:buFontTx/>
              <a:buNone/>
            </a:pPr>
            <a:endParaRPr lang="ru-RU" altLang="en-US" sz="2400" smtClean="0"/>
          </a:p>
          <a:p>
            <a:pPr algn="ctr" eaLnBrk="1" hangingPunct="1">
              <a:buFontTx/>
              <a:buNone/>
            </a:pPr>
            <a:r>
              <a:rPr lang="ru-RU" altLang="en-US" sz="2400" smtClean="0"/>
              <a:t>Профсоюзы как барьер вхождения</a:t>
            </a:r>
          </a:p>
        </p:txBody>
      </p:sp>
      <p:sp>
        <p:nvSpPr>
          <p:cNvPr id="302086" name="Rectangle 7"/>
          <p:cNvSpPr>
            <a:spLocks noChangeArrowheads="1"/>
          </p:cNvSpPr>
          <p:nvPr/>
        </p:nvSpPr>
        <p:spPr bwMode="auto">
          <a:xfrm>
            <a:off x="4884738" y="3644900"/>
            <a:ext cx="742950" cy="24479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Увеличение спроса на продукт( реклама)</a:t>
            </a:r>
          </a:p>
        </p:txBody>
      </p:sp>
      <p:sp>
        <p:nvSpPr>
          <p:cNvPr id="302087" name="Rectangle 8"/>
          <p:cNvSpPr>
            <a:spLocks noChangeArrowheads="1"/>
          </p:cNvSpPr>
          <p:nvPr/>
        </p:nvSpPr>
        <p:spPr bwMode="auto">
          <a:xfrm>
            <a:off x="6180138" y="3716338"/>
            <a:ext cx="742950" cy="2376487"/>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Давление на предпринимателей</a:t>
            </a:r>
          </a:p>
        </p:txBody>
      </p:sp>
      <p:sp>
        <p:nvSpPr>
          <p:cNvPr id="302088" name="Rectangle 9"/>
          <p:cNvSpPr>
            <a:spLocks noChangeArrowheads="1"/>
          </p:cNvSpPr>
          <p:nvPr/>
        </p:nvSpPr>
        <p:spPr bwMode="auto">
          <a:xfrm>
            <a:off x="7615238" y="3716338"/>
            <a:ext cx="468312" cy="23050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Импортные квоты</a:t>
            </a:r>
          </a:p>
        </p:txBody>
      </p:sp>
      <p:sp>
        <p:nvSpPr>
          <p:cNvPr id="302089" name="Line 11"/>
          <p:cNvSpPr>
            <a:spLocks noChangeShapeType="1"/>
          </p:cNvSpPr>
          <p:nvPr/>
        </p:nvSpPr>
        <p:spPr bwMode="auto">
          <a:xfrm flipH="1">
            <a:off x="5364163" y="3141663"/>
            <a:ext cx="647700" cy="358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2090" name="Line 12"/>
          <p:cNvSpPr>
            <a:spLocks noChangeShapeType="1"/>
          </p:cNvSpPr>
          <p:nvPr/>
        </p:nvSpPr>
        <p:spPr bwMode="auto">
          <a:xfrm>
            <a:off x="6588125" y="3213100"/>
            <a:ext cx="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2091" name="Line 13"/>
          <p:cNvSpPr>
            <a:spLocks noChangeShapeType="1"/>
          </p:cNvSpPr>
          <p:nvPr/>
        </p:nvSpPr>
        <p:spPr bwMode="auto">
          <a:xfrm>
            <a:off x="7308850" y="3141663"/>
            <a:ext cx="503238"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2092" name="Line 14"/>
          <p:cNvSpPr>
            <a:spLocks noChangeShapeType="1"/>
          </p:cNvSpPr>
          <p:nvPr/>
        </p:nvSpPr>
        <p:spPr bwMode="auto">
          <a:xfrm>
            <a:off x="2484438" y="3716338"/>
            <a:ext cx="0" cy="4333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2093" name="AutoShape 15"/>
          <p:cNvSpPr>
            <a:spLocks noChangeArrowheads="1"/>
          </p:cNvSpPr>
          <p:nvPr/>
        </p:nvSpPr>
        <p:spPr bwMode="auto">
          <a:xfrm rot="5400000">
            <a:off x="2484438" y="1843088"/>
            <a:ext cx="719137" cy="433387"/>
          </a:xfrm>
          <a:prstGeom prst="rightArrow">
            <a:avLst>
              <a:gd name="adj1" fmla="val 50000"/>
              <a:gd name="adj2" fmla="val 41484"/>
            </a:avLst>
          </a:prstGeom>
          <a:solidFill>
            <a:schemeClr val="hlink"/>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302094" name="AutoShape 16"/>
          <p:cNvSpPr>
            <a:spLocks noChangeArrowheads="1"/>
          </p:cNvSpPr>
          <p:nvPr/>
        </p:nvSpPr>
        <p:spPr bwMode="auto">
          <a:xfrm rot="5400000">
            <a:off x="6013450" y="1916113"/>
            <a:ext cx="719137" cy="433388"/>
          </a:xfrm>
          <a:prstGeom prst="rightArrow">
            <a:avLst>
              <a:gd name="adj1" fmla="val 50000"/>
              <a:gd name="adj2" fmla="val 41483"/>
            </a:avLst>
          </a:prstGeom>
          <a:solidFill>
            <a:schemeClr val="hlink"/>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1B5EF36-8426-4FD5-918C-D63486E8A637}" type="slidenum">
              <a:rPr lang="ru-RU" altLang="en-US" smtClean="0"/>
              <a:pPr eaLnBrk="1" hangingPunct="1"/>
              <a:t>26</a:t>
            </a:fld>
            <a:endParaRPr lang="ru-RU" altLang="en-US" smtClean="0"/>
          </a:p>
        </p:txBody>
      </p:sp>
      <p:sp>
        <p:nvSpPr>
          <p:cNvPr id="44035" name="Rectangle 2"/>
          <p:cNvSpPr>
            <a:spLocks noGrp="1" noChangeArrowheads="1"/>
          </p:cNvSpPr>
          <p:nvPr>
            <p:ph type="title"/>
          </p:nvPr>
        </p:nvSpPr>
        <p:spPr/>
        <p:txBody>
          <a:bodyPr/>
          <a:lstStyle/>
          <a:p>
            <a:pPr eaLnBrk="1" hangingPunct="1"/>
            <a:r>
              <a:rPr lang="ru-RU" altLang="en-US" sz="2800" b="1" smtClean="0"/>
              <a:t>Взаимодействие спроса и предложения на рынке: статическая модель равновесной цены</a:t>
            </a:r>
          </a:p>
        </p:txBody>
      </p:sp>
      <p:sp>
        <p:nvSpPr>
          <p:cNvPr id="44036" name="Rectangle 4"/>
          <p:cNvSpPr>
            <a:spLocks noGrp="1" noChangeArrowheads="1"/>
          </p:cNvSpPr>
          <p:nvPr>
            <p:ph type="body" sz="half" idx="1"/>
          </p:nvPr>
        </p:nvSpPr>
        <p:spPr>
          <a:xfrm>
            <a:off x="685800" y="1828800"/>
            <a:ext cx="4318000" cy="4408488"/>
          </a:xfrm>
        </p:spPr>
        <p:txBody>
          <a:bodyPr/>
          <a:lstStyle/>
          <a:p>
            <a:pPr eaLnBrk="1" hangingPunct="1"/>
            <a:r>
              <a:rPr lang="ru-RU" altLang="en-US" sz="2400" b="1" smtClean="0"/>
              <a:t>Равновесная цена</a:t>
            </a:r>
            <a:r>
              <a:rPr lang="ru-RU" altLang="en-US" sz="2400" smtClean="0"/>
              <a:t> – цена, уравновешивающая объемы спроса и предложения;</a:t>
            </a:r>
            <a:endParaRPr lang="en-US" altLang="en-US" sz="2400" smtClean="0"/>
          </a:p>
          <a:p>
            <a:pPr eaLnBrk="1" hangingPunct="1"/>
            <a:r>
              <a:rPr lang="ru-RU" altLang="en-US" sz="2400" smtClean="0"/>
              <a:t>Основные функции цены в рыночной экономике: </a:t>
            </a:r>
            <a:r>
              <a:rPr lang="en-US" altLang="en-US" sz="2400" smtClean="0"/>
              <a:t> </a:t>
            </a:r>
            <a:endParaRPr lang="ru-RU" altLang="en-US" sz="2400" smtClean="0"/>
          </a:p>
          <a:p>
            <a:pPr eaLnBrk="1" hangingPunct="1">
              <a:buFontTx/>
              <a:buNone/>
            </a:pPr>
            <a:r>
              <a:rPr lang="ru-RU" altLang="en-US" sz="2400" smtClean="0"/>
              <a:t>		сигнальная, 	стимулирующая,</a:t>
            </a:r>
            <a:r>
              <a:rPr lang="en-US" altLang="en-US" sz="2400" smtClean="0"/>
              <a:t> </a:t>
            </a:r>
            <a:r>
              <a:rPr lang="ru-RU" altLang="en-US" sz="2400" smtClean="0"/>
              <a:t>	распределительная</a:t>
            </a:r>
          </a:p>
        </p:txBody>
      </p:sp>
      <p:sp>
        <p:nvSpPr>
          <p:cNvPr id="44037" name="Rectangle 5"/>
          <p:cNvSpPr>
            <a:spLocks noGrp="1" noChangeArrowheads="1"/>
          </p:cNvSpPr>
          <p:nvPr>
            <p:ph type="body" sz="half" idx="2"/>
          </p:nvPr>
        </p:nvSpPr>
        <p:spPr>
          <a:xfrm>
            <a:off x="4605338" y="1828800"/>
            <a:ext cx="3776662" cy="3657600"/>
          </a:xfrm>
        </p:spPr>
        <p:txBody>
          <a:bodyPr/>
          <a:lstStyle/>
          <a:p>
            <a:pPr eaLnBrk="1" hangingPunct="1">
              <a:buFontTx/>
              <a:buNone/>
            </a:pPr>
            <a:r>
              <a:rPr lang="ru-RU" altLang="en-US" sz="2400" smtClean="0"/>
              <a:t>    Р</a:t>
            </a:r>
          </a:p>
          <a:p>
            <a:pPr eaLnBrk="1" hangingPunct="1">
              <a:buFontTx/>
              <a:buNone/>
            </a:pPr>
            <a:endParaRPr lang="ru-RU" altLang="en-US" sz="2400" smtClean="0"/>
          </a:p>
          <a:p>
            <a:pPr eaLnBrk="1" hangingPunct="1">
              <a:buFontTx/>
              <a:buNone/>
            </a:pPr>
            <a:endParaRPr lang="ru-RU" altLang="en-US" sz="2400" smtClean="0"/>
          </a:p>
          <a:p>
            <a:pPr eaLnBrk="1" hangingPunct="1">
              <a:buFontTx/>
              <a:buNone/>
            </a:pPr>
            <a:endParaRPr lang="ru-RU" altLang="en-US" sz="2400" smtClean="0"/>
          </a:p>
          <a:p>
            <a:pPr eaLnBrk="1" hangingPunct="1">
              <a:buFontTx/>
              <a:buNone/>
            </a:pPr>
            <a:endParaRPr lang="ru-RU" altLang="en-US" sz="2400" smtClean="0"/>
          </a:p>
          <a:p>
            <a:pPr eaLnBrk="1" hangingPunct="1">
              <a:buFontTx/>
              <a:buNone/>
            </a:pPr>
            <a:endParaRPr lang="ru-RU" altLang="en-US" sz="2400" smtClean="0"/>
          </a:p>
          <a:p>
            <a:pPr eaLnBrk="1" hangingPunct="1">
              <a:buFontTx/>
              <a:buNone/>
            </a:pPr>
            <a:endParaRPr lang="ru-RU" altLang="en-US" sz="2400" smtClean="0"/>
          </a:p>
          <a:p>
            <a:pPr eaLnBrk="1" hangingPunct="1">
              <a:buFontTx/>
              <a:buNone/>
            </a:pPr>
            <a:r>
              <a:rPr lang="ru-RU" altLang="en-US" sz="2400" smtClean="0"/>
              <a:t>                                </a:t>
            </a:r>
            <a:r>
              <a:rPr lang="en-US" altLang="en-US" sz="2400" smtClean="0"/>
              <a:t>Q</a:t>
            </a:r>
            <a:endParaRPr lang="ru-RU" altLang="en-US" sz="2400" smtClean="0"/>
          </a:p>
        </p:txBody>
      </p:sp>
      <p:sp>
        <p:nvSpPr>
          <p:cNvPr id="44038" name="Line 6"/>
          <p:cNvSpPr>
            <a:spLocks noChangeShapeType="1"/>
          </p:cNvSpPr>
          <p:nvPr/>
        </p:nvSpPr>
        <p:spPr bwMode="auto">
          <a:xfrm>
            <a:off x="5219700" y="2349500"/>
            <a:ext cx="0" cy="30956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4039" name="Line 7"/>
          <p:cNvSpPr>
            <a:spLocks noChangeShapeType="1"/>
          </p:cNvSpPr>
          <p:nvPr/>
        </p:nvSpPr>
        <p:spPr bwMode="auto">
          <a:xfrm>
            <a:off x="5219700" y="5445125"/>
            <a:ext cx="2520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40" name="Line 8"/>
          <p:cNvSpPr>
            <a:spLocks noChangeShapeType="1"/>
          </p:cNvSpPr>
          <p:nvPr/>
        </p:nvSpPr>
        <p:spPr bwMode="auto">
          <a:xfrm flipV="1">
            <a:off x="5580063" y="3068638"/>
            <a:ext cx="2592387" cy="18002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1" name="Line 9"/>
          <p:cNvSpPr>
            <a:spLocks noChangeShapeType="1"/>
          </p:cNvSpPr>
          <p:nvPr/>
        </p:nvSpPr>
        <p:spPr bwMode="auto">
          <a:xfrm>
            <a:off x="5435600" y="2781300"/>
            <a:ext cx="2881313" cy="1943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42" name="Line 10"/>
          <p:cNvSpPr>
            <a:spLocks noChangeShapeType="1"/>
          </p:cNvSpPr>
          <p:nvPr/>
        </p:nvSpPr>
        <p:spPr bwMode="auto">
          <a:xfrm>
            <a:off x="5219700" y="3860800"/>
            <a:ext cx="32400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43" name="Line 11"/>
          <p:cNvSpPr>
            <a:spLocks noChangeShapeType="1"/>
          </p:cNvSpPr>
          <p:nvPr/>
        </p:nvSpPr>
        <p:spPr bwMode="auto">
          <a:xfrm>
            <a:off x="7019925" y="3860800"/>
            <a:ext cx="0" cy="15843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44" name="AutoShape 12"/>
          <p:cNvSpPr>
            <a:spLocks noChangeArrowheads="1"/>
          </p:cNvSpPr>
          <p:nvPr/>
        </p:nvSpPr>
        <p:spPr bwMode="auto">
          <a:xfrm>
            <a:off x="827088" y="4292600"/>
            <a:ext cx="215900" cy="144463"/>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44045" name="AutoShape 13"/>
          <p:cNvSpPr>
            <a:spLocks noChangeArrowheads="1"/>
          </p:cNvSpPr>
          <p:nvPr/>
        </p:nvSpPr>
        <p:spPr bwMode="auto">
          <a:xfrm>
            <a:off x="827088" y="4652963"/>
            <a:ext cx="215900" cy="144462"/>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44046" name="AutoShape 14"/>
          <p:cNvSpPr>
            <a:spLocks noChangeArrowheads="1"/>
          </p:cNvSpPr>
          <p:nvPr/>
        </p:nvSpPr>
        <p:spPr bwMode="auto">
          <a:xfrm>
            <a:off x="827088" y="5084763"/>
            <a:ext cx="215900" cy="144462"/>
          </a:xfrm>
          <a:prstGeom prst="rightArrow">
            <a:avLst>
              <a:gd name="adj1" fmla="val 50000"/>
              <a:gd name="adj2" fmla="val 3736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pic>
        <p:nvPicPr>
          <p:cNvPr id="44047" name="Picture 15" descr="MCj033423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2133600"/>
            <a:ext cx="18161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F64963C-E231-47B7-9ECC-CA7D795EA4F7}" type="slidenum">
              <a:rPr lang="ru-RU" altLang="en-US" smtClean="0"/>
              <a:pPr eaLnBrk="1" hangingPunct="1"/>
              <a:t>260</a:t>
            </a:fld>
            <a:endParaRPr lang="ru-RU" altLang="en-US" smtClean="0"/>
          </a:p>
        </p:txBody>
      </p:sp>
      <p:sp>
        <p:nvSpPr>
          <p:cNvPr id="303107" name="Rectangle 2"/>
          <p:cNvSpPr>
            <a:spLocks noGrp="1" noChangeArrowheads="1"/>
          </p:cNvSpPr>
          <p:nvPr>
            <p:ph type="title"/>
          </p:nvPr>
        </p:nvSpPr>
        <p:spPr/>
        <p:txBody>
          <a:bodyPr/>
          <a:lstStyle/>
          <a:p>
            <a:pPr eaLnBrk="1" hangingPunct="1"/>
            <a:r>
              <a:rPr lang="ru-RU" altLang="en-US" smtClean="0"/>
              <a:t>Профсоюзы как барьер вхождения</a:t>
            </a:r>
          </a:p>
        </p:txBody>
      </p:sp>
      <p:sp>
        <p:nvSpPr>
          <p:cNvPr id="303108" name="Rectangle 3"/>
          <p:cNvSpPr>
            <a:spLocks noGrp="1" noChangeArrowheads="1"/>
          </p:cNvSpPr>
          <p:nvPr>
            <p:ph type="body" idx="1"/>
          </p:nvPr>
        </p:nvSpPr>
        <p:spPr/>
        <p:txBody>
          <a:bodyPr/>
          <a:lstStyle/>
          <a:p>
            <a:pPr eaLnBrk="1" hangingPunct="1"/>
            <a:r>
              <a:rPr lang="ru-RU" altLang="en-US" smtClean="0"/>
              <a:t>Замкнутый, или цеховой, тред-юнионизм.</a:t>
            </a:r>
          </a:p>
          <a:p>
            <a:pPr eaLnBrk="1" hangingPunct="1"/>
            <a:r>
              <a:rPr lang="ru-RU" altLang="en-US" smtClean="0"/>
              <a:t>Квалификационное лицензирование профессий.</a:t>
            </a:r>
          </a:p>
          <a:p>
            <a:pPr eaLnBrk="1" hangingPunct="1"/>
            <a:r>
              <a:rPr lang="ru-RU" altLang="en-US" smtClean="0"/>
              <a:t>Открытый, или отраслевой, тред-юнионизм</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8675E4D-52BC-45D9-922B-BE788FC301A3}" type="slidenum">
              <a:rPr lang="ru-RU" altLang="en-US" smtClean="0"/>
              <a:pPr eaLnBrk="1" hangingPunct="1"/>
              <a:t>261</a:t>
            </a:fld>
            <a:endParaRPr lang="ru-RU" altLang="en-US" smtClean="0"/>
          </a:p>
        </p:txBody>
      </p:sp>
      <p:sp>
        <p:nvSpPr>
          <p:cNvPr id="304131" name="Rectangle 2"/>
          <p:cNvSpPr>
            <a:spLocks noGrp="1" noChangeArrowheads="1"/>
          </p:cNvSpPr>
          <p:nvPr>
            <p:ph type="title"/>
          </p:nvPr>
        </p:nvSpPr>
        <p:spPr>
          <a:xfrm>
            <a:off x="685800" y="152400"/>
            <a:ext cx="6870700" cy="1044575"/>
          </a:xfrm>
        </p:spPr>
        <p:txBody>
          <a:bodyPr/>
          <a:lstStyle/>
          <a:p>
            <a:pPr eaLnBrk="1" hangingPunct="1"/>
            <a:r>
              <a:rPr lang="ru-RU" altLang="en-US" sz="3600" b="1" smtClean="0"/>
              <a:t>Профсоюзы и рынок труда</a:t>
            </a:r>
          </a:p>
        </p:txBody>
      </p:sp>
      <p:sp>
        <p:nvSpPr>
          <p:cNvPr id="304132" name="Rectangle 3"/>
          <p:cNvSpPr>
            <a:spLocks noGrp="1" noChangeArrowheads="1"/>
          </p:cNvSpPr>
          <p:nvPr>
            <p:ph type="body" idx="1"/>
          </p:nvPr>
        </p:nvSpPr>
        <p:spPr>
          <a:xfrm>
            <a:off x="685800" y="1341438"/>
            <a:ext cx="7696200" cy="4824412"/>
          </a:xfrm>
        </p:spPr>
        <p:txBody>
          <a:bodyPr/>
          <a:lstStyle/>
          <a:p>
            <a:pPr eaLnBrk="1" hangingPunct="1">
              <a:lnSpc>
                <a:spcPct val="80000"/>
              </a:lnSpc>
            </a:pPr>
            <a:r>
              <a:rPr lang="ru-RU" altLang="en-US" sz="2400" smtClean="0"/>
              <a:t>Цеховой тред-юнионизм предполагает, как правило, длительный срок обучения профессии и высокий вступительный взнос.</a:t>
            </a:r>
          </a:p>
          <a:p>
            <a:pPr eaLnBrk="1" hangingPunct="1">
              <a:lnSpc>
                <a:spcPct val="80000"/>
              </a:lnSpc>
            </a:pPr>
            <a:r>
              <a:rPr lang="ru-RU" altLang="en-US" sz="2400" smtClean="0"/>
              <a:t>В качестве общих мер, работающих на ограничение предложения труда, профсоюзы поддерживают:</a:t>
            </a:r>
          </a:p>
          <a:p>
            <a:pPr lvl="1" eaLnBrk="1" hangingPunct="1">
              <a:lnSpc>
                <a:spcPct val="80000"/>
              </a:lnSpc>
            </a:pPr>
            <a:r>
              <a:rPr lang="ru-RU" altLang="en-US" sz="2000" smtClean="0"/>
              <a:t>Ограничение иммиграции</a:t>
            </a:r>
          </a:p>
          <a:p>
            <a:pPr lvl="1" eaLnBrk="1" hangingPunct="1">
              <a:lnSpc>
                <a:spcPct val="80000"/>
              </a:lnSpc>
            </a:pPr>
            <a:r>
              <a:rPr lang="ru-RU" altLang="en-US" sz="2000" smtClean="0"/>
              <a:t>Запрещение применения детского труда</a:t>
            </a:r>
          </a:p>
          <a:p>
            <a:pPr lvl="1" eaLnBrk="1" hangingPunct="1">
              <a:lnSpc>
                <a:spcPct val="80000"/>
              </a:lnSpc>
            </a:pPr>
            <a:r>
              <a:rPr lang="ru-RU" altLang="en-US" sz="2000" smtClean="0"/>
              <a:t>Обязательный уход на пенсию по достижении определенного возраста</a:t>
            </a:r>
          </a:p>
          <a:p>
            <a:pPr lvl="1" eaLnBrk="1" hangingPunct="1">
              <a:lnSpc>
                <a:spcPct val="80000"/>
              </a:lnSpc>
            </a:pPr>
            <a:r>
              <a:rPr lang="ru-RU" altLang="en-US" sz="2000" smtClean="0"/>
              <a:t>Сокращение рабочей недели</a:t>
            </a:r>
          </a:p>
          <a:p>
            <a:pPr eaLnBrk="1" hangingPunct="1">
              <a:lnSpc>
                <a:spcPct val="80000"/>
              </a:lnSpc>
            </a:pPr>
            <a:r>
              <a:rPr lang="ru-RU" altLang="en-US" sz="2400" smtClean="0"/>
              <a:t>Исследования показывают, что повышение минимума заработной платы на 10% влечет за собой сокращение занятости среди молодежи на 1-3%</a:t>
            </a:r>
          </a:p>
          <a:p>
            <a:pPr eaLnBrk="1" hangingPunct="1">
              <a:lnSpc>
                <a:spcPct val="80000"/>
              </a:lnSpc>
            </a:pPr>
            <a:endParaRPr lang="ru-RU" altLang="en-US" sz="2400" smtClean="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EF68B76-1F53-4D5E-A439-F1BDA3F525CD}" type="slidenum">
              <a:rPr lang="ru-RU" altLang="en-US" smtClean="0"/>
              <a:pPr eaLnBrk="1" hangingPunct="1"/>
              <a:t>262</a:t>
            </a:fld>
            <a:endParaRPr lang="ru-RU" altLang="en-US" smtClean="0"/>
          </a:p>
        </p:txBody>
      </p:sp>
      <p:sp>
        <p:nvSpPr>
          <p:cNvPr id="305155" name="Rectangle 4"/>
          <p:cNvSpPr>
            <a:spLocks noGrp="1" noChangeArrowheads="1"/>
          </p:cNvSpPr>
          <p:nvPr>
            <p:ph type="title"/>
          </p:nvPr>
        </p:nvSpPr>
        <p:spPr>
          <a:xfrm>
            <a:off x="685800" y="152400"/>
            <a:ext cx="6870700" cy="1044575"/>
          </a:xfrm>
        </p:spPr>
        <p:txBody>
          <a:bodyPr/>
          <a:lstStyle/>
          <a:p>
            <a:pPr eaLnBrk="1" hangingPunct="1"/>
            <a:r>
              <a:rPr lang="ru-RU" altLang="en-US" sz="2800" b="1" smtClean="0"/>
              <a:t>Цеховой(замкнутый) и отраслевой</a:t>
            </a:r>
            <a:br>
              <a:rPr lang="ru-RU" altLang="en-US" sz="2800" b="1" smtClean="0"/>
            </a:br>
            <a:r>
              <a:rPr lang="ru-RU" altLang="en-US" sz="2800" b="1" smtClean="0"/>
              <a:t> тред-юнионизм</a:t>
            </a:r>
          </a:p>
        </p:txBody>
      </p:sp>
      <p:sp>
        <p:nvSpPr>
          <p:cNvPr id="305156" name="Rectangle 5"/>
          <p:cNvSpPr>
            <a:spLocks noGrp="1" noChangeArrowheads="1"/>
          </p:cNvSpPr>
          <p:nvPr>
            <p:ph type="body" sz="half" idx="1"/>
          </p:nvPr>
        </p:nvSpPr>
        <p:spPr>
          <a:xfrm>
            <a:off x="685800" y="1341438"/>
            <a:ext cx="3771900" cy="4144962"/>
          </a:xfrm>
        </p:spPr>
        <p:txBody>
          <a:bodyPr/>
          <a:lstStyle/>
          <a:p>
            <a:pPr eaLnBrk="1" hangingPunct="1">
              <a:buFontTx/>
              <a:buNone/>
            </a:pPr>
            <a:r>
              <a:rPr lang="ru-RU" altLang="en-US" smtClean="0"/>
              <a:t>Цеховой тред-юнионизм</a:t>
            </a:r>
          </a:p>
        </p:txBody>
      </p:sp>
      <p:sp>
        <p:nvSpPr>
          <p:cNvPr id="305157" name="Rectangle 6"/>
          <p:cNvSpPr>
            <a:spLocks noGrp="1" noChangeArrowheads="1"/>
          </p:cNvSpPr>
          <p:nvPr>
            <p:ph type="body" sz="half" idx="2"/>
          </p:nvPr>
        </p:nvSpPr>
        <p:spPr>
          <a:xfrm>
            <a:off x="4610100" y="1412875"/>
            <a:ext cx="3771900" cy="4073525"/>
          </a:xfrm>
        </p:spPr>
        <p:txBody>
          <a:bodyPr/>
          <a:lstStyle/>
          <a:p>
            <a:pPr eaLnBrk="1" hangingPunct="1">
              <a:buFontTx/>
              <a:buNone/>
            </a:pPr>
            <a:r>
              <a:rPr lang="ru-RU" altLang="en-US" smtClean="0"/>
              <a:t>Отраслевой тред-юнионизм</a:t>
            </a:r>
          </a:p>
        </p:txBody>
      </p:sp>
      <p:sp>
        <p:nvSpPr>
          <p:cNvPr id="305158" name="Line 7"/>
          <p:cNvSpPr>
            <a:spLocks noChangeShapeType="1"/>
          </p:cNvSpPr>
          <p:nvPr/>
        </p:nvSpPr>
        <p:spPr bwMode="auto">
          <a:xfrm>
            <a:off x="971550" y="2492375"/>
            <a:ext cx="0" cy="244951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59" name="Line 8"/>
          <p:cNvSpPr>
            <a:spLocks noChangeShapeType="1"/>
          </p:cNvSpPr>
          <p:nvPr/>
        </p:nvSpPr>
        <p:spPr bwMode="auto">
          <a:xfrm>
            <a:off x="971550" y="4941888"/>
            <a:ext cx="23050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60" name="Line 9"/>
          <p:cNvSpPr>
            <a:spLocks noChangeShapeType="1"/>
          </p:cNvSpPr>
          <p:nvPr/>
        </p:nvSpPr>
        <p:spPr bwMode="auto">
          <a:xfrm>
            <a:off x="1258888" y="2565400"/>
            <a:ext cx="1728787" cy="1943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61" name="Line 10"/>
          <p:cNvSpPr>
            <a:spLocks noChangeShapeType="1"/>
          </p:cNvSpPr>
          <p:nvPr/>
        </p:nvSpPr>
        <p:spPr bwMode="auto">
          <a:xfrm flipV="1">
            <a:off x="1547813" y="2781300"/>
            <a:ext cx="2016125" cy="1655763"/>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62" name="Line 11"/>
          <p:cNvSpPr>
            <a:spLocks noChangeShapeType="1"/>
          </p:cNvSpPr>
          <p:nvPr/>
        </p:nvSpPr>
        <p:spPr bwMode="auto">
          <a:xfrm flipV="1">
            <a:off x="1331913" y="2492375"/>
            <a:ext cx="1871662" cy="15128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63" name="Line 12"/>
          <p:cNvSpPr>
            <a:spLocks noChangeShapeType="1"/>
          </p:cNvSpPr>
          <p:nvPr/>
        </p:nvSpPr>
        <p:spPr bwMode="auto">
          <a:xfrm flipH="1" flipV="1">
            <a:off x="2700338" y="2924175"/>
            <a:ext cx="215900" cy="2889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64" name="Line 13"/>
          <p:cNvSpPr>
            <a:spLocks noChangeShapeType="1"/>
          </p:cNvSpPr>
          <p:nvPr/>
        </p:nvSpPr>
        <p:spPr bwMode="auto">
          <a:xfrm>
            <a:off x="2051050" y="3429000"/>
            <a:ext cx="0" cy="1512888"/>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65" name="Line 14"/>
          <p:cNvSpPr>
            <a:spLocks noChangeShapeType="1"/>
          </p:cNvSpPr>
          <p:nvPr/>
        </p:nvSpPr>
        <p:spPr bwMode="auto">
          <a:xfrm>
            <a:off x="971550" y="3429000"/>
            <a:ext cx="1079500"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66" name="Line 15"/>
          <p:cNvSpPr>
            <a:spLocks noChangeShapeType="1"/>
          </p:cNvSpPr>
          <p:nvPr/>
        </p:nvSpPr>
        <p:spPr bwMode="auto">
          <a:xfrm>
            <a:off x="2339975" y="3789363"/>
            <a:ext cx="0" cy="11525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67" name="Line 16"/>
          <p:cNvSpPr>
            <a:spLocks noChangeShapeType="1"/>
          </p:cNvSpPr>
          <p:nvPr/>
        </p:nvSpPr>
        <p:spPr bwMode="auto">
          <a:xfrm>
            <a:off x="971550" y="3860800"/>
            <a:ext cx="13684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68" name="Line 17"/>
          <p:cNvSpPr>
            <a:spLocks noChangeShapeType="1"/>
          </p:cNvSpPr>
          <p:nvPr/>
        </p:nvSpPr>
        <p:spPr bwMode="auto">
          <a:xfrm flipV="1">
            <a:off x="1187450" y="3500438"/>
            <a:ext cx="0" cy="2889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69" name="Line 18"/>
          <p:cNvSpPr>
            <a:spLocks noChangeShapeType="1"/>
          </p:cNvSpPr>
          <p:nvPr/>
        </p:nvSpPr>
        <p:spPr bwMode="auto">
          <a:xfrm flipH="1">
            <a:off x="2051050" y="4724400"/>
            <a:ext cx="217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70" name="Rectangle 19"/>
          <p:cNvSpPr>
            <a:spLocks noChangeArrowheads="1"/>
          </p:cNvSpPr>
          <p:nvPr/>
        </p:nvSpPr>
        <p:spPr bwMode="auto">
          <a:xfrm>
            <a:off x="3563938" y="2781300"/>
            <a:ext cx="504825" cy="3603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r>
              <a:rPr lang="en-US" altLang="en-US" baseline="-25000"/>
              <a:t>1</a:t>
            </a:r>
            <a:endParaRPr lang="ru-RU" altLang="en-US"/>
          </a:p>
        </p:txBody>
      </p:sp>
      <p:sp>
        <p:nvSpPr>
          <p:cNvPr id="305171" name="Rectangle 20"/>
          <p:cNvSpPr>
            <a:spLocks noChangeArrowheads="1"/>
          </p:cNvSpPr>
          <p:nvPr/>
        </p:nvSpPr>
        <p:spPr bwMode="auto">
          <a:xfrm>
            <a:off x="395288" y="2276475"/>
            <a:ext cx="504825" cy="3603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t>
            </a:r>
            <a:endParaRPr lang="ru-RU" altLang="en-US"/>
          </a:p>
        </p:txBody>
      </p:sp>
      <p:sp>
        <p:nvSpPr>
          <p:cNvPr id="305172" name="Rectangle 21"/>
          <p:cNvSpPr>
            <a:spLocks noChangeArrowheads="1"/>
          </p:cNvSpPr>
          <p:nvPr/>
        </p:nvSpPr>
        <p:spPr bwMode="auto">
          <a:xfrm>
            <a:off x="3276600" y="2205038"/>
            <a:ext cx="504825" cy="3603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r>
              <a:rPr lang="en-US" altLang="en-US" baseline="-25000"/>
              <a:t>2</a:t>
            </a:r>
            <a:endParaRPr lang="ru-RU" altLang="en-US"/>
          </a:p>
        </p:txBody>
      </p:sp>
      <p:sp>
        <p:nvSpPr>
          <p:cNvPr id="305173" name="Rectangle 22"/>
          <p:cNvSpPr>
            <a:spLocks noChangeArrowheads="1"/>
          </p:cNvSpPr>
          <p:nvPr/>
        </p:nvSpPr>
        <p:spPr bwMode="auto">
          <a:xfrm>
            <a:off x="3348038" y="5013325"/>
            <a:ext cx="504825" cy="3603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305174" name="Rectangle 23"/>
          <p:cNvSpPr>
            <a:spLocks noChangeArrowheads="1"/>
          </p:cNvSpPr>
          <p:nvPr/>
        </p:nvSpPr>
        <p:spPr bwMode="auto">
          <a:xfrm>
            <a:off x="3059113" y="4365625"/>
            <a:ext cx="504825" cy="3603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r>
              <a:rPr lang="en-US" altLang="en-US" baseline="-25000"/>
              <a:t>L</a:t>
            </a:r>
            <a:endParaRPr lang="ru-RU" altLang="en-US"/>
          </a:p>
        </p:txBody>
      </p:sp>
      <p:sp>
        <p:nvSpPr>
          <p:cNvPr id="305175" name="Line 25"/>
          <p:cNvSpPr>
            <a:spLocks noChangeShapeType="1"/>
          </p:cNvSpPr>
          <p:nvPr/>
        </p:nvSpPr>
        <p:spPr bwMode="auto">
          <a:xfrm>
            <a:off x="4859338" y="2349500"/>
            <a:ext cx="0" cy="251936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76" name="Line 26"/>
          <p:cNvSpPr>
            <a:spLocks noChangeShapeType="1"/>
          </p:cNvSpPr>
          <p:nvPr/>
        </p:nvSpPr>
        <p:spPr bwMode="auto">
          <a:xfrm>
            <a:off x="4859338" y="4868863"/>
            <a:ext cx="244951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77" name="Line 27"/>
          <p:cNvSpPr>
            <a:spLocks noChangeShapeType="1"/>
          </p:cNvSpPr>
          <p:nvPr/>
        </p:nvSpPr>
        <p:spPr bwMode="auto">
          <a:xfrm>
            <a:off x="5076825" y="2565400"/>
            <a:ext cx="1655763" cy="18716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78" name="Line 28"/>
          <p:cNvSpPr>
            <a:spLocks noChangeShapeType="1"/>
          </p:cNvSpPr>
          <p:nvPr/>
        </p:nvSpPr>
        <p:spPr bwMode="auto">
          <a:xfrm flipV="1">
            <a:off x="5219700" y="2708275"/>
            <a:ext cx="1944688" cy="16573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79" name="Line 29"/>
          <p:cNvSpPr>
            <a:spLocks noChangeShapeType="1"/>
          </p:cNvSpPr>
          <p:nvPr/>
        </p:nvSpPr>
        <p:spPr bwMode="auto">
          <a:xfrm>
            <a:off x="4859338" y="3213100"/>
            <a:ext cx="25923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80" name="Line 30"/>
          <p:cNvSpPr>
            <a:spLocks noChangeShapeType="1"/>
          </p:cNvSpPr>
          <p:nvPr/>
        </p:nvSpPr>
        <p:spPr bwMode="auto">
          <a:xfrm>
            <a:off x="6011863" y="3644900"/>
            <a:ext cx="0" cy="12239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81" name="Line 31"/>
          <p:cNvSpPr>
            <a:spLocks noChangeShapeType="1"/>
          </p:cNvSpPr>
          <p:nvPr/>
        </p:nvSpPr>
        <p:spPr bwMode="auto">
          <a:xfrm>
            <a:off x="4859338" y="3644900"/>
            <a:ext cx="11525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82" name="Line 32"/>
          <p:cNvSpPr>
            <a:spLocks noChangeShapeType="1"/>
          </p:cNvSpPr>
          <p:nvPr/>
        </p:nvSpPr>
        <p:spPr bwMode="auto">
          <a:xfrm>
            <a:off x="5651500" y="3213100"/>
            <a:ext cx="0" cy="16557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83" name="Line 33"/>
          <p:cNvSpPr>
            <a:spLocks noChangeShapeType="1"/>
          </p:cNvSpPr>
          <p:nvPr/>
        </p:nvSpPr>
        <p:spPr bwMode="auto">
          <a:xfrm flipH="1">
            <a:off x="5651500" y="4581525"/>
            <a:ext cx="2889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84" name="Line 34"/>
          <p:cNvSpPr>
            <a:spLocks noChangeShapeType="1"/>
          </p:cNvSpPr>
          <p:nvPr/>
        </p:nvSpPr>
        <p:spPr bwMode="auto">
          <a:xfrm flipV="1">
            <a:off x="5003800" y="3213100"/>
            <a:ext cx="0" cy="3603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5185" name="Rectangle 36"/>
          <p:cNvSpPr>
            <a:spLocks noChangeArrowheads="1"/>
          </p:cNvSpPr>
          <p:nvPr/>
        </p:nvSpPr>
        <p:spPr bwMode="auto">
          <a:xfrm>
            <a:off x="6804025" y="4365625"/>
            <a:ext cx="504825" cy="3603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305186" name="Rectangle 37"/>
          <p:cNvSpPr>
            <a:spLocks noChangeArrowheads="1"/>
          </p:cNvSpPr>
          <p:nvPr/>
        </p:nvSpPr>
        <p:spPr bwMode="auto">
          <a:xfrm>
            <a:off x="7451725" y="3284538"/>
            <a:ext cx="504825" cy="3603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t>
            </a:r>
            <a:r>
              <a:rPr lang="en-US" altLang="en-US" baseline="-25000"/>
              <a:t>min</a:t>
            </a:r>
            <a:endParaRPr lang="ru-RU" altLang="en-US"/>
          </a:p>
        </p:txBody>
      </p:sp>
      <p:sp>
        <p:nvSpPr>
          <p:cNvPr id="305187" name="Rectangle 38"/>
          <p:cNvSpPr>
            <a:spLocks noChangeArrowheads="1"/>
          </p:cNvSpPr>
          <p:nvPr/>
        </p:nvSpPr>
        <p:spPr bwMode="auto">
          <a:xfrm>
            <a:off x="7308850" y="2565400"/>
            <a:ext cx="504825" cy="3603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endParaRPr lang="ru-RU" altLang="en-US"/>
          </a:p>
        </p:txBody>
      </p:sp>
      <p:sp>
        <p:nvSpPr>
          <p:cNvPr id="305188" name="Rectangle 40"/>
          <p:cNvSpPr>
            <a:spLocks noChangeArrowheads="1"/>
          </p:cNvSpPr>
          <p:nvPr/>
        </p:nvSpPr>
        <p:spPr bwMode="auto">
          <a:xfrm>
            <a:off x="4284663" y="2133600"/>
            <a:ext cx="504825" cy="36036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t>
            </a:r>
            <a:endParaRPr lang="ru-RU" altLang="en-US"/>
          </a:p>
        </p:txBody>
      </p:sp>
      <p:sp>
        <p:nvSpPr>
          <p:cNvPr id="305189" name="Rectangle 41"/>
          <p:cNvSpPr>
            <a:spLocks noChangeArrowheads="1"/>
          </p:cNvSpPr>
          <p:nvPr/>
        </p:nvSpPr>
        <p:spPr bwMode="auto">
          <a:xfrm>
            <a:off x="7451725" y="4868863"/>
            <a:ext cx="504825" cy="3603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305190" name="Rectangle 42"/>
          <p:cNvSpPr>
            <a:spLocks noChangeArrowheads="1"/>
          </p:cNvSpPr>
          <p:nvPr/>
        </p:nvSpPr>
        <p:spPr bwMode="auto">
          <a:xfrm>
            <a:off x="4932363" y="5146675"/>
            <a:ext cx="244792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В результате в неохваченном профсоюзом секторе падает заработная плата</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9555693-FC12-45C1-A68D-4EE47E37C5A8}" type="slidenum">
              <a:rPr lang="ru-RU" altLang="en-US" smtClean="0"/>
              <a:pPr eaLnBrk="1" hangingPunct="1"/>
              <a:t>263</a:t>
            </a:fld>
            <a:endParaRPr lang="ru-RU" altLang="en-US" smtClean="0"/>
          </a:p>
        </p:txBody>
      </p:sp>
      <p:sp>
        <p:nvSpPr>
          <p:cNvPr id="306179" name="Rectangle 2"/>
          <p:cNvSpPr>
            <a:spLocks noGrp="1" noChangeArrowheads="1"/>
          </p:cNvSpPr>
          <p:nvPr>
            <p:ph type="title"/>
          </p:nvPr>
        </p:nvSpPr>
        <p:spPr>
          <a:xfrm>
            <a:off x="685800" y="152400"/>
            <a:ext cx="6870700" cy="1260475"/>
          </a:xfrm>
        </p:spPr>
        <p:txBody>
          <a:bodyPr/>
          <a:lstStyle/>
          <a:p>
            <a:pPr eaLnBrk="1" hangingPunct="1"/>
            <a:r>
              <a:rPr lang="ru-RU" altLang="en-US" sz="2400" b="1" smtClean="0"/>
              <a:t>Предприятие-монопсонист и сильный отраслевой профсоюз: двусторонняя монополия.</a:t>
            </a:r>
          </a:p>
        </p:txBody>
      </p:sp>
      <p:sp>
        <p:nvSpPr>
          <p:cNvPr id="306180" name="Rectangle 4"/>
          <p:cNvSpPr>
            <a:spLocks noGrp="1" noChangeArrowheads="1"/>
          </p:cNvSpPr>
          <p:nvPr>
            <p:ph type="body" sz="half" idx="1"/>
          </p:nvPr>
        </p:nvSpPr>
        <p:spPr>
          <a:xfrm>
            <a:off x="395288" y="1484313"/>
            <a:ext cx="4062412" cy="4465637"/>
          </a:xfrm>
        </p:spPr>
        <p:txBody>
          <a:bodyPr/>
          <a:lstStyle/>
          <a:p>
            <a:pPr eaLnBrk="1" hangingPunct="1">
              <a:lnSpc>
                <a:spcPct val="80000"/>
              </a:lnSpc>
              <a:buFontTx/>
              <a:buNone/>
            </a:pPr>
            <a:r>
              <a:rPr lang="en-US" altLang="en-US" sz="1800" smtClean="0"/>
              <a:t>W</a:t>
            </a:r>
            <a:endParaRPr lang="ru-RU" altLang="en-US" sz="1800" smtClean="0"/>
          </a:p>
        </p:txBody>
      </p:sp>
      <p:sp>
        <p:nvSpPr>
          <p:cNvPr id="306181" name="Rectangle 6"/>
          <p:cNvSpPr>
            <a:spLocks noGrp="1" noChangeArrowheads="1"/>
          </p:cNvSpPr>
          <p:nvPr>
            <p:ph type="body" sz="half" idx="2"/>
          </p:nvPr>
        </p:nvSpPr>
        <p:spPr>
          <a:xfrm>
            <a:off x="4610100" y="1484313"/>
            <a:ext cx="3771900" cy="4465637"/>
          </a:xfrm>
          <a:solidFill>
            <a:srgbClr val="FFFFFF"/>
          </a:solidFill>
          <a:ln>
            <a:solidFill>
              <a:srgbClr val="000000"/>
            </a:solidFill>
            <a:miter lim="800000"/>
            <a:headEnd/>
            <a:tailEnd/>
          </a:ln>
        </p:spPr>
        <p:txBody>
          <a:bodyPr/>
          <a:lstStyle/>
          <a:p>
            <a:pPr eaLnBrk="1" hangingPunct="1">
              <a:lnSpc>
                <a:spcPct val="80000"/>
              </a:lnSpc>
            </a:pPr>
            <a:r>
              <a:rPr lang="ru-RU" altLang="en-US" sz="1800" smtClean="0">
                <a:solidFill>
                  <a:schemeClr val="hlink"/>
                </a:solidFill>
              </a:rPr>
              <a:t>WП </a:t>
            </a:r>
            <a:r>
              <a:rPr lang="ru-RU" altLang="en-US" sz="1800" smtClean="0"/>
              <a:t>– уровень оплаты труда, устраивающий профсоюз</a:t>
            </a:r>
          </a:p>
          <a:p>
            <a:pPr eaLnBrk="1" hangingPunct="1">
              <a:lnSpc>
                <a:spcPct val="80000"/>
              </a:lnSpc>
            </a:pPr>
            <a:r>
              <a:rPr lang="ru-RU" altLang="en-US" sz="1800" smtClean="0"/>
              <a:t> </a:t>
            </a:r>
            <a:r>
              <a:rPr lang="ru-RU" altLang="en-US" sz="1800" smtClean="0">
                <a:solidFill>
                  <a:schemeClr val="tx2"/>
                </a:solidFill>
              </a:rPr>
              <a:t>WН</a:t>
            </a:r>
            <a:r>
              <a:rPr lang="ru-RU" altLang="en-US" sz="1800" smtClean="0"/>
              <a:t> - уровень оплаты труда, устраивающий нанимателя</a:t>
            </a:r>
          </a:p>
          <a:p>
            <a:pPr eaLnBrk="1" hangingPunct="1">
              <a:lnSpc>
                <a:spcPct val="80000"/>
              </a:lnSpc>
            </a:pPr>
            <a:endParaRPr lang="ru-RU" altLang="en-US" sz="1800" smtClean="0"/>
          </a:p>
          <a:p>
            <a:pPr eaLnBrk="1" hangingPunct="1">
              <a:lnSpc>
                <a:spcPct val="80000"/>
              </a:lnSpc>
              <a:buFontTx/>
              <a:buNone/>
            </a:pPr>
            <a:r>
              <a:rPr lang="ru-RU" altLang="en-US" sz="1800" smtClean="0"/>
              <a:t>	Победит тот, кто сильнее.</a:t>
            </a:r>
          </a:p>
          <a:p>
            <a:pPr eaLnBrk="1" hangingPunct="1">
              <a:lnSpc>
                <a:spcPct val="80000"/>
              </a:lnSpc>
              <a:buFontTx/>
              <a:buNone/>
            </a:pPr>
            <a:r>
              <a:rPr lang="ru-RU" altLang="en-US" sz="1800" smtClean="0"/>
              <a:t>	</a:t>
            </a:r>
          </a:p>
          <a:p>
            <a:pPr eaLnBrk="1" hangingPunct="1">
              <a:lnSpc>
                <a:spcPct val="80000"/>
              </a:lnSpc>
              <a:buFontTx/>
              <a:buNone/>
            </a:pPr>
            <a:r>
              <a:rPr lang="ru-RU" altLang="en-US" sz="1800" b="1" smtClean="0"/>
              <a:t>	</a:t>
            </a:r>
            <a:r>
              <a:rPr lang="ru-RU" altLang="en-US" sz="2000" b="1" smtClean="0"/>
              <a:t>Если силы равны, то монополия на одной стороне рынка фактически может уничтожить монопсонию на другой стороне рынка и уровень оплаты и занятости будет близким к конкурентному</a:t>
            </a:r>
            <a:r>
              <a:rPr lang="en-US" altLang="en-US" sz="2000" b="1" smtClean="0"/>
              <a:t> (</a:t>
            </a:r>
            <a:r>
              <a:rPr lang="en-US" altLang="en-US" sz="2000" b="1" smtClean="0">
                <a:solidFill>
                  <a:srgbClr val="0000FF"/>
                </a:solidFill>
              </a:rPr>
              <a:t>W,L</a:t>
            </a:r>
            <a:r>
              <a:rPr lang="en-US" altLang="en-US" sz="2000" b="1" smtClean="0"/>
              <a:t>)</a:t>
            </a:r>
            <a:r>
              <a:rPr lang="ru-RU" altLang="en-US" sz="2000" b="1" smtClean="0"/>
              <a:t>.</a:t>
            </a:r>
          </a:p>
        </p:txBody>
      </p:sp>
      <p:sp>
        <p:nvSpPr>
          <p:cNvPr id="306182" name="Line 7"/>
          <p:cNvSpPr>
            <a:spLocks noChangeShapeType="1"/>
          </p:cNvSpPr>
          <p:nvPr/>
        </p:nvSpPr>
        <p:spPr bwMode="auto">
          <a:xfrm>
            <a:off x="6372225" y="3068638"/>
            <a:ext cx="0" cy="2889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83" name="Line 8"/>
          <p:cNvSpPr>
            <a:spLocks noChangeShapeType="1"/>
          </p:cNvSpPr>
          <p:nvPr/>
        </p:nvSpPr>
        <p:spPr bwMode="auto">
          <a:xfrm>
            <a:off x="971550" y="1844675"/>
            <a:ext cx="0" cy="31686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84" name="Line 9"/>
          <p:cNvSpPr>
            <a:spLocks noChangeShapeType="1"/>
          </p:cNvSpPr>
          <p:nvPr/>
        </p:nvSpPr>
        <p:spPr bwMode="auto">
          <a:xfrm>
            <a:off x="971550" y="5013325"/>
            <a:ext cx="28797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85" name="Line 10"/>
          <p:cNvSpPr>
            <a:spLocks noChangeShapeType="1"/>
          </p:cNvSpPr>
          <p:nvPr/>
        </p:nvSpPr>
        <p:spPr bwMode="auto">
          <a:xfrm>
            <a:off x="1403350" y="1989138"/>
            <a:ext cx="1800225" cy="259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86" name="Line 11"/>
          <p:cNvSpPr>
            <a:spLocks noChangeShapeType="1"/>
          </p:cNvSpPr>
          <p:nvPr/>
        </p:nvSpPr>
        <p:spPr bwMode="auto">
          <a:xfrm flipV="1">
            <a:off x="1476375" y="3068638"/>
            <a:ext cx="2303463" cy="1223962"/>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87" name="Line 12"/>
          <p:cNvSpPr>
            <a:spLocks noChangeShapeType="1"/>
          </p:cNvSpPr>
          <p:nvPr/>
        </p:nvSpPr>
        <p:spPr bwMode="auto">
          <a:xfrm flipV="1">
            <a:off x="1476375" y="1916113"/>
            <a:ext cx="1295400" cy="208915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88" name="Line 13"/>
          <p:cNvSpPr>
            <a:spLocks noChangeShapeType="1"/>
          </p:cNvSpPr>
          <p:nvPr/>
        </p:nvSpPr>
        <p:spPr bwMode="auto">
          <a:xfrm>
            <a:off x="971550" y="2997200"/>
            <a:ext cx="1152525" cy="0"/>
          </a:xfrm>
          <a:prstGeom prst="line">
            <a:avLst/>
          </a:prstGeom>
          <a:noFill/>
          <a:ln w="28575">
            <a:solidFill>
              <a:schemeClr val="hlink"/>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89" name="Line 14"/>
          <p:cNvSpPr>
            <a:spLocks noChangeShapeType="1"/>
          </p:cNvSpPr>
          <p:nvPr/>
        </p:nvSpPr>
        <p:spPr bwMode="auto">
          <a:xfrm>
            <a:off x="2124075" y="2997200"/>
            <a:ext cx="0" cy="2016125"/>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90" name="Line 15"/>
          <p:cNvSpPr>
            <a:spLocks noChangeShapeType="1"/>
          </p:cNvSpPr>
          <p:nvPr/>
        </p:nvSpPr>
        <p:spPr bwMode="auto">
          <a:xfrm>
            <a:off x="971550" y="3933825"/>
            <a:ext cx="1152525" cy="0"/>
          </a:xfrm>
          <a:prstGeom prst="line">
            <a:avLst/>
          </a:prstGeom>
          <a:noFill/>
          <a:ln w="28575">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91" name="Line 16"/>
          <p:cNvSpPr>
            <a:spLocks noChangeShapeType="1"/>
          </p:cNvSpPr>
          <p:nvPr/>
        </p:nvSpPr>
        <p:spPr bwMode="auto">
          <a:xfrm>
            <a:off x="971550" y="3716338"/>
            <a:ext cx="1655763" cy="0"/>
          </a:xfrm>
          <a:prstGeom prst="line">
            <a:avLst/>
          </a:prstGeom>
          <a:noFill/>
          <a:ln w="28575">
            <a:solidFill>
              <a:srgbClr val="0000FF"/>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92" name="Line 17"/>
          <p:cNvSpPr>
            <a:spLocks noChangeShapeType="1"/>
          </p:cNvSpPr>
          <p:nvPr/>
        </p:nvSpPr>
        <p:spPr bwMode="auto">
          <a:xfrm>
            <a:off x="2627313" y="3716338"/>
            <a:ext cx="0" cy="1296987"/>
          </a:xfrm>
          <a:prstGeom prst="line">
            <a:avLst/>
          </a:prstGeom>
          <a:noFill/>
          <a:ln w="28575">
            <a:solidFill>
              <a:srgbClr val="0000FF"/>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93" name="Line 18"/>
          <p:cNvSpPr>
            <a:spLocks noChangeShapeType="1"/>
          </p:cNvSpPr>
          <p:nvPr/>
        </p:nvSpPr>
        <p:spPr bwMode="auto">
          <a:xfrm>
            <a:off x="971550" y="3357563"/>
            <a:ext cx="23050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94" name="Line 19"/>
          <p:cNvSpPr>
            <a:spLocks noChangeShapeType="1"/>
          </p:cNvSpPr>
          <p:nvPr/>
        </p:nvSpPr>
        <p:spPr bwMode="auto">
          <a:xfrm>
            <a:off x="3276600" y="3357563"/>
            <a:ext cx="0" cy="1655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6195" name="Rectangle 20"/>
          <p:cNvSpPr>
            <a:spLocks noChangeArrowheads="1"/>
          </p:cNvSpPr>
          <p:nvPr/>
        </p:nvSpPr>
        <p:spPr bwMode="auto">
          <a:xfrm>
            <a:off x="2916238" y="1844675"/>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ME</a:t>
            </a:r>
            <a:endParaRPr lang="ru-RU" altLang="en-US"/>
          </a:p>
        </p:txBody>
      </p:sp>
      <p:sp>
        <p:nvSpPr>
          <p:cNvPr id="306196" name="Rectangle 21"/>
          <p:cNvSpPr>
            <a:spLocks noChangeArrowheads="1"/>
          </p:cNvSpPr>
          <p:nvPr/>
        </p:nvSpPr>
        <p:spPr bwMode="auto">
          <a:xfrm>
            <a:off x="3779838" y="5084763"/>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306197" name="Rectangle 22"/>
          <p:cNvSpPr>
            <a:spLocks noChangeArrowheads="1"/>
          </p:cNvSpPr>
          <p:nvPr/>
        </p:nvSpPr>
        <p:spPr bwMode="auto">
          <a:xfrm>
            <a:off x="3779838" y="3141663"/>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AE</a:t>
            </a:r>
            <a:endParaRPr lang="ru-RU" altLang="en-US"/>
          </a:p>
        </p:txBody>
      </p:sp>
      <p:sp>
        <p:nvSpPr>
          <p:cNvPr id="306198" name="Rectangle 23"/>
          <p:cNvSpPr>
            <a:spLocks noChangeArrowheads="1"/>
          </p:cNvSpPr>
          <p:nvPr/>
        </p:nvSpPr>
        <p:spPr bwMode="auto">
          <a:xfrm>
            <a:off x="3348038" y="4365625"/>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MRP</a:t>
            </a:r>
            <a:r>
              <a:rPr lang="en-US" altLang="en-US" baseline="-25000"/>
              <a:t>L</a:t>
            </a:r>
            <a:r>
              <a:rPr lang="en-US" altLang="en-US"/>
              <a:t> =D</a:t>
            </a:r>
            <a:endParaRPr lang="ru-RU" altLang="en-US"/>
          </a:p>
        </p:txBody>
      </p:sp>
      <p:sp>
        <p:nvSpPr>
          <p:cNvPr id="306199" name="Rectangle 24"/>
          <p:cNvSpPr>
            <a:spLocks noChangeArrowheads="1"/>
          </p:cNvSpPr>
          <p:nvPr/>
        </p:nvSpPr>
        <p:spPr bwMode="auto">
          <a:xfrm>
            <a:off x="323850" y="364490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solidFill>
                  <a:srgbClr val="0000FF"/>
                </a:solidFill>
              </a:rPr>
              <a:t>W</a:t>
            </a:r>
          </a:p>
          <a:p>
            <a:pPr eaLnBrk="1" hangingPunct="1"/>
            <a:r>
              <a:rPr lang="en-US" altLang="en-US" b="1">
                <a:solidFill>
                  <a:schemeClr val="tx2"/>
                </a:solidFill>
              </a:rPr>
              <a:t>W</a:t>
            </a:r>
            <a:r>
              <a:rPr lang="en-US" altLang="en-US" b="1" baseline="-25000">
                <a:solidFill>
                  <a:schemeClr val="tx2"/>
                </a:solidFill>
              </a:rPr>
              <a:t>H</a:t>
            </a:r>
            <a:endParaRPr lang="ru-RU" altLang="en-US" b="1">
              <a:solidFill>
                <a:schemeClr val="tx2"/>
              </a:solidFill>
            </a:endParaRPr>
          </a:p>
        </p:txBody>
      </p:sp>
      <p:sp>
        <p:nvSpPr>
          <p:cNvPr id="306200" name="Rectangle 25"/>
          <p:cNvSpPr>
            <a:spLocks noChangeArrowheads="1"/>
          </p:cNvSpPr>
          <p:nvPr/>
        </p:nvSpPr>
        <p:spPr bwMode="auto">
          <a:xfrm>
            <a:off x="323850" y="2708275"/>
            <a:ext cx="5762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solidFill>
                  <a:schemeClr val="hlink"/>
                </a:solidFill>
              </a:rPr>
              <a:t>W</a:t>
            </a:r>
            <a:r>
              <a:rPr lang="ru-RU" altLang="en-US" b="1" baseline="-25000">
                <a:solidFill>
                  <a:schemeClr val="hlink"/>
                </a:solidFill>
              </a:rPr>
              <a:t>П</a:t>
            </a:r>
            <a:endParaRPr lang="en-US" altLang="en-US" b="1">
              <a:solidFill>
                <a:schemeClr val="hlink"/>
              </a:solidFill>
            </a:endParaRPr>
          </a:p>
          <a:p>
            <a:pPr eaLnBrk="1" hangingPunct="1"/>
            <a:r>
              <a:rPr lang="en-US" altLang="en-US"/>
              <a:t>W</a:t>
            </a:r>
            <a:r>
              <a:rPr lang="ru-RU" altLang="en-US" baseline="-25000"/>
              <a:t>Е</a:t>
            </a:r>
            <a:endParaRPr lang="ru-RU" altLang="en-US"/>
          </a:p>
        </p:txBody>
      </p:sp>
      <p:sp>
        <p:nvSpPr>
          <p:cNvPr id="306201" name="Rectangle 26"/>
          <p:cNvSpPr>
            <a:spLocks noChangeArrowheads="1"/>
          </p:cNvSpPr>
          <p:nvPr/>
        </p:nvSpPr>
        <p:spPr bwMode="auto">
          <a:xfrm>
            <a:off x="2987675" y="5084763"/>
            <a:ext cx="576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r>
              <a:rPr lang="en-US" altLang="en-US" baseline="-25000"/>
              <a:t>E</a:t>
            </a:r>
            <a:endParaRPr lang="ru-RU" altLang="en-US"/>
          </a:p>
        </p:txBody>
      </p:sp>
      <p:sp>
        <p:nvSpPr>
          <p:cNvPr id="306202" name="Rectangle 27"/>
          <p:cNvSpPr>
            <a:spLocks noChangeArrowheads="1"/>
          </p:cNvSpPr>
          <p:nvPr/>
        </p:nvSpPr>
        <p:spPr bwMode="auto">
          <a:xfrm>
            <a:off x="1908175" y="5084763"/>
            <a:ext cx="1008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r>
              <a:rPr lang="ru-RU" altLang="en-US" baseline="-25000">
                <a:solidFill>
                  <a:schemeClr val="hlink"/>
                </a:solidFill>
              </a:rPr>
              <a:t>П</a:t>
            </a:r>
            <a:r>
              <a:rPr lang="en-US" altLang="en-US" baseline="-25000"/>
              <a:t>/</a:t>
            </a:r>
            <a:r>
              <a:rPr lang="en-US" altLang="en-US" baseline="-25000">
                <a:solidFill>
                  <a:schemeClr val="tx2"/>
                </a:solidFill>
              </a:rPr>
              <a:t>H</a:t>
            </a:r>
            <a:r>
              <a:rPr lang="ru-RU" altLang="en-US" baseline="-25000"/>
              <a:t>  </a:t>
            </a:r>
            <a:r>
              <a:rPr lang="en-US" altLang="en-US" baseline="-25000"/>
              <a:t>  </a:t>
            </a:r>
            <a:r>
              <a:rPr lang="en-US" altLang="en-US">
                <a:solidFill>
                  <a:srgbClr val="0000FF"/>
                </a:solidFill>
              </a:rPr>
              <a:t>L</a:t>
            </a:r>
            <a:endParaRPr lang="ru-RU" altLang="en-US">
              <a:solidFill>
                <a:srgbClr val="0000FF"/>
              </a:solidFill>
            </a:endParaRPr>
          </a:p>
          <a:p>
            <a:pPr eaLnBrk="1" hangingPunct="1"/>
            <a:endParaRPr lang="ru-RU" alt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313B33C-2805-4CAB-866D-7F4841A32BD1}" type="slidenum">
              <a:rPr lang="ru-RU" altLang="en-US" smtClean="0"/>
              <a:pPr eaLnBrk="1" hangingPunct="1"/>
              <a:t>264</a:t>
            </a:fld>
            <a:endParaRPr lang="ru-RU" altLang="en-US" smtClean="0"/>
          </a:p>
        </p:txBody>
      </p:sp>
      <p:sp>
        <p:nvSpPr>
          <p:cNvPr id="307203" name="Rectangle 2"/>
          <p:cNvSpPr>
            <a:spLocks noGrp="1" noChangeArrowheads="1"/>
          </p:cNvSpPr>
          <p:nvPr>
            <p:ph type="title"/>
          </p:nvPr>
        </p:nvSpPr>
        <p:spPr>
          <a:xfrm>
            <a:off x="685800" y="152400"/>
            <a:ext cx="6870700" cy="1189038"/>
          </a:xfrm>
        </p:spPr>
        <p:txBody>
          <a:bodyPr/>
          <a:lstStyle/>
          <a:p>
            <a:pPr eaLnBrk="1" hangingPunct="1"/>
            <a:r>
              <a:rPr lang="ru-RU" altLang="en-US" sz="4000" b="1" smtClean="0"/>
              <a:t>Двусторонняя монополия: некоторые выводы</a:t>
            </a:r>
          </a:p>
        </p:txBody>
      </p:sp>
      <p:sp>
        <p:nvSpPr>
          <p:cNvPr id="307204" name="Rectangle 3"/>
          <p:cNvSpPr>
            <a:spLocks noGrp="1" noChangeArrowheads="1"/>
          </p:cNvSpPr>
          <p:nvPr>
            <p:ph type="body" idx="1"/>
          </p:nvPr>
        </p:nvSpPr>
        <p:spPr>
          <a:xfrm>
            <a:off x="685800" y="1412875"/>
            <a:ext cx="7696200" cy="4824413"/>
          </a:xfrm>
        </p:spPr>
        <p:txBody>
          <a:bodyPr/>
          <a:lstStyle/>
          <a:p>
            <a:pPr eaLnBrk="1" hangingPunct="1">
              <a:lnSpc>
                <a:spcPct val="80000"/>
              </a:lnSpc>
            </a:pPr>
            <a:r>
              <a:rPr lang="ru-RU" altLang="en-US" sz="2800" smtClean="0"/>
              <a:t>Из данной модели следует интересный вывод: если профсоюзу удастся настоять на том, что по предлагаемой им ставке </a:t>
            </a:r>
            <a:r>
              <a:rPr lang="en-US" altLang="en-US" sz="2800" smtClean="0"/>
              <a:t>We ( </a:t>
            </a:r>
            <a:r>
              <a:rPr lang="ru-RU" altLang="en-US" sz="2800" smtClean="0"/>
              <a:t>которая выше ставки предпринимателя, но при этом ниже исходной ставки профсоюза ) может быть нанято любое количество работников, то предприниматель окажется в положении, когда ему будет выгодно увеличить занятость. </a:t>
            </a:r>
            <a:r>
              <a:rPr lang="ru-RU" altLang="en-US" sz="2800" b="1" i="1" smtClean="0"/>
              <a:t>В результате уровень оплаты труда и уровень занятости превысят таковые в условиях конкурентного рынка.</a:t>
            </a:r>
          </a:p>
          <a:p>
            <a:pPr eaLnBrk="1" hangingPunct="1">
              <a:lnSpc>
                <a:spcPct val="80000"/>
              </a:lnSpc>
            </a:pPr>
            <a:endParaRPr lang="ru-RU" altLang="en-US" sz="2800" b="1" i="1" smtClean="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39AD474-EA7A-4FD0-87B3-01D15003B7E8}" type="slidenum">
              <a:rPr lang="ru-RU" altLang="en-US" smtClean="0"/>
              <a:pPr eaLnBrk="1" hangingPunct="1"/>
              <a:t>265</a:t>
            </a:fld>
            <a:endParaRPr lang="ru-RU" altLang="en-US" smtClean="0"/>
          </a:p>
        </p:txBody>
      </p:sp>
      <p:sp>
        <p:nvSpPr>
          <p:cNvPr id="308227" name="Rectangle 2"/>
          <p:cNvSpPr>
            <a:spLocks noGrp="1" noChangeArrowheads="1"/>
          </p:cNvSpPr>
          <p:nvPr>
            <p:ph type="title"/>
          </p:nvPr>
        </p:nvSpPr>
        <p:spPr>
          <a:xfrm>
            <a:off x="685800" y="152400"/>
            <a:ext cx="6870700" cy="973138"/>
          </a:xfrm>
        </p:spPr>
        <p:txBody>
          <a:bodyPr/>
          <a:lstStyle/>
          <a:p>
            <a:pPr eaLnBrk="1" hangingPunct="1"/>
            <a:r>
              <a:rPr lang="ru-RU" altLang="en-US" sz="4000" b="1" smtClean="0"/>
              <a:t>Дискриминация</a:t>
            </a:r>
          </a:p>
        </p:txBody>
      </p:sp>
      <p:sp>
        <p:nvSpPr>
          <p:cNvPr id="308228" name="Rectangle 4"/>
          <p:cNvSpPr>
            <a:spLocks noGrp="1" noChangeArrowheads="1"/>
          </p:cNvSpPr>
          <p:nvPr>
            <p:ph type="body" sz="half" idx="1"/>
          </p:nvPr>
        </p:nvSpPr>
        <p:spPr>
          <a:xfrm>
            <a:off x="685800" y="1341438"/>
            <a:ext cx="4030663" cy="4535487"/>
          </a:xfrm>
        </p:spPr>
        <p:txBody>
          <a:bodyPr/>
          <a:lstStyle/>
          <a:p>
            <a:pPr eaLnBrk="1" hangingPunct="1">
              <a:lnSpc>
                <a:spcPct val="90000"/>
              </a:lnSpc>
            </a:pPr>
            <a:r>
              <a:rPr lang="ru-RU" altLang="en-US" sz="2400" smtClean="0"/>
              <a:t>Имеет место тогда, когда к тем, кто имеет те же способности, образование, квалификацию, относятся хуже.</a:t>
            </a:r>
          </a:p>
          <a:p>
            <a:pPr eaLnBrk="1" hangingPunct="1">
              <a:lnSpc>
                <a:spcPct val="90000"/>
              </a:lnSpc>
            </a:pPr>
            <a:r>
              <a:rPr lang="ru-RU" altLang="en-US" sz="2400" smtClean="0"/>
              <a:t>Может принимать жесткую( не принимают на работу) и нежесткую формы ( более низкая заработная плата)</a:t>
            </a:r>
          </a:p>
        </p:txBody>
      </p:sp>
      <p:sp>
        <p:nvSpPr>
          <p:cNvPr id="308229" name="Rectangle 5"/>
          <p:cNvSpPr>
            <a:spLocks noGrp="1" noChangeArrowheads="1"/>
          </p:cNvSpPr>
          <p:nvPr>
            <p:ph type="body" sz="half" idx="2"/>
          </p:nvPr>
        </p:nvSpPr>
        <p:spPr>
          <a:xfrm>
            <a:off x="4610100" y="1412875"/>
            <a:ext cx="3771900" cy="4824413"/>
          </a:xfrm>
        </p:spPr>
        <p:txBody>
          <a:bodyPr/>
          <a:lstStyle/>
          <a:p>
            <a:pPr eaLnBrk="1" hangingPunct="1">
              <a:lnSpc>
                <a:spcPct val="90000"/>
              </a:lnSpc>
            </a:pPr>
            <a:r>
              <a:rPr lang="ru-RU" altLang="en-US" sz="2400" smtClean="0"/>
              <a:t>Формы дискриминации:</a:t>
            </a:r>
          </a:p>
          <a:p>
            <a:pPr lvl="1" eaLnBrk="1" hangingPunct="1">
              <a:lnSpc>
                <a:spcPct val="90000"/>
              </a:lnSpc>
            </a:pPr>
            <a:r>
              <a:rPr lang="ru-RU" altLang="en-US" smtClean="0"/>
              <a:t>В оплате труда</a:t>
            </a:r>
          </a:p>
          <a:p>
            <a:pPr lvl="1" eaLnBrk="1" hangingPunct="1">
              <a:lnSpc>
                <a:spcPct val="90000"/>
              </a:lnSpc>
            </a:pPr>
            <a:r>
              <a:rPr lang="ru-RU" altLang="en-US" smtClean="0"/>
              <a:t>При найме на работу</a:t>
            </a:r>
          </a:p>
          <a:p>
            <a:pPr lvl="1" eaLnBrk="1" hangingPunct="1">
              <a:lnSpc>
                <a:spcPct val="90000"/>
              </a:lnSpc>
            </a:pPr>
            <a:r>
              <a:rPr lang="ru-RU" altLang="en-US" smtClean="0"/>
              <a:t>Расходы на обучение</a:t>
            </a:r>
          </a:p>
          <a:p>
            <a:pPr lvl="1" eaLnBrk="1" hangingPunct="1">
              <a:lnSpc>
                <a:spcPct val="90000"/>
              </a:lnSpc>
            </a:pPr>
            <a:r>
              <a:rPr lang="ru-RU" altLang="en-US" smtClean="0"/>
              <a:t>При выборе профессии</a:t>
            </a:r>
          </a:p>
          <a:p>
            <a:pPr lvl="1" eaLnBrk="1" hangingPunct="1">
              <a:lnSpc>
                <a:spcPct val="90000"/>
              </a:lnSpc>
              <a:buFontTx/>
              <a:buNone/>
            </a:pPr>
            <a:endParaRPr lang="ru-RU" altLang="en-US" smtClean="0"/>
          </a:p>
          <a:p>
            <a:pPr lvl="1" eaLnBrk="1" hangingPunct="1">
              <a:lnSpc>
                <a:spcPct val="90000"/>
              </a:lnSpc>
              <a:buFontTx/>
              <a:buNone/>
            </a:pPr>
            <a:endParaRPr lang="ru-RU" altLang="en-US" smtClean="0"/>
          </a:p>
          <a:p>
            <a:pPr lvl="1" algn="ctr" eaLnBrk="1" hangingPunct="1">
              <a:lnSpc>
                <a:spcPct val="90000"/>
              </a:lnSpc>
              <a:buFontTx/>
              <a:buNone/>
            </a:pPr>
            <a:r>
              <a:rPr lang="ru-RU" altLang="en-US" b="1" i="1" smtClean="0"/>
              <a:t>Профессиональная сегрегация</a:t>
            </a:r>
          </a:p>
        </p:txBody>
      </p:sp>
      <p:sp>
        <p:nvSpPr>
          <p:cNvPr id="308230" name="AutoShape 6"/>
          <p:cNvSpPr>
            <a:spLocks noChangeArrowheads="1"/>
          </p:cNvSpPr>
          <p:nvPr/>
        </p:nvSpPr>
        <p:spPr bwMode="auto">
          <a:xfrm>
            <a:off x="6156325" y="4797425"/>
            <a:ext cx="503238" cy="719138"/>
          </a:xfrm>
          <a:prstGeom prst="downArrow">
            <a:avLst>
              <a:gd name="adj1" fmla="val 50000"/>
              <a:gd name="adj2" fmla="val 35726"/>
            </a:avLst>
          </a:prstGeom>
          <a:solidFill>
            <a:schemeClr val="hlink"/>
          </a:solidFill>
          <a:ln w="12700" algn="ctr">
            <a:solidFill>
              <a:schemeClr val="hlink"/>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A5593ED-859B-40A5-BE8C-2FA3CBA6F569}" type="slidenum">
              <a:rPr lang="ru-RU" altLang="en-US" smtClean="0"/>
              <a:pPr eaLnBrk="1" hangingPunct="1"/>
              <a:t>266</a:t>
            </a:fld>
            <a:endParaRPr lang="ru-RU" altLang="en-US" smtClean="0"/>
          </a:p>
        </p:txBody>
      </p:sp>
      <p:sp>
        <p:nvSpPr>
          <p:cNvPr id="309251" name="Rectangle 27"/>
          <p:cNvSpPr>
            <a:spLocks noChangeArrowheads="1"/>
          </p:cNvSpPr>
          <p:nvPr/>
        </p:nvSpPr>
        <p:spPr bwMode="auto">
          <a:xfrm>
            <a:off x="6227763" y="3429000"/>
            <a:ext cx="936625" cy="1439863"/>
          </a:xfrm>
          <a:prstGeom prst="rect">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ВВП</a:t>
            </a:r>
          </a:p>
        </p:txBody>
      </p:sp>
      <p:sp>
        <p:nvSpPr>
          <p:cNvPr id="309252" name="Rectangle 26"/>
          <p:cNvSpPr>
            <a:spLocks noChangeArrowheads="1"/>
          </p:cNvSpPr>
          <p:nvPr/>
        </p:nvSpPr>
        <p:spPr bwMode="auto">
          <a:xfrm>
            <a:off x="3779838" y="3429000"/>
            <a:ext cx="863600" cy="1439863"/>
          </a:xfrm>
          <a:prstGeom prst="rect">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ВВП</a:t>
            </a:r>
          </a:p>
        </p:txBody>
      </p:sp>
      <p:sp>
        <p:nvSpPr>
          <p:cNvPr id="309253" name="Rectangle 25"/>
          <p:cNvSpPr>
            <a:spLocks noChangeArrowheads="1"/>
          </p:cNvSpPr>
          <p:nvPr/>
        </p:nvSpPr>
        <p:spPr bwMode="auto">
          <a:xfrm>
            <a:off x="971550" y="3429000"/>
            <a:ext cx="936625" cy="1439863"/>
          </a:xfrm>
          <a:prstGeom prst="rect">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ВВП</a:t>
            </a:r>
          </a:p>
        </p:txBody>
      </p:sp>
      <p:sp>
        <p:nvSpPr>
          <p:cNvPr id="309254" name="Rectangle 2"/>
          <p:cNvSpPr>
            <a:spLocks noGrp="1" noChangeArrowheads="1"/>
          </p:cNvSpPr>
          <p:nvPr>
            <p:ph type="title"/>
          </p:nvPr>
        </p:nvSpPr>
        <p:spPr>
          <a:xfrm>
            <a:off x="685800" y="188913"/>
            <a:ext cx="6870700" cy="1079500"/>
          </a:xfrm>
        </p:spPr>
        <p:txBody>
          <a:bodyPr/>
          <a:lstStyle/>
          <a:p>
            <a:pPr eaLnBrk="1" hangingPunct="1"/>
            <a:r>
              <a:rPr lang="ru-RU" altLang="en-US" sz="3200" b="1" smtClean="0"/>
              <a:t>Профессинальная сегрегация: модель переполнения</a:t>
            </a:r>
          </a:p>
        </p:txBody>
      </p:sp>
      <p:sp>
        <p:nvSpPr>
          <p:cNvPr id="309255" name="Rectangle 3"/>
          <p:cNvSpPr>
            <a:spLocks noGrp="1" noChangeArrowheads="1"/>
          </p:cNvSpPr>
          <p:nvPr>
            <p:ph type="body" idx="1"/>
          </p:nvPr>
        </p:nvSpPr>
        <p:spPr>
          <a:xfrm>
            <a:off x="685800" y="1412875"/>
            <a:ext cx="7696200" cy="4073525"/>
          </a:xfrm>
        </p:spPr>
        <p:txBody>
          <a:bodyPr/>
          <a:lstStyle/>
          <a:p>
            <a:pPr eaLnBrk="1" hangingPunct="1">
              <a:buFontTx/>
              <a:buNone/>
            </a:pPr>
            <a:r>
              <a:rPr lang="en-US" altLang="en-US" sz="2000" smtClean="0"/>
              <a:t>W</a:t>
            </a:r>
            <a:endParaRPr lang="ru-RU" altLang="en-US" sz="2000" smtClean="0"/>
          </a:p>
        </p:txBody>
      </p:sp>
      <p:sp>
        <p:nvSpPr>
          <p:cNvPr id="309256" name="Line 4"/>
          <p:cNvSpPr>
            <a:spLocks noChangeShapeType="1"/>
          </p:cNvSpPr>
          <p:nvPr/>
        </p:nvSpPr>
        <p:spPr bwMode="auto">
          <a:xfrm>
            <a:off x="971550" y="1989138"/>
            <a:ext cx="0" cy="28797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57" name="Line 5"/>
          <p:cNvSpPr>
            <a:spLocks noChangeShapeType="1"/>
          </p:cNvSpPr>
          <p:nvPr/>
        </p:nvSpPr>
        <p:spPr bwMode="auto">
          <a:xfrm>
            <a:off x="971550" y="4868863"/>
            <a:ext cx="22320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58" name="Line 6"/>
          <p:cNvSpPr>
            <a:spLocks noChangeShapeType="1"/>
          </p:cNvSpPr>
          <p:nvPr/>
        </p:nvSpPr>
        <p:spPr bwMode="auto">
          <a:xfrm>
            <a:off x="3779838" y="2060575"/>
            <a:ext cx="0" cy="280828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59" name="Line 7"/>
          <p:cNvSpPr>
            <a:spLocks noChangeShapeType="1"/>
          </p:cNvSpPr>
          <p:nvPr/>
        </p:nvSpPr>
        <p:spPr bwMode="auto">
          <a:xfrm>
            <a:off x="3779838" y="4868863"/>
            <a:ext cx="19446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60" name="Line 8"/>
          <p:cNvSpPr>
            <a:spLocks noChangeShapeType="1"/>
          </p:cNvSpPr>
          <p:nvPr/>
        </p:nvSpPr>
        <p:spPr bwMode="auto">
          <a:xfrm>
            <a:off x="6227763" y="2205038"/>
            <a:ext cx="0" cy="26638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61" name="Line 9"/>
          <p:cNvSpPr>
            <a:spLocks noChangeShapeType="1"/>
          </p:cNvSpPr>
          <p:nvPr/>
        </p:nvSpPr>
        <p:spPr bwMode="auto">
          <a:xfrm>
            <a:off x="6227763" y="4868863"/>
            <a:ext cx="18002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62" name="Line 10"/>
          <p:cNvSpPr>
            <a:spLocks noChangeShapeType="1"/>
          </p:cNvSpPr>
          <p:nvPr/>
        </p:nvSpPr>
        <p:spPr bwMode="auto">
          <a:xfrm>
            <a:off x="1187450" y="2205038"/>
            <a:ext cx="1152525" cy="21605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63" name="Line 11"/>
          <p:cNvSpPr>
            <a:spLocks noChangeShapeType="1"/>
          </p:cNvSpPr>
          <p:nvPr/>
        </p:nvSpPr>
        <p:spPr bwMode="auto">
          <a:xfrm>
            <a:off x="3924300" y="2276475"/>
            <a:ext cx="1152525" cy="19446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64" name="Line 12"/>
          <p:cNvSpPr>
            <a:spLocks noChangeShapeType="1"/>
          </p:cNvSpPr>
          <p:nvPr/>
        </p:nvSpPr>
        <p:spPr bwMode="auto">
          <a:xfrm>
            <a:off x="6443663" y="2636838"/>
            <a:ext cx="1512887" cy="1655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65" name="Line 13"/>
          <p:cNvSpPr>
            <a:spLocks noChangeShapeType="1"/>
          </p:cNvSpPr>
          <p:nvPr/>
        </p:nvSpPr>
        <p:spPr bwMode="auto">
          <a:xfrm>
            <a:off x="971550" y="2997200"/>
            <a:ext cx="4176713"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66" name="Line 14"/>
          <p:cNvSpPr>
            <a:spLocks noChangeShapeType="1"/>
          </p:cNvSpPr>
          <p:nvPr/>
        </p:nvSpPr>
        <p:spPr bwMode="auto">
          <a:xfrm>
            <a:off x="1619250" y="2997200"/>
            <a:ext cx="0" cy="18716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67" name="Line 15"/>
          <p:cNvSpPr>
            <a:spLocks noChangeShapeType="1"/>
          </p:cNvSpPr>
          <p:nvPr/>
        </p:nvSpPr>
        <p:spPr bwMode="auto">
          <a:xfrm>
            <a:off x="4356100" y="2997200"/>
            <a:ext cx="0" cy="18716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68" name="Line 16"/>
          <p:cNvSpPr>
            <a:spLocks noChangeShapeType="1"/>
          </p:cNvSpPr>
          <p:nvPr/>
        </p:nvSpPr>
        <p:spPr bwMode="auto">
          <a:xfrm>
            <a:off x="6227763" y="3789363"/>
            <a:ext cx="1728787"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69" name="Line 17"/>
          <p:cNvSpPr>
            <a:spLocks noChangeShapeType="1"/>
          </p:cNvSpPr>
          <p:nvPr/>
        </p:nvSpPr>
        <p:spPr bwMode="auto">
          <a:xfrm>
            <a:off x="7524750" y="3789363"/>
            <a:ext cx="0" cy="10795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70" name="Line 18"/>
          <p:cNvSpPr>
            <a:spLocks noChangeShapeType="1"/>
          </p:cNvSpPr>
          <p:nvPr/>
        </p:nvSpPr>
        <p:spPr bwMode="auto">
          <a:xfrm>
            <a:off x="971550" y="3429000"/>
            <a:ext cx="7200900" cy="0"/>
          </a:xfrm>
          <a:prstGeom prst="line">
            <a:avLst/>
          </a:prstGeom>
          <a:noFill/>
          <a:ln w="28575">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71" name="Line 19"/>
          <p:cNvSpPr>
            <a:spLocks noChangeShapeType="1"/>
          </p:cNvSpPr>
          <p:nvPr/>
        </p:nvSpPr>
        <p:spPr bwMode="auto">
          <a:xfrm>
            <a:off x="1908175" y="3429000"/>
            <a:ext cx="0" cy="1439863"/>
          </a:xfrm>
          <a:prstGeom prst="line">
            <a:avLst/>
          </a:prstGeom>
          <a:noFill/>
          <a:ln w="28575">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72" name="Line 20"/>
          <p:cNvSpPr>
            <a:spLocks noChangeShapeType="1"/>
          </p:cNvSpPr>
          <p:nvPr/>
        </p:nvSpPr>
        <p:spPr bwMode="auto">
          <a:xfrm>
            <a:off x="4643438" y="3429000"/>
            <a:ext cx="0" cy="1439863"/>
          </a:xfrm>
          <a:prstGeom prst="line">
            <a:avLst/>
          </a:prstGeom>
          <a:noFill/>
          <a:ln w="28575">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73" name="Line 21"/>
          <p:cNvSpPr>
            <a:spLocks noChangeShapeType="1"/>
          </p:cNvSpPr>
          <p:nvPr/>
        </p:nvSpPr>
        <p:spPr bwMode="auto">
          <a:xfrm>
            <a:off x="7164388" y="3429000"/>
            <a:ext cx="0" cy="1439863"/>
          </a:xfrm>
          <a:prstGeom prst="line">
            <a:avLst/>
          </a:prstGeom>
          <a:noFill/>
          <a:ln w="28575">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74" name="Line 22"/>
          <p:cNvSpPr>
            <a:spLocks noChangeShapeType="1"/>
          </p:cNvSpPr>
          <p:nvPr/>
        </p:nvSpPr>
        <p:spPr bwMode="auto">
          <a:xfrm>
            <a:off x="1187450" y="2997200"/>
            <a:ext cx="0" cy="3603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75" name="Line 23"/>
          <p:cNvSpPr>
            <a:spLocks noChangeShapeType="1"/>
          </p:cNvSpPr>
          <p:nvPr/>
        </p:nvSpPr>
        <p:spPr bwMode="auto">
          <a:xfrm>
            <a:off x="3995738" y="3068638"/>
            <a:ext cx="0" cy="2889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76" name="Line 24"/>
          <p:cNvSpPr>
            <a:spLocks noChangeShapeType="1"/>
          </p:cNvSpPr>
          <p:nvPr/>
        </p:nvSpPr>
        <p:spPr bwMode="auto">
          <a:xfrm flipV="1">
            <a:off x="6372225" y="3500438"/>
            <a:ext cx="0"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09277" name="Rectangle 28"/>
          <p:cNvSpPr>
            <a:spLocks noChangeArrowheads="1"/>
          </p:cNvSpPr>
          <p:nvPr/>
        </p:nvSpPr>
        <p:spPr bwMode="auto">
          <a:xfrm>
            <a:off x="1116013" y="5013325"/>
            <a:ext cx="19431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Мужская профессия</a:t>
            </a:r>
          </a:p>
        </p:txBody>
      </p:sp>
      <p:sp>
        <p:nvSpPr>
          <p:cNvPr id="309278" name="Rectangle 29"/>
          <p:cNvSpPr>
            <a:spLocks noChangeArrowheads="1"/>
          </p:cNvSpPr>
          <p:nvPr/>
        </p:nvSpPr>
        <p:spPr bwMode="auto">
          <a:xfrm>
            <a:off x="3779838" y="5013325"/>
            <a:ext cx="19431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Мужская профессия</a:t>
            </a:r>
          </a:p>
        </p:txBody>
      </p:sp>
      <p:sp>
        <p:nvSpPr>
          <p:cNvPr id="309279" name="Rectangle 30"/>
          <p:cNvSpPr>
            <a:spLocks noChangeArrowheads="1"/>
          </p:cNvSpPr>
          <p:nvPr/>
        </p:nvSpPr>
        <p:spPr bwMode="auto">
          <a:xfrm>
            <a:off x="6227763" y="5013325"/>
            <a:ext cx="19431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Женская профессия</a:t>
            </a:r>
          </a:p>
        </p:txBody>
      </p:sp>
      <p:sp>
        <p:nvSpPr>
          <p:cNvPr id="309280" name="Rectangle 31"/>
          <p:cNvSpPr>
            <a:spLocks noChangeArrowheads="1"/>
          </p:cNvSpPr>
          <p:nvPr/>
        </p:nvSpPr>
        <p:spPr bwMode="auto">
          <a:xfrm>
            <a:off x="2916238" y="4437063"/>
            <a:ext cx="5032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309281" name="Rectangle 33"/>
          <p:cNvSpPr>
            <a:spLocks noChangeArrowheads="1"/>
          </p:cNvSpPr>
          <p:nvPr/>
        </p:nvSpPr>
        <p:spPr bwMode="auto">
          <a:xfrm>
            <a:off x="5435600" y="4508500"/>
            <a:ext cx="5032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309282" name="Rectangle 34"/>
          <p:cNvSpPr>
            <a:spLocks noChangeArrowheads="1"/>
          </p:cNvSpPr>
          <p:nvPr/>
        </p:nvSpPr>
        <p:spPr bwMode="auto">
          <a:xfrm>
            <a:off x="7740650" y="4508500"/>
            <a:ext cx="5032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309283" name="Rectangle 35"/>
          <p:cNvSpPr>
            <a:spLocks noChangeArrowheads="1"/>
          </p:cNvSpPr>
          <p:nvPr/>
        </p:nvSpPr>
        <p:spPr bwMode="auto">
          <a:xfrm>
            <a:off x="3995738" y="1916113"/>
            <a:ext cx="5032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t>
            </a:r>
            <a:endParaRPr lang="ru-RU" altLang="en-US"/>
          </a:p>
        </p:txBody>
      </p:sp>
      <p:sp>
        <p:nvSpPr>
          <p:cNvPr id="309284" name="Rectangle 36"/>
          <p:cNvSpPr>
            <a:spLocks noChangeArrowheads="1"/>
          </p:cNvSpPr>
          <p:nvPr/>
        </p:nvSpPr>
        <p:spPr bwMode="auto">
          <a:xfrm>
            <a:off x="5580063" y="2133600"/>
            <a:ext cx="5032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t>
            </a:r>
            <a:endParaRPr lang="ru-RU" alt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D641F9C-A606-4656-A8A5-3751EF5B3A84}" type="slidenum">
              <a:rPr lang="ru-RU" altLang="en-US" smtClean="0"/>
              <a:pPr eaLnBrk="1" hangingPunct="1"/>
              <a:t>267</a:t>
            </a:fld>
            <a:endParaRPr lang="ru-RU" altLang="en-US" smtClean="0"/>
          </a:p>
        </p:txBody>
      </p:sp>
      <p:sp>
        <p:nvSpPr>
          <p:cNvPr id="310275" name="Rectangle 2"/>
          <p:cNvSpPr>
            <a:spLocks noGrp="1" noChangeArrowheads="1"/>
          </p:cNvSpPr>
          <p:nvPr>
            <p:ph type="title"/>
          </p:nvPr>
        </p:nvSpPr>
        <p:spPr>
          <a:xfrm>
            <a:off x="323850" y="152400"/>
            <a:ext cx="8135938" cy="1116013"/>
          </a:xfrm>
        </p:spPr>
        <p:txBody>
          <a:bodyPr/>
          <a:lstStyle/>
          <a:p>
            <a:pPr eaLnBrk="1" hangingPunct="1"/>
            <a:r>
              <a:rPr lang="ru-RU" altLang="en-US" sz="3200" b="1" smtClean="0"/>
              <a:t>Модель переполнения: комментарии</a:t>
            </a:r>
          </a:p>
        </p:txBody>
      </p:sp>
      <p:sp>
        <p:nvSpPr>
          <p:cNvPr id="310276" name="Rectangle 3"/>
          <p:cNvSpPr>
            <a:spLocks noGrp="1" noChangeArrowheads="1"/>
          </p:cNvSpPr>
          <p:nvPr>
            <p:ph type="body" idx="1"/>
          </p:nvPr>
        </p:nvSpPr>
        <p:spPr>
          <a:xfrm>
            <a:off x="1116013" y="1341438"/>
            <a:ext cx="7265987" cy="4967287"/>
          </a:xfrm>
        </p:spPr>
        <p:txBody>
          <a:bodyPr/>
          <a:lstStyle/>
          <a:p>
            <a:pPr algn="ctr" eaLnBrk="1" hangingPunct="1">
              <a:lnSpc>
                <a:spcPct val="80000"/>
              </a:lnSpc>
              <a:buFontTx/>
              <a:buNone/>
            </a:pPr>
            <a:r>
              <a:rPr lang="ru-RU" altLang="en-US" sz="2400" smtClean="0"/>
              <a:t>	Предположим две профессии из трех недоступны для женщин. Это приводит к тому, что уровень оплаты труда на этих профессиональных рынках оказывается выше, чем мог бы быть в условиях открытости. Одновременно с этим уровень оплаты труда на рынке женской профессии оказывается ниже. В результате имеют место потери в производстве ВВП страны. По логике данной модели в результате отказа от профессиональной сегрегации и перераспределения рабочих рук между секторами будет иметь место суммарный чистый выигрыш в производстве ВВП.</a:t>
            </a:r>
          </a:p>
          <a:p>
            <a:pPr algn="ctr" eaLnBrk="1" hangingPunct="1">
              <a:lnSpc>
                <a:spcPct val="80000"/>
              </a:lnSpc>
            </a:pPr>
            <a:endParaRPr lang="ru-RU" altLang="en-US" sz="2400" smtClean="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30BB3A1-7BBA-4DE2-B576-7A16A07B4C29}" type="slidenum">
              <a:rPr lang="ru-RU" altLang="en-US" smtClean="0"/>
              <a:pPr eaLnBrk="1" hangingPunct="1"/>
              <a:t>268</a:t>
            </a:fld>
            <a:endParaRPr lang="ru-RU" altLang="en-US" smtClean="0"/>
          </a:p>
        </p:txBody>
      </p:sp>
      <p:sp>
        <p:nvSpPr>
          <p:cNvPr id="311299" name="Rectangle 2"/>
          <p:cNvSpPr>
            <a:spLocks noGrp="1" noChangeArrowheads="1"/>
          </p:cNvSpPr>
          <p:nvPr>
            <p:ph type="title"/>
          </p:nvPr>
        </p:nvSpPr>
        <p:spPr>
          <a:xfrm>
            <a:off x="685800" y="152400"/>
            <a:ext cx="7199313" cy="1260475"/>
          </a:xfrm>
        </p:spPr>
        <p:txBody>
          <a:bodyPr/>
          <a:lstStyle/>
          <a:p>
            <a:pPr eaLnBrk="1" hangingPunct="1"/>
            <a:r>
              <a:rPr lang="ru-RU" altLang="en-US" sz="3600" b="1" smtClean="0"/>
              <a:t>Капитал </a:t>
            </a:r>
            <a:br>
              <a:rPr lang="ru-RU" altLang="en-US" sz="3600" b="1" smtClean="0"/>
            </a:br>
            <a:r>
              <a:rPr lang="ru-RU" altLang="en-US" sz="3600" b="1" smtClean="0"/>
              <a:t>( инвестиционные ресурсы)</a:t>
            </a:r>
          </a:p>
        </p:txBody>
      </p:sp>
      <p:sp>
        <p:nvSpPr>
          <p:cNvPr id="311300" name="Rectangle 3"/>
          <p:cNvSpPr>
            <a:spLocks noGrp="1" noChangeArrowheads="1"/>
          </p:cNvSpPr>
          <p:nvPr>
            <p:ph type="body" idx="1"/>
          </p:nvPr>
        </p:nvSpPr>
        <p:spPr>
          <a:xfrm>
            <a:off x="685800" y="1628775"/>
            <a:ext cx="7696200" cy="4464050"/>
          </a:xfrm>
        </p:spPr>
        <p:txBody>
          <a:bodyPr/>
          <a:lstStyle/>
          <a:p>
            <a:pPr eaLnBrk="1" hangingPunct="1"/>
            <a:r>
              <a:rPr lang="ru-RU" altLang="en-US" smtClean="0"/>
              <a:t>Термин «капитал» - капитал в овеществленной форме ( здания, сооружения, станки, оборудование, сырье, запасы и пр.); физический капитал</a:t>
            </a:r>
          </a:p>
          <a:p>
            <a:pPr eaLnBrk="1" hangingPunct="1"/>
            <a:r>
              <a:rPr lang="ru-RU" altLang="en-US" smtClean="0"/>
              <a:t>Термин «инвестиции» - еще не овеществленные, но вкладываемые в процесс производства средства</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CB8DEAA-1EAF-46B6-B0DE-4C628874D9DB}" type="slidenum">
              <a:rPr lang="ru-RU" altLang="en-US" smtClean="0"/>
              <a:pPr eaLnBrk="1" hangingPunct="1"/>
              <a:t>269</a:t>
            </a:fld>
            <a:endParaRPr lang="ru-RU" altLang="en-US" smtClean="0"/>
          </a:p>
        </p:txBody>
      </p:sp>
      <p:sp>
        <p:nvSpPr>
          <p:cNvPr id="312323" name="Rectangle 2"/>
          <p:cNvSpPr>
            <a:spLocks noGrp="1" noChangeArrowheads="1"/>
          </p:cNvSpPr>
          <p:nvPr>
            <p:ph type="title"/>
          </p:nvPr>
        </p:nvSpPr>
        <p:spPr/>
        <p:txBody>
          <a:bodyPr/>
          <a:lstStyle/>
          <a:p>
            <a:pPr eaLnBrk="1" hangingPunct="1"/>
            <a:r>
              <a:rPr lang="ru-RU" altLang="en-US" sz="3600" b="1" smtClean="0"/>
              <a:t>Спрос на инвестиционные ресурсы и их предложение</a:t>
            </a:r>
          </a:p>
        </p:txBody>
      </p:sp>
      <p:sp>
        <p:nvSpPr>
          <p:cNvPr id="312324" name="Rectangle 3"/>
          <p:cNvSpPr>
            <a:spLocks noGrp="1" noChangeArrowheads="1"/>
          </p:cNvSpPr>
          <p:nvPr>
            <p:ph type="body" idx="1"/>
          </p:nvPr>
        </p:nvSpPr>
        <p:spPr/>
        <p:txBody>
          <a:bodyPr/>
          <a:lstStyle/>
          <a:p>
            <a:pPr eaLnBrk="1" hangingPunct="1"/>
            <a:r>
              <a:rPr lang="ru-RU" altLang="en-US" smtClean="0"/>
              <a:t> Основной фактор, их определяющий, – процентная ставка.</a:t>
            </a:r>
          </a:p>
        </p:txBody>
      </p:sp>
      <p:sp>
        <p:nvSpPr>
          <p:cNvPr id="312325" name="Line 4"/>
          <p:cNvSpPr>
            <a:spLocks noChangeShapeType="1"/>
          </p:cNvSpPr>
          <p:nvPr/>
        </p:nvSpPr>
        <p:spPr bwMode="auto">
          <a:xfrm flipV="1">
            <a:off x="4572000" y="3141663"/>
            <a:ext cx="0" cy="2160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12326" name="Line 5"/>
          <p:cNvSpPr>
            <a:spLocks noChangeShapeType="1"/>
          </p:cNvSpPr>
          <p:nvPr/>
        </p:nvSpPr>
        <p:spPr bwMode="auto">
          <a:xfrm>
            <a:off x="4572000" y="5300663"/>
            <a:ext cx="27352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12327" name="Arc 6"/>
          <p:cNvSpPr>
            <a:spLocks/>
          </p:cNvSpPr>
          <p:nvPr/>
        </p:nvSpPr>
        <p:spPr bwMode="auto">
          <a:xfrm flipH="1" flipV="1">
            <a:off x="4859338" y="3357563"/>
            <a:ext cx="1657350" cy="1511300"/>
          </a:xfrm>
          <a:custGeom>
            <a:avLst/>
            <a:gdLst>
              <a:gd name="T0" fmla="*/ 0 w 21600"/>
              <a:gd name="T1" fmla="*/ 0 h 21600"/>
              <a:gd name="T2" fmla="*/ 127167077 w 21600"/>
              <a:gd name="T3" fmla="*/ 105742019 h 21600"/>
              <a:gd name="T4" fmla="*/ 0 w 21600"/>
              <a:gd name="T5" fmla="*/ 10574201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12328" name="Arc 7"/>
          <p:cNvSpPr>
            <a:spLocks/>
          </p:cNvSpPr>
          <p:nvPr/>
        </p:nvSpPr>
        <p:spPr bwMode="auto">
          <a:xfrm rot="-5139405" flipH="1" flipV="1">
            <a:off x="4622800" y="3162300"/>
            <a:ext cx="2016125" cy="1539875"/>
          </a:xfrm>
          <a:custGeom>
            <a:avLst/>
            <a:gdLst>
              <a:gd name="T0" fmla="*/ 43430315 w 21600"/>
              <a:gd name="T1" fmla="*/ 0 h 21017"/>
              <a:gd name="T2" fmla="*/ 188183313 w 21600"/>
              <a:gd name="T3" fmla="*/ 112823662 h 21017"/>
              <a:gd name="T4" fmla="*/ 0 w 21600"/>
              <a:gd name="T5" fmla="*/ 112823662 h 21017"/>
              <a:gd name="T6" fmla="*/ 0 60000 65536"/>
              <a:gd name="T7" fmla="*/ 0 60000 65536"/>
              <a:gd name="T8" fmla="*/ 0 60000 65536"/>
              <a:gd name="T9" fmla="*/ 0 w 21600"/>
              <a:gd name="T10" fmla="*/ 0 h 21017"/>
              <a:gd name="T11" fmla="*/ 21600 w 21600"/>
              <a:gd name="T12" fmla="*/ 21017 h 21017"/>
            </a:gdLst>
            <a:ahLst/>
            <a:cxnLst>
              <a:cxn ang="T6">
                <a:pos x="T0" y="T1"/>
              </a:cxn>
              <a:cxn ang="T7">
                <a:pos x="T2" y="T3"/>
              </a:cxn>
              <a:cxn ang="T8">
                <a:pos x="T4" y="T5"/>
              </a:cxn>
            </a:cxnLst>
            <a:rect l="T9" t="T10" r="T11" b="T12"/>
            <a:pathLst>
              <a:path w="21600" h="21017" fill="none" extrusionOk="0">
                <a:moveTo>
                  <a:pt x="4984" y="0"/>
                </a:moveTo>
                <a:cubicBezTo>
                  <a:pt x="14723" y="2310"/>
                  <a:pt x="21600" y="11007"/>
                  <a:pt x="21600" y="21017"/>
                </a:cubicBezTo>
              </a:path>
              <a:path w="21600" h="21017" stroke="0" extrusionOk="0">
                <a:moveTo>
                  <a:pt x="4984" y="0"/>
                </a:moveTo>
                <a:cubicBezTo>
                  <a:pt x="14723" y="2310"/>
                  <a:pt x="21600" y="11007"/>
                  <a:pt x="21600" y="21017"/>
                </a:cubicBezTo>
                <a:lnTo>
                  <a:pt x="0" y="21017"/>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12329" name="Rectangle 8"/>
          <p:cNvSpPr>
            <a:spLocks noChangeArrowheads="1"/>
          </p:cNvSpPr>
          <p:nvPr/>
        </p:nvSpPr>
        <p:spPr bwMode="auto">
          <a:xfrm>
            <a:off x="3851275" y="3068638"/>
            <a:ext cx="576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R</a:t>
            </a:r>
            <a:endParaRPr lang="ru-RU" altLang="en-US"/>
          </a:p>
        </p:txBody>
      </p:sp>
      <p:sp>
        <p:nvSpPr>
          <p:cNvPr id="312330" name="Rectangle 9"/>
          <p:cNvSpPr>
            <a:spLocks noChangeArrowheads="1"/>
          </p:cNvSpPr>
          <p:nvPr/>
        </p:nvSpPr>
        <p:spPr bwMode="auto">
          <a:xfrm>
            <a:off x="6516688" y="3213100"/>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endParaRPr lang="ru-RU" altLang="en-US"/>
          </a:p>
        </p:txBody>
      </p:sp>
      <p:sp>
        <p:nvSpPr>
          <p:cNvPr id="312331" name="Rectangle 10"/>
          <p:cNvSpPr>
            <a:spLocks noChangeArrowheads="1"/>
          </p:cNvSpPr>
          <p:nvPr/>
        </p:nvSpPr>
        <p:spPr bwMode="auto">
          <a:xfrm>
            <a:off x="5003800" y="3141663"/>
            <a:ext cx="576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I</a:t>
            </a:r>
            <a:endParaRPr lang="ru-RU" altLang="en-US"/>
          </a:p>
        </p:txBody>
      </p:sp>
      <p:sp>
        <p:nvSpPr>
          <p:cNvPr id="312332" name="Rectangle 11"/>
          <p:cNvSpPr>
            <a:spLocks noChangeArrowheads="1"/>
          </p:cNvSpPr>
          <p:nvPr/>
        </p:nvSpPr>
        <p:spPr bwMode="auto">
          <a:xfrm>
            <a:off x="7164388" y="5373688"/>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I,S</a:t>
            </a:r>
            <a:endParaRPr lang="ru-RU"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50968DD-0189-4C89-9B01-049295B9C5CB}" type="slidenum">
              <a:rPr lang="ru-RU" altLang="en-US" smtClean="0"/>
              <a:pPr eaLnBrk="1" hangingPunct="1"/>
              <a:t>27</a:t>
            </a:fld>
            <a:endParaRPr lang="ru-RU" altLang="en-US" smtClean="0"/>
          </a:p>
        </p:txBody>
      </p:sp>
      <p:sp>
        <p:nvSpPr>
          <p:cNvPr id="45059" name="Rectangle 2"/>
          <p:cNvSpPr>
            <a:spLocks noGrp="1" noChangeArrowheads="1"/>
          </p:cNvSpPr>
          <p:nvPr>
            <p:ph type="title"/>
          </p:nvPr>
        </p:nvSpPr>
        <p:spPr>
          <a:xfrm>
            <a:off x="685800" y="152400"/>
            <a:ext cx="6870700" cy="1189038"/>
          </a:xfrm>
        </p:spPr>
        <p:txBody>
          <a:bodyPr/>
          <a:lstStyle/>
          <a:p>
            <a:pPr eaLnBrk="1" hangingPunct="1"/>
            <a:r>
              <a:rPr lang="ru-RU" altLang="en-US" sz="3600" b="1" smtClean="0"/>
              <a:t>Всегда ли существует равновесная цена?</a:t>
            </a:r>
          </a:p>
        </p:txBody>
      </p:sp>
      <p:sp>
        <p:nvSpPr>
          <p:cNvPr id="45060" name="Rectangle 4"/>
          <p:cNvSpPr>
            <a:spLocks noGrp="1" noChangeArrowheads="1"/>
          </p:cNvSpPr>
          <p:nvPr>
            <p:ph type="body" sz="half" idx="1"/>
          </p:nvPr>
        </p:nvSpPr>
        <p:spPr>
          <a:xfrm>
            <a:off x="685800" y="1484313"/>
            <a:ext cx="3771900" cy="4465637"/>
          </a:xfrm>
        </p:spPr>
        <p:txBody>
          <a:bodyPr/>
          <a:lstStyle/>
          <a:p>
            <a:pPr eaLnBrk="1" hangingPunct="1">
              <a:buFontTx/>
              <a:buNone/>
            </a:pPr>
            <a:r>
              <a:rPr lang="ru-RU" altLang="en-US" sz="2000" b="1" smtClean="0"/>
              <a:t>«Нулевой выпуск»: цена предложения превышает цену спроса.</a:t>
            </a:r>
          </a:p>
        </p:txBody>
      </p:sp>
      <p:sp>
        <p:nvSpPr>
          <p:cNvPr id="45061" name="Rectangle 5"/>
          <p:cNvSpPr>
            <a:spLocks noGrp="1" noChangeArrowheads="1"/>
          </p:cNvSpPr>
          <p:nvPr>
            <p:ph type="body" sz="half" idx="2"/>
          </p:nvPr>
        </p:nvSpPr>
        <p:spPr>
          <a:xfrm>
            <a:off x="4572000" y="1557338"/>
            <a:ext cx="3771900" cy="3929062"/>
          </a:xfrm>
        </p:spPr>
        <p:txBody>
          <a:bodyPr/>
          <a:lstStyle/>
          <a:p>
            <a:pPr eaLnBrk="1" hangingPunct="1">
              <a:buFontTx/>
              <a:buNone/>
            </a:pPr>
            <a:r>
              <a:rPr lang="ru-RU" altLang="en-US" sz="2000" b="1" smtClean="0"/>
              <a:t>«Нулевая цена»: объем предложения превышает объем спроса.</a:t>
            </a:r>
          </a:p>
          <a:p>
            <a:pPr eaLnBrk="1" hangingPunct="1">
              <a:buFontTx/>
              <a:buNone/>
            </a:pPr>
            <a:endParaRPr lang="ru-RU" altLang="en-US" sz="2000" b="1" smtClean="0"/>
          </a:p>
        </p:txBody>
      </p:sp>
      <p:sp>
        <p:nvSpPr>
          <p:cNvPr id="45062" name="Line 6"/>
          <p:cNvSpPr>
            <a:spLocks noChangeShapeType="1"/>
          </p:cNvSpPr>
          <p:nvPr/>
        </p:nvSpPr>
        <p:spPr bwMode="auto">
          <a:xfrm>
            <a:off x="4932363" y="2997200"/>
            <a:ext cx="0" cy="208756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63" name="Line 7"/>
          <p:cNvSpPr>
            <a:spLocks noChangeShapeType="1"/>
          </p:cNvSpPr>
          <p:nvPr/>
        </p:nvSpPr>
        <p:spPr bwMode="auto">
          <a:xfrm>
            <a:off x="4932363" y="5084763"/>
            <a:ext cx="24479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64" name="Line 8"/>
          <p:cNvSpPr>
            <a:spLocks noChangeShapeType="1"/>
          </p:cNvSpPr>
          <p:nvPr/>
        </p:nvSpPr>
        <p:spPr bwMode="auto">
          <a:xfrm>
            <a:off x="5219700" y="3213100"/>
            <a:ext cx="720725" cy="1871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65" name="Line 9"/>
          <p:cNvSpPr>
            <a:spLocks noChangeShapeType="1"/>
          </p:cNvSpPr>
          <p:nvPr/>
        </p:nvSpPr>
        <p:spPr bwMode="auto">
          <a:xfrm flipH="1">
            <a:off x="6443663" y="3141663"/>
            <a:ext cx="433387" cy="1943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66" name="Line 10"/>
          <p:cNvSpPr>
            <a:spLocks noChangeShapeType="1"/>
          </p:cNvSpPr>
          <p:nvPr/>
        </p:nvSpPr>
        <p:spPr bwMode="auto">
          <a:xfrm>
            <a:off x="5940425" y="5084763"/>
            <a:ext cx="503238" cy="1223962"/>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67" name="Line 11"/>
          <p:cNvSpPr>
            <a:spLocks noChangeShapeType="1"/>
          </p:cNvSpPr>
          <p:nvPr/>
        </p:nvSpPr>
        <p:spPr bwMode="auto">
          <a:xfrm flipH="1">
            <a:off x="6156325" y="5084763"/>
            <a:ext cx="287338" cy="129698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68" name="Rectangle 12"/>
          <p:cNvSpPr>
            <a:spLocks noChangeArrowheads="1"/>
          </p:cNvSpPr>
          <p:nvPr/>
        </p:nvSpPr>
        <p:spPr bwMode="auto">
          <a:xfrm>
            <a:off x="4716463" y="2924175"/>
            <a:ext cx="12239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     </a:t>
            </a:r>
            <a:r>
              <a:rPr lang="en-US" altLang="en-US"/>
              <a:t>D</a:t>
            </a:r>
            <a:endParaRPr lang="ru-RU" altLang="en-US"/>
          </a:p>
        </p:txBody>
      </p:sp>
      <p:sp>
        <p:nvSpPr>
          <p:cNvPr id="45069" name="Rectangle 13"/>
          <p:cNvSpPr>
            <a:spLocks noChangeArrowheads="1"/>
          </p:cNvSpPr>
          <p:nvPr/>
        </p:nvSpPr>
        <p:spPr bwMode="auto">
          <a:xfrm>
            <a:off x="6877050" y="2997200"/>
            <a:ext cx="5032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endParaRPr lang="ru-RU" altLang="en-US"/>
          </a:p>
        </p:txBody>
      </p:sp>
      <p:sp>
        <p:nvSpPr>
          <p:cNvPr id="45070" name="Rectangle 14"/>
          <p:cNvSpPr>
            <a:spLocks noChangeArrowheads="1"/>
          </p:cNvSpPr>
          <p:nvPr/>
        </p:nvSpPr>
        <p:spPr bwMode="auto">
          <a:xfrm>
            <a:off x="7451725" y="5013325"/>
            <a:ext cx="5032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45071" name="Line 15"/>
          <p:cNvSpPr>
            <a:spLocks noChangeShapeType="1"/>
          </p:cNvSpPr>
          <p:nvPr/>
        </p:nvSpPr>
        <p:spPr bwMode="auto">
          <a:xfrm>
            <a:off x="1187450" y="3068638"/>
            <a:ext cx="0" cy="20161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72" name="Line 16"/>
          <p:cNvSpPr>
            <a:spLocks noChangeShapeType="1"/>
          </p:cNvSpPr>
          <p:nvPr/>
        </p:nvSpPr>
        <p:spPr bwMode="auto">
          <a:xfrm>
            <a:off x="1187450" y="5084763"/>
            <a:ext cx="21605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73" name="Line 17"/>
          <p:cNvSpPr>
            <a:spLocks noChangeShapeType="1"/>
          </p:cNvSpPr>
          <p:nvPr/>
        </p:nvSpPr>
        <p:spPr bwMode="auto">
          <a:xfrm flipV="1">
            <a:off x="1187450" y="2924175"/>
            <a:ext cx="1296988" cy="1009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74" name="Line 18"/>
          <p:cNvSpPr>
            <a:spLocks noChangeShapeType="1"/>
          </p:cNvSpPr>
          <p:nvPr/>
        </p:nvSpPr>
        <p:spPr bwMode="auto">
          <a:xfrm>
            <a:off x="1187450" y="4292600"/>
            <a:ext cx="1008063" cy="720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75" name="Rectangle 19"/>
          <p:cNvSpPr>
            <a:spLocks noChangeArrowheads="1"/>
          </p:cNvSpPr>
          <p:nvPr/>
        </p:nvSpPr>
        <p:spPr bwMode="auto">
          <a:xfrm>
            <a:off x="1042988" y="2852738"/>
            <a:ext cx="12239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     </a:t>
            </a:r>
            <a:r>
              <a:rPr lang="en-US" altLang="en-US"/>
              <a:t>  S</a:t>
            </a:r>
            <a:endParaRPr lang="ru-RU" altLang="en-US"/>
          </a:p>
        </p:txBody>
      </p:sp>
      <p:sp>
        <p:nvSpPr>
          <p:cNvPr id="45076" name="Rectangle 20"/>
          <p:cNvSpPr>
            <a:spLocks noChangeArrowheads="1"/>
          </p:cNvSpPr>
          <p:nvPr/>
        </p:nvSpPr>
        <p:spPr bwMode="auto">
          <a:xfrm>
            <a:off x="3348038" y="4797425"/>
            <a:ext cx="5032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45077" name="Rectangle 21"/>
          <p:cNvSpPr>
            <a:spLocks noChangeArrowheads="1"/>
          </p:cNvSpPr>
          <p:nvPr/>
        </p:nvSpPr>
        <p:spPr bwMode="auto">
          <a:xfrm>
            <a:off x="2195513" y="4437063"/>
            <a:ext cx="5032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45078" name="Line 22"/>
          <p:cNvSpPr>
            <a:spLocks noChangeShapeType="1"/>
          </p:cNvSpPr>
          <p:nvPr/>
        </p:nvSpPr>
        <p:spPr bwMode="auto">
          <a:xfrm flipH="1">
            <a:off x="900113" y="3933825"/>
            <a:ext cx="287337" cy="2159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79" name="Line 24"/>
          <p:cNvSpPr>
            <a:spLocks noChangeShapeType="1"/>
          </p:cNvSpPr>
          <p:nvPr/>
        </p:nvSpPr>
        <p:spPr bwMode="auto">
          <a:xfrm flipH="1" flipV="1">
            <a:off x="900113" y="4005263"/>
            <a:ext cx="287337" cy="28733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45080" name="Picture 25" descr="MCj043386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30066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1" name="Picture 26" descr="MPj032111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8" y="3284538"/>
            <a:ext cx="107791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27" descr="MPj0433031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5157788"/>
            <a:ext cx="230505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3" name="Line 29"/>
          <p:cNvSpPr>
            <a:spLocks noChangeShapeType="1"/>
          </p:cNvSpPr>
          <p:nvPr/>
        </p:nvSpPr>
        <p:spPr bwMode="auto">
          <a:xfrm flipH="1">
            <a:off x="5508625" y="2924175"/>
            <a:ext cx="576263" cy="2089150"/>
          </a:xfrm>
          <a:prstGeom prst="line">
            <a:avLst/>
          </a:prstGeom>
          <a:noFill/>
          <a:ln w="12700">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84" name="Line 30"/>
          <p:cNvSpPr>
            <a:spLocks noChangeShapeType="1"/>
          </p:cNvSpPr>
          <p:nvPr/>
        </p:nvSpPr>
        <p:spPr bwMode="auto">
          <a:xfrm>
            <a:off x="1331913" y="3284538"/>
            <a:ext cx="1584325" cy="1152525"/>
          </a:xfrm>
          <a:prstGeom prst="line">
            <a:avLst/>
          </a:prstGeom>
          <a:noFill/>
          <a:ln w="12700">
            <a:solidFill>
              <a:schemeClr val="tx2"/>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85" name="Line 31"/>
          <p:cNvSpPr>
            <a:spLocks noChangeShapeType="1"/>
          </p:cNvSpPr>
          <p:nvPr/>
        </p:nvSpPr>
        <p:spPr bwMode="auto">
          <a:xfrm flipV="1">
            <a:off x="1692275" y="4149725"/>
            <a:ext cx="576263"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5086" name="Line 32"/>
          <p:cNvSpPr>
            <a:spLocks noChangeShapeType="1"/>
          </p:cNvSpPr>
          <p:nvPr/>
        </p:nvSpPr>
        <p:spPr bwMode="auto">
          <a:xfrm flipH="1">
            <a:off x="5867400" y="4005263"/>
            <a:ext cx="7921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cxnSp>
        <p:nvCxnSpPr>
          <p:cNvPr id="45087" name="AutoShape 37"/>
          <p:cNvCxnSpPr>
            <a:cxnSpLocks noChangeShapeType="1"/>
          </p:cNvCxnSpPr>
          <p:nvPr/>
        </p:nvCxnSpPr>
        <p:spPr bwMode="auto">
          <a:xfrm flipV="1">
            <a:off x="5364163" y="4795838"/>
            <a:ext cx="2987675" cy="1127125"/>
          </a:xfrm>
          <a:prstGeom prst="curvedConnector2">
            <a:avLst/>
          </a:prstGeom>
          <a:noFill/>
          <a:ln w="12700">
            <a:solidFill>
              <a:schemeClr val="tx1"/>
            </a:solidFill>
            <a:prstDash val="lgDashDot"/>
            <a:round/>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5BF0189-0090-422B-9039-C8A6F32746F1}" type="slidenum">
              <a:rPr lang="ru-RU" altLang="en-US" smtClean="0"/>
              <a:pPr eaLnBrk="1" hangingPunct="1"/>
              <a:t>270</a:t>
            </a:fld>
            <a:endParaRPr lang="ru-RU" altLang="en-US" smtClean="0"/>
          </a:p>
        </p:txBody>
      </p:sp>
      <p:sp>
        <p:nvSpPr>
          <p:cNvPr id="313347" name="Rectangle 2"/>
          <p:cNvSpPr>
            <a:spLocks noGrp="1" noChangeArrowheads="1"/>
          </p:cNvSpPr>
          <p:nvPr>
            <p:ph type="title"/>
          </p:nvPr>
        </p:nvSpPr>
        <p:spPr>
          <a:xfrm>
            <a:off x="685800" y="152400"/>
            <a:ext cx="7199313" cy="1331913"/>
          </a:xfrm>
        </p:spPr>
        <p:txBody>
          <a:bodyPr/>
          <a:lstStyle/>
          <a:p>
            <a:pPr eaLnBrk="1" hangingPunct="1"/>
            <a:r>
              <a:rPr lang="ru-RU" altLang="en-US" sz="3600" b="1" smtClean="0"/>
              <a:t>Общая теория процентной ставки: 4 основных фактора</a:t>
            </a:r>
          </a:p>
        </p:txBody>
      </p:sp>
      <p:sp>
        <p:nvSpPr>
          <p:cNvPr id="313348" name="Rectangle 3"/>
          <p:cNvSpPr>
            <a:spLocks noGrp="1" noChangeArrowheads="1"/>
          </p:cNvSpPr>
          <p:nvPr>
            <p:ph type="body" idx="1"/>
          </p:nvPr>
        </p:nvSpPr>
        <p:spPr/>
        <p:txBody>
          <a:bodyPr/>
          <a:lstStyle/>
          <a:p>
            <a:pPr eaLnBrk="1" hangingPunct="1">
              <a:lnSpc>
                <a:spcPct val="90000"/>
              </a:lnSpc>
            </a:pPr>
            <a:r>
              <a:rPr lang="ru-RU" altLang="en-US" smtClean="0"/>
              <a:t>Предпочтение во времени</a:t>
            </a:r>
          </a:p>
          <a:p>
            <a:pPr eaLnBrk="1" hangingPunct="1">
              <a:lnSpc>
                <a:spcPct val="90000"/>
              </a:lnSpc>
            </a:pPr>
            <a:r>
              <a:rPr lang="ru-RU" altLang="en-US" smtClean="0"/>
              <a:t>Предельная производительность капитала</a:t>
            </a:r>
          </a:p>
          <a:p>
            <a:pPr eaLnBrk="1" hangingPunct="1">
              <a:lnSpc>
                <a:spcPct val="90000"/>
              </a:lnSpc>
            </a:pPr>
            <a:r>
              <a:rPr lang="ru-RU" altLang="en-US" smtClean="0"/>
              <a:t>Предложение денег ( кредитно-денежная политика ЦБ)</a:t>
            </a:r>
          </a:p>
          <a:p>
            <a:pPr eaLnBrk="1" hangingPunct="1">
              <a:lnSpc>
                <a:spcPct val="90000"/>
              </a:lnSpc>
            </a:pPr>
            <a:r>
              <a:rPr lang="ru-RU" altLang="en-US" smtClean="0"/>
              <a:t>Предпочтение ликвидности</a:t>
            </a:r>
          </a:p>
          <a:p>
            <a:pPr lvl="4" eaLnBrk="1" hangingPunct="1">
              <a:lnSpc>
                <a:spcPct val="90000"/>
              </a:lnSpc>
              <a:buFontTx/>
              <a:buNone/>
            </a:pPr>
            <a:r>
              <a:rPr lang="ru-RU" altLang="en-US" sz="3600" smtClean="0"/>
              <a:t>+  </a:t>
            </a:r>
            <a:r>
              <a:rPr lang="ru-RU" altLang="en-US" sz="3600" b="1" smtClean="0"/>
              <a:t>фактор риска</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92CC396-14B9-43CF-A256-7851D33A3BC3}" type="slidenum">
              <a:rPr lang="ru-RU" altLang="en-US" smtClean="0"/>
              <a:pPr eaLnBrk="1" hangingPunct="1"/>
              <a:t>271</a:t>
            </a:fld>
            <a:endParaRPr lang="ru-RU" altLang="en-US" smtClean="0"/>
          </a:p>
        </p:txBody>
      </p:sp>
      <p:sp>
        <p:nvSpPr>
          <p:cNvPr id="314371" name="Rectangle 2"/>
          <p:cNvSpPr>
            <a:spLocks noGrp="1" noChangeArrowheads="1"/>
          </p:cNvSpPr>
          <p:nvPr>
            <p:ph type="title"/>
          </p:nvPr>
        </p:nvSpPr>
        <p:spPr>
          <a:xfrm>
            <a:off x="685800" y="152400"/>
            <a:ext cx="6870700" cy="1331913"/>
          </a:xfrm>
        </p:spPr>
        <p:txBody>
          <a:bodyPr/>
          <a:lstStyle/>
          <a:p>
            <a:pPr eaLnBrk="1" hangingPunct="1"/>
            <a:r>
              <a:rPr lang="ru-RU" altLang="en-US" sz="4000" b="1" smtClean="0"/>
              <a:t>Оценка стоимости денег во времени</a:t>
            </a:r>
          </a:p>
        </p:txBody>
      </p:sp>
      <p:sp>
        <p:nvSpPr>
          <p:cNvPr id="314372" name="Rectangle 3"/>
          <p:cNvSpPr>
            <a:spLocks noGrp="1" noChangeArrowheads="1"/>
          </p:cNvSpPr>
          <p:nvPr>
            <p:ph type="body" idx="1"/>
          </p:nvPr>
        </p:nvSpPr>
        <p:spPr>
          <a:xfrm>
            <a:off x="685800" y="1828800"/>
            <a:ext cx="7696200" cy="4048125"/>
          </a:xfrm>
        </p:spPr>
        <p:txBody>
          <a:bodyPr/>
          <a:lstStyle/>
          <a:p>
            <a:pPr eaLnBrk="1" hangingPunct="1"/>
            <a:r>
              <a:rPr lang="ru-RU" altLang="en-US" smtClean="0"/>
              <a:t>И.Фишер первым разработал принцип оценки стоимости денег во времени – </a:t>
            </a:r>
            <a:r>
              <a:rPr lang="ru-RU" altLang="en-US" b="1" smtClean="0"/>
              <a:t>принцип дисконтирования;</a:t>
            </a:r>
          </a:p>
          <a:p>
            <a:pPr eaLnBrk="1" hangingPunct="1"/>
            <a:r>
              <a:rPr lang="ru-RU" altLang="en-US" b="1" smtClean="0"/>
              <a:t>Капитал есть дисконтированный поток дохода.</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013CCD4-206B-4873-AB59-3CAD6C1A962D}" type="slidenum">
              <a:rPr lang="ru-RU" altLang="en-US" smtClean="0"/>
              <a:pPr eaLnBrk="1" hangingPunct="1"/>
              <a:t>272</a:t>
            </a:fld>
            <a:endParaRPr lang="ru-RU" altLang="en-US" smtClean="0"/>
          </a:p>
        </p:txBody>
      </p:sp>
      <p:sp>
        <p:nvSpPr>
          <p:cNvPr id="315395" name="Rectangle 2"/>
          <p:cNvSpPr>
            <a:spLocks noGrp="1" noChangeArrowheads="1"/>
          </p:cNvSpPr>
          <p:nvPr>
            <p:ph type="title"/>
          </p:nvPr>
        </p:nvSpPr>
        <p:spPr>
          <a:xfrm>
            <a:off x="685800" y="152400"/>
            <a:ext cx="6870700" cy="1189038"/>
          </a:xfrm>
        </p:spPr>
        <p:txBody>
          <a:bodyPr/>
          <a:lstStyle/>
          <a:p>
            <a:pPr eaLnBrk="1" hangingPunct="1"/>
            <a:r>
              <a:rPr lang="ru-RU" altLang="en-US" sz="3600" b="1" smtClean="0"/>
              <a:t>Базовая формула будущей стоимости</a:t>
            </a:r>
          </a:p>
        </p:txBody>
      </p:sp>
      <p:sp>
        <p:nvSpPr>
          <p:cNvPr id="315396" name="Rectangle 3"/>
          <p:cNvSpPr>
            <a:spLocks noGrp="1" noChangeArrowheads="1"/>
          </p:cNvSpPr>
          <p:nvPr>
            <p:ph type="body" idx="1"/>
          </p:nvPr>
        </p:nvSpPr>
        <p:spPr>
          <a:xfrm>
            <a:off x="685800" y="1412875"/>
            <a:ext cx="7696200" cy="5040313"/>
          </a:xfrm>
        </p:spPr>
        <p:txBody>
          <a:bodyPr/>
          <a:lstStyle/>
          <a:p>
            <a:pPr algn="ctr" eaLnBrk="1" hangingPunct="1">
              <a:lnSpc>
                <a:spcPct val="80000"/>
              </a:lnSpc>
              <a:buFontTx/>
              <a:buNone/>
            </a:pPr>
            <a:r>
              <a:rPr lang="ru-RU" altLang="en-US" sz="2400" smtClean="0"/>
              <a:t> </a:t>
            </a:r>
          </a:p>
          <a:p>
            <a:pPr algn="ctr" eaLnBrk="1" hangingPunct="1">
              <a:lnSpc>
                <a:spcPct val="80000"/>
              </a:lnSpc>
              <a:buFontTx/>
              <a:buNone/>
            </a:pPr>
            <a:endParaRPr lang="ru-RU" altLang="en-US" b="1" smtClean="0"/>
          </a:p>
          <a:p>
            <a:pPr algn="ctr" eaLnBrk="1" hangingPunct="1">
              <a:lnSpc>
                <a:spcPct val="80000"/>
              </a:lnSpc>
              <a:buFontTx/>
              <a:buNone/>
            </a:pPr>
            <a:r>
              <a:rPr lang="en-US" altLang="en-US" sz="3600" b="1" smtClean="0"/>
              <a:t>FN = PV (1 +r )</a:t>
            </a:r>
            <a:r>
              <a:rPr lang="en-US" altLang="en-US" sz="3600" b="1" baseline="30000" smtClean="0"/>
              <a:t>n </a:t>
            </a:r>
            <a:endParaRPr lang="en-US" altLang="en-US" sz="3600" b="1" smtClean="0"/>
          </a:p>
          <a:p>
            <a:pPr eaLnBrk="1" hangingPunct="1">
              <a:lnSpc>
                <a:spcPct val="80000"/>
              </a:lnSpc>
              <a:buFontTx/>
              <a:buNone/>
            </a:pPr>
            <a:endParaRPr lang="ru-RU" altLang="en-US" sz="3600" b="1" smtClean="0"/>
          </a:p>
          <a:p>
            <a:pPr eaLnBrk="1" hangingPunct="1">
              <a:lnSpc>
                <a:spcPct val="80000"/>
              </a:lnSpc>
              <a:buFontTx/>
              <a:buNone/>
            </a:pPr>
            <a:endParaRPr lang="ru-RU" altLang="en-US" b="1" smtClean="0"/>
          </a:p>
          <a:p>
            <a:pPr eaLnBrk="1" hangingPunct="1">
              <a:lnSpc>
                <a:spcPct val="80000"/>
              </a:lnSpc>
              <a:buFontTx/>
              <a:buNone/>
            </a:pPr>
            <a:r>
              <a:rPr lang="ru-RU" altLang="en-US" sz="2400" smtClean="0"/>
              <a:t>Где:		 </a:t>
            </a:r>
            <a:r>
              <a:rPr lang="en-US" altLang="en-US" sz="2400" smtClean="0"/>
              <a:t>FN – </a:t>
            </a:r>
            <a:r>
              <a:rPr lang="ru-RU" altLang="en-US" sz="2400" smtClean="0"/>
              <a:t>будущая стоимость</a:t>
            </a:r>
          </a:p>
          <a:p>
            <a:pPr eaLnBrk="1" hangingPunct="1">
              <a:lnSpc>
                <a:spcPct val="80000"/>
              </a:lnSpc>
              <a:buFontTx/>
              <a:buNone/>
            </a:pPr>
            <a:r>
              <a:rPr lang="ru-RU" altLang="en-US" sz="2400" smtClean="0"/>
              <a:t>			</a:t>
            </a:r>
            <a:r>
              <a:rPr lang="en-US" altLang="en-US" sz="2400" smtClean="0"/>
              <a:t>PV </a:t>
            </a:r>
            <a:r>
              <a:rPr lang="ru-RU" altLang="en-US" sz="2400" smtClean="0"/>
              <a:t>– текущая стоимость</a:t>
            </a:r>
          </a:p>
          <a:p>
            <a:pPr eaLnBrk="1" hangingPunct="1">
              <a:lnSpc>
                <a:spcPct val="80000"/>
              </a:lnSpc>
              <a:buFontTx/>
              <a:buNone/>
            </a:pPr>
            <a:r>
              <a:rPr lang="ru-RU" altLang="en-US" sz="2400" smtClean="0"/>
              <a:t>			</a:t>
            </a:r>
            <a:r>
              <a:rPr lang="en-US" altLang="en-US" sz="2400" smtClean="0"/>
              <a:t>n  - </a:t>
            </a:r>
            <a:r>
              <a:rPr lang="ru-RU" altLang="en-US" sz="2400" smtClean="0"/>
              <a:t> число лет</a:t>
            </a:r>
          </a:p>
          <a:p>
            <a:pPr eaLnBrk="1" hangingPunct="1">
              <a:lnSpc>
                <a:spcPct val="80000"/>
              </a:lnSpc>
              <a:buFontTx/>
              <a:buNone/>
            </a:pPr>
            <a:r>
              <a:rPr lang="ru-RU" altLang="en-US" sz="2400" smtClean="0"/>
              <a:t>			</a:t>
            </a:r>
            <a:r>
              <a:rPr lang="en-US" altLang="en-US" sz="2400" smtClean="0"/>
              <a:t>(1 +r )</a:t>
            </a:r>
            <a:r>
              <a:rPr lang="en-US" altLang="en-US" sz="2400" baseline="30000" smtClean="0"/>
              <a:t>n </a:t>
            </a:r>
            <a:r>
              <a:rPr lang="ru-RU" altLang="en-US" sz="2400" baseline="30000" smtClean="0"/>
              <a:t>  </a:t>
            </a:r>
            <a:r>
              <a:rPr lang="ru-RU" altLang="en-US" sz="2400" smtClean="0"/>
              <a:t>- коэффициент будущей 			стоимости</a:t>
            </a:r>
            <a:endParaRPr lang="en-US" altLang="en-US" sz="2400" smtClean="0"/>
          </a:p>
          <a:p>
            <a:pPr eaLnBrk="1" hangingPunct="1">
              <a:lnSpc>
                <a:spcPct val="80000"/>
              </a:lnSpc>
              <a:buFontTx/>
              <a:buNone/>
            </a:pPr>
            <a:endParaRPr lang="en-US" altLang="en-US" sz="2400" baseline="30000" smtClean="0"/>
          </a:p>
          <a:p>
            <a:pPr eaLnBrk="1" hangingPunct="1">
              <a:lnSpc>
                <a:spcPct val="80000"/>
              </a:lnSpc>
              <a:buFontTx/>
              <a:buNone/>
            </a:pPr>
            <a:r>
              <a:rPr lang="en-US" altLang="en-US" sz="2400" baseline="30000" smtClean="0"/>
              <a:t> </a:t>
            </a:r>
          </a:p>
          <a:p>
            <a:pPr eaLnBrk="1" hangingPunct="1">
              <a:lnSpc>
                <a:spcPct val="80000"/>
              </a:lnSpc>
              <a:buFontTx/>
              <a:buNone/>
            </a:pPr>
            <a:endParaRPr lang="ru-RU" altLang="en-US" sz="2400" smtClean="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C63A63C-E2E2-4250-8925-0C1928162642}" type="slidenum">
              <a:rPr lang="ru-RU" altLang="en-US" smtClean="0"/>
              <a:pPr eaLnBrk="1" hangingPunct="1"/>
              <a:t>273</a:t>
            </a:fld>
            <a:endParaRPr lang="ru-RU" altLang="en-US" smtClean="0"/>
          </a:p>
        </p:txBody>
      </p:sp>
      <p:sp>
        <p:nvSpPr>
          <p:cNvPr id="316419" name="Rectangle 2"/>
          <p:cNvSpPr>
            <a:spLocks noGrp="1" noChangeArrowheads="1"/>
          </p:cNvSpPr>
          <p:nvPr>
            <p:ph type="title"/>
          </p:nvPr>
        </p:nvSpPr>
        <p:spPr>
          <a:xfrm>
            <a:off x="685800" y="152400"/>
            <a:ext cx="6870700" cy="1547813"/>
          </a:xfrm>
        </p:spPr>
        <p:txBody>
          <a:bodyPr/>
          <a:lstStyle/>
          <a:p>
            <a:pPr eaLnBrk="1" hangingPunct="1"/>
            <a:r>
              <a:rPr lang="ru-RU" altLang="en-US" sz="3600" b="1" smtClean="0"/>
              <a:t>Рынок капитала: принятие решения об инвестировании </a:t>
            </a:r>
          </a:p>
        </p:txBody>
      </p:sp>
      <p:sp>
        <p:nvSpPr>
          <p:cNvPr id="316420" name="Rectangle 3"/>
          <p:cNvSpPr>
            <a:spLocks noGrp="1" noChangeArrowheads="1"/>
          </p:cNvSpPr>
          <p:nvPr>
            <p:ph type="body" idx="1"/>
          </p:nvPr>
        </p:nvSpPr>
        <p:spPr>
          <a:xfrm>
            <a:off x="685800" y="2060575"/>
            <a:ext cx="7696200" cy="3816350"/>
          </a:xfrm>
        </p:spPr>
        <p:txBody>
          <a:bodyPr/>
          <a:lstStyle/>
          <a:p>
            <a:pPr eaLnBrk="1" hangingPunct="1">
              <a:lnSpc>
                <a:spcPct val="90000"/>
              </a:lnSpc>
            </a:pPr>
            <a:r>
              <a:rPr lang="en-US" altLang="en-US" sz="2400" smtClean="0"/>
              <a:t>PDV</a:t>
            </a:r>
            <a:r>
              <a:rPr lang="ru-RU" altLang="en-US" sz="2400" smtClean="0"/>
              <a:t> (</a:t>
            </a:r>
            <a:r>
              <a:rPr lang="en-US" altLang="en-US" sz="2400" smtClean="0"/>
              <a:t>present discounted value</a:t>
            </a:r>
            <a:r>
              <a:rPr lang="ru-RU" altLang="en-US" sz="2400" smtClean="0"/>
              <a:t>) – приведенная дисконтированная стоимость или текущая дисконтированная стоимость показывает, сколько стоят сегодня будущие доходы</a:t>
            </a:r>
            <a:endParaRPr lang="en-US" altLang="en-US" sz="2400" smtClean="0"/>
          </a:p>
          <a:p>
            <a:pPr eaLnBrk="1" hangingPunct="1">
              <a:lnSpc>
                <a:spcPct val="90000"/>
              </a:lnSpc>
            </a:pPr>
            <a:r>
              <a:rPr lang="en-US" altLang="en-US" sz="2400" smtClean="0"/>
              <a:t>PDV</a:t>
            </a:r>
            <a:r>
              <a:rPr lang="ru-RU" altLang="en-US" sz="2400" smtClean="0"/>
              <a:t> дохода, выплачиваемого через </a:t>
            </a:r>
            <a:r>
              <a:rPr lang="en-US" altLang="en-US" sz="2400" smtClean="0"/>
              <a:t>n</a:t>
            </a:r>
            <a:r>
              <a:rPr lang="ru-RU" altLang="en-US" sz="2400" smtClean="0"/>
              <a:t> лет = доход/(1 + </a:t>
            </a:r>
            <a:r>
              <a:rPr lang="en-US" altLang="en-US" sz="2400" smtClean="0"/>
              <a:t>r</a:t>
            </a:r>
            <a:r>
              <a:rPr lang="ru-RU" altLang="en-US" sz="2400" smtClean="0"/>
              <a:t>)</a:t>
            </a:r>
            <a:r>
              <a:rPr lang="en-US" altLang="en-US" sz="2400" baseline="30000" smtClean="0"/>
              <a:t>n</a:t>
            </a:r>
          </a:p>
          <a:p>
            <a:pPr eaLnBrk="1" hangingPunct="1">
              <a:lnSpc>
                <a:spcPct val="90000"/>
              </a:lnSpc>
            </a:pPr>
            <a:r>
              <a:rPr lang="en-US" altLang="en-US" sz="2400" smtClean="0"/>
              <a:t>NPV</a:t>
            </a:r>
            <a:r>
              <a:rPr lang="ru-RU" altLang="en-US" sz="2400" smtClean="0"/>
              <a:t> (</a:t>
            </a:r>
            <a:r>
              <a:rPr lang="en-US" altLang="en-US" sz="2400" smtClean="0"/>
              <a:t>net present discounted value</a:t>
            </a:r>
            <a:r>
              <a:rPr lang="ru-RU" altLang="en-US" sz="2400" smtClean="0"/>
              <a:t>) – чистая дисконтированная стоимость или чистая приведенная стоимость</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8083E7C-F353-4C69-9788-84DDC3142C3D}" type="slidenum">
              <a:rPr lang="ru-RU" altLang="en-US" smtClean="0"/>
              <a:pPr eaLnBrk="1" hangingPunct="1"/>
              <a:t>274</a:t>
            </a:fld>
            <a:endParaRPr lang="ru-RU" altLang="en-US" smtClean="0"/>
          </a:p>
        </p:txBody>
      </p:sp>
      <p:sp>
        <p:nvSpPr>
          <p:cNvPr id="317443" name="Rectangle 2"/>
          <p:cNvSpPr>
            <a:spLocks noGrp="1" noChangeArrowheads="1"/>
          </p:cNvSpPr>
          <p:nvPr>
            <p:ph type="title"/>
          </p:nvPr>
        </p:nvSpPr>
        <p:spPr/>
        <p:txBody>
          <a:bodyPr/>
          <a:lstStyle/>
          <a:p>
            <a:pPr eaLnBrk="1" hangingPunct="1"/>
            <a:r>
              <a:rPr lang="ru-RU" altLang="en-US" sz="4000" b="1" smtClean="0"/>
              <a:t>Оценка потоков платежей</a:t>
            </a:r>
            <a:br>
              <a:rPr lang="ru-RU" altLang="en-US" sz="4000" b="1" smtClean="0"/>
            </a:br>
            <a:endParaRPr lang="ru-RU" altLang="en-US" sz="4000" b="1" smtClean="0"/>
          </a:p>
        </p:txBody>
      </p:sp>
      <p:sp>
        <p:nvSpPr>
          <p:cNvPr id="317444" name="Rectangle 9"/>
          <p:cNvSpPr>
            <a:spLocks noGrp="1" noChangeArrowheads="1"/>
          </p:cNvSpPr>
          <p:nvPr>
            <p:ph type="body" sz="half" idx="2"/>
          </p:nvPr>
        </p:nvSpPr>
        <p:spPr/>
        <p:txBody>
          <a:bodyPr/>
          <a:lstStyle/>
          <a:p>
            <a:pPr eaLnBrk="1" hangingPunct="1"/>
            <a:r>
              <a:rPr lang="en-US" altLang="en-US" sz="2800" smtClean="0"/>
              <a:t>PDV</a:t>
            </a:r>
            <a:r>
              <a:rPr lang="ru-RU" altLang="en-US" sz="2800" smtClean="0"/>
              <a:t> потока А = 100 + 100/(1+</a:t>
            </a:r>
            <a:r>
              <a:rPr lang="en-US" altLang="en-US" sz="2800" smtClean="0"/>
              <a:t>R</a:t>
            </a:r>
            <a:r>
              <a:rPr lang="ru-RU" altLang="en-US" sz="2800" smtClean="0"/>
              <a:t>)</a:t>
            </a:r>
            <a:endParaRPr lang="en-US" altLang="en-US" sz="2800" smtClean="0"/>
          </a:p>
          <a:p>
            <a:pPr eaLnBrk="1" hangingPunct="1"/>
            <a:r>
              <a:rPr lang="en-US" altLang="en-US" sz="2800" smtClean="0"/>
              <a:t>PDV</a:t>
            </a:r>
            <a:r>
              <a:rPr lang="ru-RU" altLang="en-US" sz="2800" smtClean="0"/>
              <a:t> потока Б = 20 + 100/(1+</a:t>
            </a:r>
            <a:r>
              <a:rPr lang="en-US" altLang="en-US" sz="2800" smtClean="0"/>
              <a:t>R</a:t>
            </a:r>
            <a:r>
              <a:rPr lang="ru-RU" altLang="en-US" sz="2800" smtClean="0"/>
              <a:t>) + 100/(1+</a:t>
            </a:r>
            <a:r>
              <a:rPr lang="en-US" altLang="en-US" sz="2800" smtClean="0"/>
              <a:t>R</a:t>
            </a:r>
            <a:r>
              <a:rPr lang="ru-RU" altLang="en-US" sz="2800" smtClean="0"/>
              <a:t>)</a:t>
            </a:r>
            <a:r>
              <a:rPr lang="ru-RU" altLang="en-US" sz="2800" baseline="30000" smtClean="0"/>
              <a:t>2 </a:t>
            </a:r>
          </a:p>
        </p:txBody>
      </p:sp>
      <p:graphicFrame>
        <p:nvGraphicFramePr>
          <p:cNvPr id="399403" name="Group 43"/>
          <p:cNvGraphicFramePr>
            <a:graphicFrameLocks noGrp="1"/>
          </p:cNvGraphicFramePr>
          <p:nvPr>
            <p:ph sz="half" idx="1"/>
          </p:nvPr>
        </p:nvGraphicFramePr>
        <p:xfrm>
          <a:off x="323850" y="1828800"/>
          <a:ext cx="4133850" cy="3446462"/>
        </p:xfrm>
        <a:graphic>
          <a:graphicData uri="http://schemas.openxmlformats.org/drawingml/2006/table">
            <a:tbl>
              <a:tblPr/>
              <a:tblGrid>
                <a:gridCol w="1295400"/>
                <a:gridCol w="865188"/>
                <a:gridCol w="1079500"/>
                <a:gridCol w="893762"/>
              </a:tblGrid>
              <a:tr h="1008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Сегодня</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Первый год</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Второй год</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Поток доходов А</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0</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Поток доходов Б</a:t>
                      </a:r>
                    </a:p>
                  </a:txBody>
                  <a:tcPr marL="90000" marR="90000" marT="46801" marB="4680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20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100</a:t>
                      </a:r>
                    </a:p>
                  </a:txBody>
                  <a:tcPr marL="90000" marR="90000" marT="46801" marB="468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100</a:t>
                      </a:r>
                    </a:p>
                  </a:txBody>
                  <a:tcPr marL="90000" marR="90000" marT="46801" marB="4680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3FA9748-EEF8-4B49-A8FA-47905120D3AB}" type="slidenum">
              <a:rPr lang="ru-RU" altLang="en-US" smtClean="0"/>
              <a:pPr eaLnBrk="1" hangingPunct="1"/>
              <a:t>275</a:t>
            </a:fld>
            <a:endParaRPr lang="ru-RU" altLang="en-US" smtClean="0"/>
          </a:p>
        </p:txBody>
      </p:sp>
      <p:sp>
        <p:nvSpPr>
          <p:cNvPr id="318467" name="Rectangle 2"/>
          <p:cNvSpPr>
            <a:spLocks noGrp="1" noChangeArrowheads="1"/>
          </p:cNvSpPr>
          <p:nvPr>
            <p:ph type="title"/>
          </p:nvPr>
        </p:nvSpPr>
        <p:spPr>
          <a:xfrm>
            <a:off x="685800" y="152400"/>
            <a:ext cx="6870700" cy="1189038"/>
          </a:xfrm>
        </p:spPr>
        <p:txBody>
          <a:bodyPr/>
          <a:lstStyle/>
          <a:p>
            <a:pPr eaLnBrk="1" hangingPunct="1"/>
            <a:r>
              <a:rPr lang="ru-RU" altLang="en-US" b="1" smtClean="0"/>
              <a:t>Пример</a:t>
            </a:r>
          </a:p>
        </p:txBody>
      </p:sp>
      <p:sp>
        <p:nvSpPr>
          <p:cNvPr id="318468" name="Rectangle 3"/>
          <p:cNvSpPr>
            <a:spLocks noGrp="1" noChangeArrowheads="1"/>
          </p:cNvSpPr>
          <p:nvPr>
            <p:ph type="body" idx="1"/>
          </p:nvPr>
        </p:nvSpPr>
        <p:spPr>
          <a:xfrm>
            <a:off x="685800" y="1628775"/>
            <a:ext cx="7696200" cy="3857625"/>
          </a:xfrm>
        </p:spPr>
        <p:txBody>
          <a:bodyPr/>
          <a:lstStyle/>
          <a:p>
            <a:pPr algn="ctr" eaLnBrk="1" hangingPunct="1">
              <a:buFontTx/>
              <a:buNone/>
            </a:pPr>
            <a:r>
              <a:rPr lang="en-US" altLang="en-US" sz="2800" b="1" u="sng" smtClean="0"/>
              <a:t>PDV</a:t>
            </a:r>
            <a:r>
              <a:rPr lang="ru-RU" altLang="en-US" sz="2800" b="1" u="sng" smtClean="0"/>
              <a:t> потоков платежей при различных процентных ставках</a:t>
            </a:r>
            <a:r>
              <a:rPr lang="ru-RU" altLang="en-US" sz="2800" b="1" smtClean="0"/>
              <a:t>:</a:t>
            </a:r>
          </a:p>
          <a:p>
            <a:pPr eaLnBrk="1" hangingPunct="1">
              <a:buFontTx/>
              <a:buNone/>
            </a:pPr>
            <a:r>
              <a:rPr lang="ru-RU" altLang="en-US" sz="2800" b="1" smtClean="0"/>
              <a:t>			</a:t>
            </a:r>
          </a:p>
          <a:p>
            <a:pPr eaLnBrk="1" hangingPunct="1">
              <a:buFontTx/>
              <a:buNone/>
            </a:pPr>
            <a:r>
              <a:rPr lang="ru-RU" altLang="en-US" sz="2400" b="1" u="sng" smtClean="0"/>
              <a:t>                  </a:t>
            </a:r>
            <a:r>
              <a:rPr lang="en-US" altLang="en-US" sz="2400" b="1" u="sng" smtClean="0"/>
              <a:t>R=0,05</a:t>
            </a:r>
            <a:r>
              <a:rPr lang="ru-RU" altLang="en-US" sz="2400" b="1" u="sng" smtClean="0"/>
              <a:t>   </a:t>
            </a:r>
            <a:r>
              <a:rPr lang="en-US" altLang="en-US" sz="2400" b="1" u="sng" smtClean="0"/>
              <a:t>R=0,10</a:t>
            </a:r>
            <a:r>
              <a:rPr lang="ru-RU" altLang="en-US" sz="2400" b="1" u="sng" smtClean="0"/>
              <a:t> </a:t>
            </a:r>
            <a:r>
              <a:rPr lang="en-US" altLang="en-US" sz="2400" b="1" u="sng" smtClean="0"/>
              <a:t>R=0</a:t>
            </a:r>
            <a:r>
              <a:rPr lang="ru-RU" altLang="en-US" sz="2400" b="1" u="sng" smtClean="0"/>
              <a:t>,</a:t>
            </a:r>
            <a:r>
              <a:rPr lang="en-US" altLang="en-US" sz="2400" b="1" u="sng" smtClean="0"/>
              <a:t>15</a:t>
            </a:r>
            <a:r>
              <a:rPr lang="ru-RU" altLang="en-US" sz="2400" b="1" u="sng" smtClean="0"/>
              <a:t> </a:t>
            </a:r>
            <a:r>
              <a:rPr lang="en-US" altLang="en-US" sz="2400" b="1" u="sng" smtClean="0"/>
              <a:t>R</a:t>
            </a:r>
            <a:r>
              <a:rPr lang="ru-RU" altLang="en-US" sz="2400" b="1" u="sng" smtClean="0"/>
              <a:t>=0,20</a:t>
            </a:r>
          </a:p>
          <a:p>
            <a:pPr eaLnBrk="1" hangingPunct="1">
              <a:buFontTx/>
              <a:buNone/>
            </a:pPr>
            <a:r>
              <a:rPr lang="en-US" altLang="en-US" sz="2400" b="1" smtClean="0"/>
              <a:t>PDV</a:t>
            </a:r>
            <a:r>
              <a:rPr lang="ru-RU" altLang="en-US" sz="2400" b="1" smtClean="0"/>
              <a:t> потока А  195,24	190,90  186,96	183,33</a:t>
            </a:r>
          </a:p>
          <a:p>
            <a:pPr eaLnBrk="1" hangingPunct="1">
              <a:buFontTx/>
              <a:buNone/>
            </a:pPr>
            <a:r>
              <a:rPr lang="en-US" altLang="en-US" sz="2400" b="1" smtClean="0"/>
              <a:t>PDV</a:t>
            </a:r>
            <a:r>
              <a:rPr lang="ru-RU" altLang="en-US" sz="2400" b="1" smtClean="0"/>
              <a:t> потока Б  205,94	193,54  182,57	172,77</a:t>
            </a:r>
            <a:endParaRPr lang="en-US" altLang="en-US" sz="2400" b="1" smtClean="0"/>
          </a:p>
          <a:p>
            <a:pPr eaLnBrk="1" hangingPunct="1"/>
            <a:endParaRPr lang="ru-RU" altLang="en-US" sz="2400" smtClean="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BE72812-4CC3-4D69-A9F6-C20898444592}" type="slidenum">
              <a:rPr lang="ru-RU" altLang="en-US" smtClean="0"/>
              <a:pPr eaLnBrk="1" hangingPunct="1"/>
              <a:t>276</a:t>
            </a:fld>
            <a:endParaRPr lang="ru-RU" altLang="en-US" smtClean="0"/>
          </a:p>
        </p:txBody>
      </p:sp>
      <p:sp>
        <p:nvSpPr>
          <p:cNvPr id="319491" name="Rectangle 2"/>
          <p:cNvSpPr>
            <a:spLocks noGrp="1" noChangeArrowheads="1"/>
          </p:cNvSpPr>
          <p:nvPr>
            <p:ph type="title"/>
          </p:nvPr>
        </p:nvSpPr>
        <p:spPr>
          <a:xfrm>
            <a:off x="685800" y="152400"/>
            <a:ext cx="6870700" cy="1044575"/>
          </a:xfrm>
        </p:spPr>
        <p:txBody>
          <a:bodyPr/>
          <a:lstStyle/>
          <a:p>
            <a:pPr eaLnBrk="1" hangingPunct="1"/>
            <a:r>
              <a:rPr lang="ru-RU" altLang="en-US" sz="3600" b="1" smtClean="0"/>
              <a:t>Решение об инвестировании</a:t>
            </a:r>
          </a:p>
        </p:txBody>
      </p:sp>
      <p:sp>
        <p:nvSpPr>
          <p:cNvPr id="319492" name="Rectangle 3"/>
          <p:cNvSpPr>
            <a:spLocks noGrp="1" noChangeArrowheads="1"/>
          </p:cNvSpPr>
          <p:nvPr>
            <p:ph type="body" idx="1"/>
          </p:nvPr>
        </p:nvSpPr>
        <p:spPr>
          <a:xfrm>
            <a:off x="685800" y="1484313"/>
            <a:ext cx="7696200" cy="4002087"/>
          </a:xfrm>
        </p:spPr>
        <p:txBody>
          <a:bodyPr/>
          <a:lstStyle/>
          <a:p>
            <a:pPr eaLnBrk="1" hangingPunct="1">
              <a:lnSpc>
                <a:spcPct val="80000"/>
              </a:lnSpc>
            </a:pPr>
            <a:r>
              <a:rPr lang="ru-RU" altLang="en-US" sz="2400" b="1" smtClean="0"/>
              <a:t>Фирма примет решение инвестировать средства в тот или иной проект, если </a:t>
            </a:r>
            <a:r>
              <a:rPr lang="en-US" altLang="en-US" sz="2400" b="1" smtClean="0"/>
              <a:t>PDV</a:t>
            </a:r>
            <a:r>
              <a:rPr lang="ru-RU" altLang="en-US" sz="2400" b="1" smtClean="0"/>
              <a:t> будущих доходов превысит размер требуемых инвестиций, то есть </a:t>
            </a:r>
            <a:r>
              <a:rPr lang="en-US" altLang="en-US" sz="2400" b="1" smtClean="0"/>
              <a:t>NPV</a:t>
            </a:r>
            <a:r>
              <a:rPr lang="ru-RU" altLang="en-US" sz="2400" b="1" smtClean="0"/>
              <a:t> положительна.</a:t>
            </a:r>
            <a:endParaRPr lang="en-US" altLang="en-US" sz="2400" b="1" smtClean="0"/>
          </a:p>
          <a:p>
            <a:pPr eaLnBrk="1" hangingPunct="1">
              <a:lnSpc>
                <a:spcPct val="80000"/>
              </a:lnSpc>
            </a:pPr>
            <a:r>
              <a:rPr lang="en-US" altLang="en-US" sz="2400" b="1" smtClean="0"/>
              <a:t>NPV</a:t>
            </a:r>
            <a:r>
              <a:rPr lang="ru-RU" altLang="en-US" sz="2400" b="1" smtClean="0"/>
              <a:t> = -</a:t>
            </a:r>
            <a:r>
              <a:rPr lang="en-US" altLang="en-US" sz="2400" b="1" smtClean="0"/>
              <a:t>C</a:t>
            </a:r>
            <a:r>
              <a:rPr lang="ru-RU" altLang="en-US" sz="2400" b="1" smtClean="0"/>
              <a:t> + чистый доход в 1-м году/ (1+</a:t>
            </a:r>
            <a:r>
              <a:rPr lang="en-US" altLang="en-US" sz="2400" b="1" smtClean="0"/>
              <a:t>R</a:t>
            </a:r>
            <a:r>
              <a:rPr lang="ru-RU" altLang="en-US" sz="2400" b="1" smtClean="0"/>
              <a:t>) + чистый доход во 2-м году/(1+</a:t>
            </a:r>
            <a:r>
              <a:rPr lang="en-US" altLang="en-US" sz="2400" b="1" smtClean="0"/>
              <a:t>R</a:t>
            </a:r>
            <a:r>
              <a:rPr lang="ru-RU" altLang="en-US" sz="2400" b="1" smtClean="0"/>
              <a:t>)</a:t>
            </a:r>
            <a:r>
              <a:rPr lang="ru-RU" altLang="en-US" sz="2400" b="1" baseline="30000" smtClean="0"/>
              <a:t>2</a:t>
            </a:r>
            <a:r>
              <a:rPr lang="ru-RU" altLang="en-US" sz="2400" b="1" smtClean="0"/>
              <a:t> + ……+ чистый доход в </a:t>
            </a:r>
            <a:r>
              <a:rPr lang="en-US" altLang="en-US" sz="2400" b="1" smtClean="0"/>
              <a:t>N</a:t>
            </a:r>
            <a:r>
              <a:rPr lang="ru-RU" altLang="en-US" sz="2400" b="1" smtClean="0"/>
              <a:t>-ом году/(1+</a:t>
            </a:r>
            <a:r>
              <a:rPr lang="en-US" altLang="en-US" sz="2400" b="1" smtClean="0"/>
              <a:t>R</a:t>
            </a:r>
            <a:r>
              <a:rPr lang="ru-RU" altLang="en-US" sz="2400" b="1" smtClean="0"/>
              <a:t>)</a:t>
            </a:r>
            <a:r>
              <a:rPr lang="en-US" altLang="en-US" sz="2400" b="1" baseline="30000" smtClean="0"/>
              <a:t>N</a:t>
            </a:r>
            <a:endParaRPr lang="ru-RU" altLang="en-US" sz="2400" b="1" baseline="30000" smtClean="0"/>
          </a:p>
          <a:p>
            <a:pPr lvl="1" eaLnBrk="1" hangingPunct="1">
              <a:lnSpc>
                <a:spcPct val="80000"/>
              </a:lnSpc>
            </a:pPr>
            <a:r>
              <a:rPr lang="ru-RU" altLang="en-US" sz="2000" b="1" smtClean="0"/>
              <a:t>Где </a:t>
            </a:r>
            <a:r>
              <a:rPr lang="en-US" altLang="en-US" sz="2000" b="1" smtClean="0"/>
              <a:t>R</a:t>
            </a:r>
            <a:r>
              <a:rPr lang="ru-RU" altLang="en-US" sz="2000" b="1" smtClean="0"/>
              <a:t> – дисконтная ставка, используемая для выражения стоимости будущих потоков прибылей в определенный момент времени. В качестве таковой может выступать рыночная ставка процента или иная ставка. Дисконтная ставка, как правило, учитывает риски и инфляцию.</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E8DE39E-34B4-4ED1-86BB-658747BCD193}" type="slidenum">
              <a:rPr lang="ru-RU" altLang="en-US" smtClean="0"/>
              <a:pPr eaLnBrk="1" hangingPunct="1"/>
              <a:t>277</a:t>
            </a:fld>
            <a:endParaRPr lang="ru-RU" altLang="en-US" smtClean="0"/>
          </a:p>
        </p:txBody>
      </p:sp>
      <p:sp>
        <p:nvSpPr>
          <p:cNvPr id="320515" name="Rectangle 2"/>
          <p:cNvSpPr>
            <a:spLocks noGrp="1" noChangeArrowheads="1"/>
          </p:cNvSpPr>
          <p:nvPr>
            <p:ph type="title"/>
          </p:nvPr>
        </p:nvSpPr>
        <p:spPr>
          <a:xfrm>
            <a:off x="685800" y="152400"/>
            <a:ext cx="6870700" cy="900113"/>
          </a:xfrm>
        </p:spPr>
        <p:txBody>
          <a:bodyPr/>
          <a:lstStyle/>
          <a:p>
            <a:pPr eaLnBrk="1" hangingPunct="1"/>
            <a:r>
              <a:rPr lang="ru-RU" altLang="en-US" sz="3200" b="1" smtClean="0"/>
              <a:t>Спрос на капитальный актив и ставка процента</a:t>
            </a:r>
          </a:p>
        </p:txBody>
      </p:sp>
      <p:sp>
        <p:nvSpPr>
          <p:cNvPr id="320516" name="Rectangle 3"/>
          <p:cNvSpPr>
            <a:spLocks noGrp="1" noChangeArrowheads="1"/>
          </p:cNvSpPr>
          <p:nvPr>
            <p:ph type="body" idx="1"/>
          </p:nvPr>
        </p:nvSpPr>
        <p:spPr>
          <a:xfrm>
            <a:off x="685800" y="1412875"/>
            <a:ext cx="7696200" cy="4752975"/>
          </a:xfrm>
        </p:spPr>
        <p:txBody>
          <a:bodyPr/>
          <a:lstStyle/>
          <a:p>
            <a:pPr eaLnBrk="1" hangingPunct="1">
              <a:lnSpc>
                <a:spcPct val="80000"/>
              </a:lnSpc>
            </a:pPr>
            <a:r>
              <a:rPr lang="ru-RU" altLang="en-US" sz="1800" smtClean="0"/>
              <a:t>Таким образом, спрос на капитальные активы зависит от ставки процента. Эта зависимость носит обратный характер: чем выше процент, тем ниже спрос на капитал.</a:t>
            </a:r>
          </a:p>
          <a:p>
            <a:pPr eaLnBrk="1" hangingPunct="1">
              <a:lnSpc>
                <a:spcPct val="80000"/>
              </a:lnSpc>
            </a:pPr>
            <a:r>
              <a:rPr lang="ru-RU" altLang="en-US" sz="1800" smtClean="0"/>
              <a:t>Различные экономические теории по-разному трактуют прочие составляющие инвестиционного спроса, влияющие на его устойчивость и эластичность.</a:t>
            </a:r>
          </a:p>
          <a:p>
            <a:pPr eaLnBrk="1" hangingPunct="1">
              <a:lnSpc>
                <a:spcPct val="80000"/>
              </a:lnSpc>
            </a:pPr>
            <a:endParaRPr lang="ru-RU" altLang="en-US" sz="1800" smtClean="0"/>
          </a:p>
          <a:p>
            <a:pPr eaLnBrk="1" hangingPunct="1">
              <a:lnSpc>
                <a:spcPct val="80000"/>
              </a:lnSpc>
            </a:pPr>
            <a:r>
              <a:rPr lang="ru-RU" altLang="en-US" sz="1800" smtClean="0"/>
              <a:t>Упрощенный пример: пусть ставка процента равна 10%, т.е. на 900</a:t>
            </a:r>
            <a:r>
              <a:rPr lang="en-US" altLang="en-US" sz="1800" smtClean="0"/>
              <a:t>$</a:t>
            </a:r>
            <a:r>
              <a:rPr lang="ru-RU" altLang="en-US" sz="1800" smtClean="0"/>
              <a:t>, вложенных сегодня, через год инвестор должен получить плюс 90</a:t>
            </a:r>
            <a:r>
              <a:rPr lang="en-US" altLang="en-US" sz="1800" smtClean="0"/>
              <a:t>$</a:t>
            </a:r>
            <a:r>
              <a:rPr lang="ru-RU" altLang="en-US" sz="1800" smtClean="0"/>
              <a:t>. Его суммарный доход составит 990</a:t>
            </a:r>
            <a:r>
              <a:rPr lang="en-US" altLang="en-US" sz="1800" smtClean="0"/>
              <a:t>$.</a:t>
            </a:r>
            <a:r>
              <a:rPr lang="ru-RU" altLang="en-US" sz="1800" smtClean="0"/>
              <a:t> Если мы примем за норму дисконта процентную ставку, то через год:</a:t>
            </a:r>
          </a:p>
          <a:p>
            <a:pPr eaLnBrk="1" hangingPunct="1">
              <a:lnSpc>
                <a:spcPct val="80000"/>
              </a:lnSpc>
              <a:buFontTx/>
              <a:buNone/>
            </a:pPr>
            <a:r>
              <a:rPr lang="ru-RU" altLang="en-US" sz="1800" smtClean="0"/>
              <a:t>         </a:t>
            </a:r>
            <a:r>
              <a:rPr lang="en-US" altLang="en-US" sz="1800" smtClean="0"/>
              <a:t>PDV (1+0,1)=990</a:t>
            </a:r>
            <a:r>
              <a:rPr lang="ru-RU" altLang="en-US" sz="1800" smtClean="0"/>
              <a:t>,</a:t>
            </a:r>
          </a:p>
          <a:p>
            <a:pPr eaLnBrk="1" hangingPunct="1">
              <a:lnSpc>
                <a:spcPct val="80000"/>
              </a:lnSpc>
              <a:buFontTx/>
              <a:buNone/>
            </a:pPr>
            <a:r>
              <a:rPr lang="ru-RU" altLang="en-US" sz="1800" smtClean="0"/>
              <a:t>   А сейчас приведенная стоимость будущих доходов составляет 900</a:t>
            </a:r>
            <a:r>
              <a:rPr lang="en-US" altLang="en-US" sz="1800" smtClean="0"/>
              <a:t>$</a:t>
            </a:r>
            <a:r>
              <a:rPr lang="ru-RU" altLang="en-US" sz="1800" smtClean="0"/>
              <a:t> ( </a:t>
            </a:r>
            <a:r>
              <a:rPr lang="en-US" altLang="en-US" sz="1800" smtClean="0"/>
              <a:t>PDV = 990/(1+0.1)).</a:t>
            </a:r>
            <a:r>
              <a:rPr lang="ru-RU" altLang="en-US" sz="1800" smtClean="0"/>
              <a:t>Если проект стоит дороже, то чистая приведенная стоимость будет отрицательной и вложения не будут сделаны.</a:t>
            </a:r>
          </a:p>
          <a:p>
            <a:pPr eaLnBrk="1" hangingPunct="1">
              <a:lnSpc>
                <a:spcPct val="80000"/>
              </a:lnSpc>
            </a:pPr>
            <a:r>
              <a:rPr lang="ru-RU" altLang="en-US" sz="1800" smtClean="0"/>
              <a:t>См. также числовой пример:  Применение дисконтирования  в маркетинге.</a:t>
            </a:r>
            <a:r>
              <a:rPr lang="ru-RU" altLang="en-US" sz="1800" b="1" smtClean="0"/>
              <a:t> (РАЗРАБОТКА НОВОГО ТОВАРА: ЭКОНОМИЧЕСКИЙ АНАЛИЗ</a:t>
            </a:r>
            <a:r>
              <a:rPr lang="ru-RU" altLang="en-US" sz="1800" smtClean="0"/>
              <a:t> )</a:t>
            </a:r>
          </a:p>
          <a:p>
            <a:pPr eaLnBrk="1" hangingPunct="1">
              <a:lnSpc>
                <a:spcPct val="80000"/>
              </a:lnSpc>
            </a:pPr>
            <a:endParaRPr lang="ru-RU" altLang="en-US" sz="1800" smtClean="0"/>
          </a:p>
          <a:p>
            <a:pPr eaLnBrk="1" hangingPunct="1">
              <a:lnSpc>
                <a:spcPct val="80000"/>
              </a:lnSpc>
            </a:pPr>
            <a:r>
              <a:rPr lang="ru-RU" altLang="en-US" sz="1800" smtClean="0"/>
              <a:t> </a:t>
            </a:r>
          </a:p>
          <a:p>
            <a:pPr eaLnBrk="1" hangingPunct="1">
              <a:lnSpc>
                <a:spcPct val="80000"/>
              </a:lnSpc>
            </a:pPr>
            <a:endParaRPr lang="ru-RU" altLang="en-US" sz="1800" smtClean="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C8E80D1-0DD5-47D3-91BD-B17D68384B4C}" type="slidenum">
              <a:rPr lang="ru-RU" altLang="en-US" smtClean="0"/>
              <a:pPr eaLnBrk="1" hangingPunct="1"/>
              <a:t>278</a:t>
            </a:fld>
            <a:endParaRPr lang="ru-RU" altLang="en-US" smtClean="0"/>
          </a:p>
        </p:txBody>
      </p:sp>
      <p:sp>
        <p:nvSpPr>
          <p:cNvPr id="321539" name="Rectangle 2"/>
          <p:cNvSpPr>
            <a:spLocks noGrp="1" noChangeArrowheads="1"/>
          </p:cNvSpPr>
          <p:nvPr>
            <p:ph type="title"/>
          </p:nvPr>
        </p:nvSpPr>
        <p:spPr/>
        <p:txBody>
          <a:bodyPr/>
          <a:lstStyle/>
          <a:p>
            <a:pPr eaLnBrk="1" hangingPunct="1"/>
            <a:r>
              <a:rPr lang="en-US" altLang="en-US" b="1" smtClean="0"/>
              <a:t>IRR</a:t>
            </a:r>
            <a:r>
              <a:rPr lang="ru-RU" altLang="en-US" b="1" smtClean="0"/>
              <a:t>, внутренняя норма дохода</a:t>
            </a:r>
          </a:p>
        </p:txBody>
      </p:sp>
      <p:sp>
        <p:nvSpPr>
          <p:cNvPr id="321540" name="Rectangle 3"/>
          <p:cNvSpPr>
            <a:spLocks noGrp="1" noChangeArrowheads="1"/>
          </p:cNvSpPr>
          <p:nvPr>
            <p:ph type="body" idx="1"/>
          </p:nvPr>
        </p:nvSpPr>
        <p:spPr/>
        <p:txBody>
          <a:bodyPr/>
          <a:lstStyle/>
          <a:p>
            <a:pPr algn="ctr" eaLnBrk="1" hangingPunct="1">
              <a:buFontTx/>
              <a:buNone/>
            </a:pPr>
            <a:r>
              <a:rPr lang="ru-RU" altLang="en-US" smtClean="0"/>
              <a:t>Ставка процента, при которой сумма дисконтированных доходов в точности равна сумме дисконтированных доходов, называется внутренней нормой дохода. </a:t>
            </a:r>
          </a:p>
          <a:p>
            <a:pPr algn="ctr" eaLnBrk="1" hangingPunct="1">
              <a:buFontTx/>
              <a:buNone/>
            </a:pPr>
            <a:r>
              <a:rPr lang="en-US" altLang="en-US" smtClean="0"/>
              <a:t>NPV </a:t>
            </a:r>
            <a:r>
              <a:rPr lang="ru-RU" altLang="en-US" smtClean="0"/>
              <a:t>при такой ставке равна 0.</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9EDB0E4-D55A-4A73-9B73-49A1FD51D428}" type="slidenum">
              <a:rPr lang="ru-RU" altLang="en-US" smtClean="0"/>
              <a:pPr eaLnBrk="1" hangingPunct="1"/>
              <a:t>279</a:t>
            </a:fld>
            <a:endParaRPr lang="ru-RU" altLang="en-US" smtClean="0"/>
          </a:p>
        </p:txBody>
      </p:sp>
      <p:sp>
        <p:nvSpPr>
          <p:cNvPr id="322563" name="Rectangle 2"/>
          <p:cNvSpPr>
            <a:spLocks noGrp="1" noChangeArrowheads="1"/>
          </p:cNvSpPr>
          <p:nvPr>
            <p:ph type="title"/>
          </p:nvPr>
        </p:nvSpPr>
        <p:spPr>
          <a:xfrm>
            <a:off x="685800" y="152400"/>
            <a:ext cx="6870700" cy="1116013"/>
          </a:xfrm>
        </p:spPr>
        <p:txBody>
          <a:bodyPr/>
          <a:lstStyle/>
          <a:p>
            <a:pPr eaLnBrk="1" hangingPunct="1"/>
            <a:r>
              <a:rPr lang="ru-RU" altLang="en-US" b="1" smtClean="0"/>
              <a:t>Эмпирические правила</a:t>
            </a:r>
          </a:p>
        </p:txBody>
      </p:sp>
      <p:sp>
        <p:nvSpPr>
          <p:cNvPr id="322564" name="Rectangle 3"/>
          <p:cNvSpPr>
            <a:spLocks noGrp="1" noChangeArrowheads="1"/>
          </p:cNvSpPr>
          <p:nvPr>
            <p:ph type="body" idx="1"/>
          </p:nvPr>
        </p:nvSpPr>
        <p:spPr>
          <a:xfrm>
            <a:off x="685800" y="1341438"/>
            <a:ext cx="7696200" cy="4608512"/>
          </a:xfrm>
        </p:spPr>
        <p:txBody>
          <a:bodyPr/>
          <a:lstStyle/>
          <a:p>
            <a:pPr eaLnBrk="1" hangingPunct="1"/>
            <a:r>
              <a:rPr lang="ru-RU" altLang="en-US" smtClean="0"/>
              <a:t>«Правило 72-х» позволяет определить период удвоения суммы денег при данной ставке с начислением процента один раз в год: 72/%= кол-во лет</a:t>
            </a:r>
          </a:p>
          <a:p>
            <a:pPr eaLnBrk="1" hangingPunct="1"/>
            <a:r>
              <a:rPr lang="ru-RU" altLang="en-US" smtClean="0"/>
              <a:t>«Правило 7-10»: сумма удваивается через 10 лет при 7% или через 7 лет при 10% ( в номинальном выражении)</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90BD30E-0251-4FF0-A865-71F8443E5A53}" type="slidenum">
              <a:rPr lang="ru-RU" altLang="en-US" smtClean="0"/>
              <a:pPr eaLnBrk="1" hangingPunct="1"/>
              <a:t>28</a:t>
            </a:fld>
            <a:endParaRPr lang="ru-RU" altLang="en-US" smtClean="0"/>
          </a:p>
        </p:txBody>
      </p:sp>
      <p:sp>
        <p:nvSpPr>
          <p:cNvPr id="46083" name="Rectangle 2"/>
          <p:cNvSpPr>
            <a:spLocks noGrp="1" noChangeArrowheads="1"/>
          </p:cNvSpPr>
          <p:nvPr>
            <p:ph type="title"/>
          </p:nvPr>
        </p:nvSpPr>
        <p:spPr>
          <a:xfrm>
            <a:off x="685800" y="152400"/>
            <a:ext cx="6870700" cy="1044575"/>
          </a:xfrm>
        </p:spPr>
        <p:txBody>
          <a:bodyPr/>
          <a:lstStyle/>
          <a:p>
            <a:pPr eaLnBrk="1" hangingPunct="1"/>
            <a:r>
              <a:rPr lang="ru-RU" altLang="en-US" sz="2800" b="1" smtClean="0"/>
              <a:t>Процесс формирования равновесной цены: динамическая паутинообразная модель</a:t>
            </a:r>
          </a:p>
        </p:txBody>
      </p:sp>
      <p:sp>
        <p:nvSpPr>
          <p:cNvPr id="46084" name="Rectangle 4"/>
          <p:cNvSpPr>
            <a:spLocks noGrp="1" noChangeArrowheads="1"/>
          </p:cNvSpPr>
          <p:nvPr>
            <p:ph type="body" sz="half" idx="1"/>
          </p:nvPr>
        </p:nvSpPr>
        <p:spPr>
          <a:xfrm>
            <a:off x="468313" y="1341438"/>
            <a:ext cx="3989387" cy="4144962"/>
          </a:xfrm>
        </p:spPr>
        <p:txBody>
          <a:bodyPr/>
          <a:lstStyle/>
          <a:p>
            <a:pPr eaLnBrk="1" hangingPunct="1">
              <a:lnSpc>
                <a:spcPct val="90000"/>
              </a:lnSpc>
            </a:pPr>
            <a:r>
              <a:rPr lang="ru-RU" altLang="en-US" sz="2400" u="sng" smtClean="0"/>
              <a:t>Логика Вальраса</a:t>
            </a:r>
            <a:r>
              <a:rPr lang="ru-RU" altLang="en-US" sz="2400" smtClean="0"/>
              <a:t>: в основе образования равновесной цены лежит разница в объемах спроса  и предложения (</a:t>
            </a:r>
            <a:r>
              <a:rPr lang="en-US" altLang="en-US" sz="2400" smtClean="0"/>
              <a:t>Q</a:t>
            </a:r>
            <a:r>
              <a:rPr lang="en-US" altLang="en-US" sz="2400" baseline="30000" smtClean="0"/>
              <a:t>D</a:t>
            </a:r>
            <a:r>
              <a:rPr lang="en-US" altLang="en-US" sz="2400" smtClean="0"/>
              <a:t>  </a:t>
            </a:r>
            <a:r>
              <a:rPr lang="ru-RU" altLang="en-US" sz="2400" smtClean="0"/>
              <a:t>и </a:t>
            </a:r>
            <a:r>
              <a:rPr lang="en-US" altLang="en-US" sz="2400" smtClean="0"/>
              <a:t>Q</a:t>
            </a:r>
            <a:r>
              <a:rPr lang="en-US" altLang="en-US" sz="2400" baseline="30000" smtClean="0"/>
              <a:t>S</a:t>
            </a:r>
            <a:r>
              <a:rPr lang="en-US" altLang="en-US" sz="2400" smtClean="0"/>
              <a:t>)</a:t>
            </a:r>
            <a:endParaRPr lang="ru-RU" altLang="en-US" sz="2400" smtClean="0"/>
          </a:p>
          <a:p>
            <a:pPr eaLnBrk="1" hangingPunct="1">
              <a:lnSpc>
                <a:spcPct val="90000"/>
              </a:lnSpc>
            </a:pPr>
            <a:r>
              <a:rPr lang="ru-RU" altLang="en-US" sz="2400" u="sng" smtClean="0"/>
              <a:t>Логика Маршалла</a:t>
            </a:r>
            <a:r>
              <a:rPr lang="ru-RU" altLang="en-US" sz="2400" smtClean="0"/>
              <a:t>: в основе процесса лежит разница в ценах продавца и покупателя (Р</a:t>
            </a:r>
            <a:r>
              <a:rPr lang="en-US" altLang="en-US" sz="2400" baseline="30000" smtClean="0"/>
              <a:t>D</a:t>
            </a:r>
            <a:r>
              <a:rPr lang="en-US" altLang="en-US" sz="2400" smtClean="0"/>
              <a:t>  </a:t>
            </a:r>
            <a:r>
              <a:rPr lang="ru-RU" altLang="en-US" sz="2400" smtClean="0"/>
              <a:t>и Р</a:t>
            </a:r>
            <a:r>
              <a:rPr lang="en-US" altLang="en-US" sz="2400" baseline="30000" smtClean="0"/>
              <a:t>S</a:t>
            </a:r>
            <a:r>
              <a:rPr lang="en-US" altLang="en-US" sz="2400" smtClean="0"/>
              <a:t>)</a:t>
            </a:r>
            <a:endParaRPr lang="ru-RU" altLang="en-US" sz="2400" smtClean="0"/>
          </a:p>
        </p:txBody>
      </p:sp>
      <p:sp>
        <p:nvSpPr>
          <p:cNvPr id="46085" name="Rectangle 5"/>
          <p:cNvSpPr>
            <a:spLocks noGrp="1" noChangeArrowheads="1"/>
          </p:cNvSpPr>
          <p:nvPr>
            <p:ph type="body" sz="half" idx="2"/>
          </p:nvPr>
        </p:nvSpPr>
        <p:spPr>
          <a:xfrm>
            <a:off x="4140200" y="2133600"/>
            <a:ext cx="4241800" cy="4144963"/>
          </a:xfrm>
        </p:spPr>
        <p:txBody>
          <a:bodyPr/>
          <a:lstStyle/>
          <a:p>
            <a:pPr eaLnBrk="1" hangingPunct="1">
              <a:lnSpc>
                <a:spcPct val="90000"/>
              </a:lnSpc>
              <a:buFontTx/>
              <a:buNone/>
            </a:pPr>
            <a:r>
              <a:rPr lang="ru-RU" altLang="en-US" sz="2400" smtClean="0"/>
              <a:t>       Р</a:t>
            </a:r>
          </a:p>
        </p:txBody>
      </p:sp>
      <p:sp>
        <p:nvSpPr>
          <p:cNvPr id="46086" name="Line 6"/>
          <p:cNvSpPr>
            <a:spLocks noChangeShapeType="1"/>
          </p:cNvSpPr>
          <p:nvPr/>
        </p:nvSpPr>
        <p:spPr bwMode="auto">
          <a:xfrm>
            <a:off x="5003800" y="1989138"/>
            <a:ext cx="73025" cy="26638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87" name="Line 7"/>
          <p:cNvSpPr>
            <a:spLocks noChangeShapeType="1"/>
          </p:cNvSpPr>
          <p:nvPr/>
        </p:nvSpPr>
        <p:spPr bwMode="auto">
          <a:xfrm>
            <a:off x="5076825" y="4652963"/>
            <a:ext cx="2159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88" name="Line 8"/>
          <p:cNvSpPr>
            <a:spLocks noChangeShapeType="1"/>
          </p:cNvSpPr>
          <p:nvPr/>
        </p:nvSpPr>
        <p:spPr bwMode="auto">
          <a:xfrm>
            <a:off x="5292725" y="2276475"/>
            <a:ext cx="1727200" cy="1944688"/>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89" name="Line 9"/>
          <p:cNvSpPr>
            <a:spLocks noChangeShapeType="1"/>
          </p:cNvSpPr>
          <p:nvPr/>
        </p:nvSpPr>
        <p:spPr bwMode="auto">
          <a:xfrm flipV="1">
            <a:off x="5292725" y="2205038"/>
            <a:ext cx="1871663" cy="194468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90" name="Line 10"/>
          <p:cNvSpPr>
            <a:spLocks noChangeShapeType="1"/>
          </p:cNvSpPr>
          <p:nvPr/>
        </p:nvSpPr>
        <p:spPr bwMode="auto">
          <a:xfrm>
            <a:off x="5724525" y="2708275"/>
            <a:ext cx="863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91" name="Line 11"/>
          <p:cNvSpPr>
            <a:spLocks noChangeShapeType="1"/>
          </p:cNvSpPr>
          <p:nvPr/>
        </p:nvSpPr>
        <p:spPr bwMode="auto">
          <a:xfrm>
            <a:off x="6588125" y="2781300"/>
            <a:ext cx="0" cy="7921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92" name="Line 12"/>
          <p:cNvSpPr>
            <a:spLocks noChangeShapeType="1"/>
          </p:cNvSpPr>
          <p:nvPr/>
        </p:nvSpPr>
        <p:spPr bwMode="auto">
          <a:xfrm flipH="1">
            <a:off x="5795963" y="3644900"/>
            <a:ext cx="6477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93" name="Line 13"/>
          <p:cNvSpPr>
            <a:spLocks noChangeShapeType="1"/>
          </p:cNvSpPr>
          <p:nvPr/>
        </p:nvSpPr>
        <p:spPr bwMode="auto">
          <a:xfrm flipV="1">
            <a:off x="5867400" y="2997200"/>
            <a:ext cx="0" cy="503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94" name="Line 14"/>
          <p:cNvSpPr>
            <a:spLocks noChangeShapeType="1"/>
          </p:cNvSpPr>
          <p:nvPr/>
        </p:nvSpPr>
        <p:spPr bwMode="auto">
          <a:xfrm>
            <a:off x="5940425" y="2997200"/>
            <a:ext cx="43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95" name="Line 15"/>
          <p:cNvSpPr>
            <a:spLocks noChangeShapeType="1"/>
          </p:cNvSpPr>
          <p:nvPr/>
        </p:nvSpPr>
        <p:spPr bwMode="auto">
          <a:xfrm>
            <a:off x="6372225" y="3068638"/>
            <a:ext cx="0" cy="3603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96" name="Line 16"/>
          <p:cNvSpPr>
            <a:spLocks noChangeShapeType="1"/>
          </p:cNvSpPr>
          <p:nvPr/>
        </p:nvSpPr>
        <p:spPr bwMode="auto">
          <a:xfrm flipH="1">
            <a:off x="6011863" y="3429000"/>
            <a:ext cx="2889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97" name="Line 17"/>
          <p:cNvSpPr>
            <a:spLocks noChangeShapeType="1"/>
          </p:cNvSpPr>
          <p:nvPr/>
        </p:nvSpPr>
        <p:spPr bwMode="auto">
          <a:xfrm flipV="1">
            <a:off x="6011863" y="3141663"/>
            <a:ext cx="0"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98" name="Line 18"/>
          <p:cNvSpPr>
            <a:spLocks noChangeShapeType="1"/>
          </p:cNvSpPr>
          <p:nvPr/>
        </p:nvSpPr>
        <p:spPr bwMode="auto">
          <a:xfrm>
            <a:off x="6084888" y="3141663"/>
            <a:ext cx="1428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099" name="Line 19"/>
          <p:cNvSpPr>
            <a:spLocks noChangeShapeType="1"/>
          </p:cNvSpPr>
          <p:nvPr/>
        </p:nvSpPr>
        <p:spPr bwMode="auto">
          <a:xfrm>
            <a:off x="5795963" y="3644900"/>
            <a:ext cx="0" cy="100806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0" name="Line 20"/>
          <p:cNvSpPr>
            <a:spLocks noChangeShapeType="1"/>
          </p:cNvSpPr>
          <p:nvPr/>
        </p:nvSpPr>
        <p:spPr bwMode="auto">
          <a:xfrm>
            <a:off x="6516688" y="3644900"/>
            <a:ext cx="0" cy="100806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1" name="Line 21"/>
          <p:cNvSpPr>
            <a:spLocks noChangeShapeType="1"/>
          </p:cNvSpPr>
          <p:nvPr/>
        </p:nvSpPr>
        <p:spPr bwMode="auto">
          <a:xfrm>
            <a:off x="5003800" y="2708275"/>
            <a:ext cx="6477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2" name="Line 22"/>
          <p:cNvSpPr>
            <a:spLocks noChangeShapeType="1"/>
          </p:cNvSpPr>
          <p:nvPr/>
        </p:nvSpPr>
        <p:spPr bwMode="auto">
          <a:xfrm>
            <a:off x="5076825" y="3644900"/>
            <a:ext cx="6477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3" name="Line 23"/>
          <p:cNvSpPr>
            <a:spLocks noChangeShapeType="1"/>
          </p:cNvSpPr>
          <p:nvPr/>
        </p:nvSpPr>
        <p:spPr bwMode="auto">
          <a:xfrm>
            <a:off x="5219700" y="2708275"/>
            <a:ext cx="0" cy="86518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4" name="Line 24"/>
          <p:cNvSpPr>
            <a:spLocks noChangeShapeType="1"/>
          </p:cNvSpPr>
          <p:nvPr/>
        </p:nvSpPr>
        <p:spPr bwMode="auto">
          <a:xfrm>
            <a:off x="5867400" y="4437063"/>
            <a:ext cx="5048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6105" name="Rectangle 25"/>
          <p:cNvSpPr>
            <a:spLocks noChangeArrowheads="1"/>
          </p:cNvSpPr>
          <p:nvPr/>
        </p:nvSpPr>
        <p:spPr bwMode="auto">
          <a:xfrm>
            <a:off x="5651500" y="4797425"/>
            <a:ext cx="10810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lnSpc>
                <a:spcPct val="90000"/>
              </a:lnSpc>
              <a:spcBef>
                <a:spcPct val="20000"/>
              </a:spcBef>
              <a:buFontTx/>
              <a:buChar char="•"/>
            </a:pPr>
            <a:r>
              <a:rPr lang="en-US" altLang="en-US"/>
              <a:t>QD  </a:t>
            </a:r>
            <a:r>
              <a:rPr lang="ru-RU" altLang="en-US"/>
              <a:t> </a:t>
            </a:r>
            <a:r>
              <a:rPr lang="en-US" altLang="en-US"/>
              <a:t>QS</a:t>
            </a:r>
            <a:endParaRPr lang="ru-RU" altLang="en-US"/>
          </a:p>
          <a:p>
            <a:pPr eaLnBrk="1" hangingPunct="1"/>
            <a:endParaRPr lang="ru-RU" altLang="en-US"/>
          </a:p>
        </p:txBody>
      </p:sp>
      <p:sp>
        <p:nvSpPr>
          <p:cNvPr id="46106" name="Rectangle 26"/>
          <p:cNvSpPr>
            <a:spLocks noChangeArrowheads="1"/>
          </p:cNvSpPr>
          <p:nvPr/>
        </p:nvSpPr>
        <p:spPr bwMode="auto">
          <a:xfrm>
            <a:off x="4487863" y="2784475"/>
            <a:ext cx="455612"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eaVert" wrap="none" lIns="90000" tIns="46800" rIns="90000" bIns="46800" anchor="ct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a:t>
            </a:r>
            <a:r>
              <a:rPr lang="en-US" altLang="en-US"/>
              <a:t>D  </a:t>
            </a:r>
            <a:r>
              <a:rPr lang="ru-RU" altLang="en-US"/>
              <a:t> Р</a:t>
            </a:r>
            <a:r>
              <a:rPr lang="en-US" altLang="en-US"/>
              <a:t>S</a:t>
            </a:r>
            <a:endParaRPr lang="ru-RU" altLang="en-US"/>
          </a:p>
        </p:txBody>
      </p:sp>
      <p:sp>
        <p:nvSpPr>
          <p:cNvPr id="46107" name="Rectangle 27"/>
          <p:cNvSpPr>
            <a:spLocks noChangeArrowheads="1"/>
          </p:cNvSpPr>
          <p:nvPr/>
        </p:nvSpPr>
        <p:spPr bwMode="auto">
          <a:xfrm>
            <a:off x="7235825" y="4724400"/>
            <a:ext cx="4318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pic>
        <p:nvPicPr>
          <p:cNvPr id="46108" name="Picture 28" descr="MCj02149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516688" y="5157788"/>
            <a:ext cx="15938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0" name="Oval 30"/>
          <p:cNvSpPr>
            <a:spLocks noChangeArrowheads="1"/>
          </p:cNvSpPr>
          <p:nvPr/>
        </p:nvSpPr>
        <p:spPr bwMode="auto">
          <a:xfrm>
            <a:off x="2339975" y="5300663"/>
            <a:ext cx="3671888" cy="1368425"/>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ru-RU" altLang="en-US" b="1" i="1"/>
              <a:t>ВСЕ ДЕЛО В ОЖИДАНИЯХ!!!</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CEAEA47-75C7-4530-83EC-676E94989B76}" type="slidenum">
              <a:rPr lang="ru-RU" altLang="en-US" smtClean="0"/>
              <a:pPr eaLnBrk="1" hangingPunct="1"/>
              <a:t>280</a:t>
            </a:fld>
            <a:endParaRPr lang="ru-RU" altLang="en-US" smtClean="0"/>
          </a:p>
        </p:txBody>
      </p:sp>
      <p:sp>
        <p:nvSpPr>
          <p:cNvPr id="323587" name="Rectangle 2"/>
          <p:cNvSpPr>
            <a:spLocks noGrp="1" noChangeArrowheads="1"/>
          </p:cNvSpPr>
          <p:nvPr>
            <p:ph type="title"/>
          </p:nvPr>
        </p:nvSpPr>
        <p:spPr>
          <a:xfrm>
            <a:off x="685800" y="152400"/>
            <a:ext cx="6870700" cy="1044575"/>
          </a:xfrm>
        </p:spPr>
        <p:txBody>
          <a:bodyPr/>
          <a:lstStyle/>
          <a:p>
            <a:pPr eaLnBrk="1" hangingPunct="1"/>
            <a:r>
              <a:rPr lang="ru-RU" altLang="en-US" b="1" smtClean="0"/>
              <a:t>Экономическая рента.</a:t>
            </a:r>
          </a:p>
        </p:txBody>
      </p:sp>
      <p:sp>
        <p:nvSpPr>
          <p:cNvPr id="323588" name="Rectangle 3"/>
          <p:cNvSpPr>
            <a:spLocks noGrp="1" noChangeArrowheads="1"/>
          </p:cNvSpPr>
          <p:nvPr>
            <p:ph type="body" idx="1"/>
          </p:nvPr>
        </p:nvSpPr>
        <p:spPr>
          <a:xfrm>
            <a:off x="685800" y="1268413"/>
            <a:ext cx="7696200" cy="4217987"/>
          </a:xfrm>
        </p:spPr>
        <p:txBody>
          <a:bodyPr/>
          <a:lstStyle/>
          <a:p>
            <a:pPr algn="ctr" eaLnBrk="1" hangingPunct="1">
              <a:buFontTx/>
              <a:buNone/>
            </a:pPr>
            <a:r>
              <a:rPr lang="ru-RU" altLang="en-US" smtClean="0"/>
              <a:t>Для рынков факторов производства экономическая рента представляет собой разницу между прибылью, полученной от использования фактора производства, и </a:t>
            </a:r>
            <a:r>
              <a:rPr lang="ru-RU" altLang="en-US" i="1" smtClean="0"/>
              <a:t>минимальными затратами</a:t>
            </a:r>
            <a:r>
              <a:rPr lang="ru-RU" altLang="en-US" smtClean="0"/>
              <a:t>, обеспечивающими его использование.</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0812858-224E-47A9-8877-EBA01896D837}" type="slidenum">
              <a:rPr lang="ru-RU" altLang="en-US" smtClean="0"/>
              <a:pPr eaLnBrk="1" hangingPunct="1"/>
              <a:t>281</a:t>
            </a:fld>
            <a:endParaRPr lang="ru-RU" altLang="en-US" smtClean="0"/>
          </a:p>
        </p:txBody>
      </p:sp>
      <p:sp>
        <p:nvSpPr>
          <p:cNvPr id="324611" name="Rectangle 2"/>
          <p:cNvSpPr>
            <a:spLocks noGrp="1" noChangeArrowheads="1"/>
          </p:cNvSpPr>
          <p:nvPr>
            <p:ph type="title"/>
          </p:nvPr>
        </p:nvSpPr>
        <p:spPr>
          <a:xfrm>
            <a:off x="685800" y="152400"/>
            <a:ext cx="7270750" cy="1116013"/>
          </a:xfrm>
        </p:spPr>
        <p:txBody>
          <a:bodyPr/>
          <a:lstStyle/>
          <a:p>
            <a:pPr eaLnBrk="1" hangingPunct="1"/>
            <a:r>
              <a:rPr lang="ru-RU" altLang="en-US" b="1" smtClean="0"/>
              <a:t>Экономическая рента</a:t>
            </a:r>
          </a:p>
        </p:txBody>
      </p:sp>
      <p:sp>
        <p:nvSpPr>
          <p:cNvPr id="324612" name="Rectangle 3"/>
          <p:cNvSpPr>
            <a:spLocks noGrp="1" noChangeArrowheads="1"/>
          </p:cNvSpPr>
          <p:nvPr>
            <p:ph type="body" idx="1"/>
          </p:nvPr>
        </p:nvSpPr>
        <p:spPr>
          <a:xfrm>
            <a:off x="685800" y="1341438"/>
            <a:ext cx="7989888" cy="4967287"/>
          </a:xfrm>
        </p:spPr>
        <p:txBody>
          <a:bodyPr/>
          <a:lstStyle/>
          <a:p>
            <a:pPr algn="ctr" eaLnBrk="1" hangingPunct="1">
              <a:lnSpc>
                <a:spcPct val="90000"/>
              </a:lnSpc>
              <a:buFontTx/>
              <a:buNone/>
            </a:pPr>
            <a:r>
              <a:rPr lang="ru-RU" altLang="en-US" sz="2800" i="1" smtClean="0"/>
              <a:t>Существуют и иные  определения экономической ренты. Например:</a:t>
            </a:r>
          </a:p>
          <a:p>
            <a:pPr eaLnBrk="1" hangingPunct="1">
              <a:lnSpc>
                <a:spcPct val="90000"/>
              </a:lnSpc>
            </a:pPr>
            <a:r>
              <a:rPr lang="ru-RU" altLang="en-US" sz="2800" smtClean="0"/>
              <a:t>Экономическая рента – это цена, уплачиваемая за использование земли и др.природных ресурсов, количество (запасы) которых ограничено.</a:t>
            </a:r>
          </a:p>
          <a:p>
            <a:pPr eaLnBrk="1" hangingPunct="1">
              <a:lnSpc>
                <a:spcPct val="90000"/>
              </a:lnSpc>
            </a:pPr>
            <a:r>
              <a:rPr lang="ru-RU" altLang="en-US" sz="2800" smtClean="0"/>
              <a:t>Экономической рентой называют выплаты владельцу фактора производства сверх и помимо тех, которые необходимы для того, чтобы </a:t>
            </a:r>
            <a:r>
              <a:rPr lang="ru-RU" altLang="en-US" sz="2800" b="1" smtClean="0"/>
              <a:t>предотвратить перевод</a:t>
            </a:r>
            <a:r>
              <a:rPr lang="ru-RU" altLang="en-US" sz="2800" smtClean="0"/>
              <a:t> фактора в </a:t>
            </a:r>
            <a:r>
              <a:rPr lang="ru-RU" altLang="en-US" sz="2800" b="1" smtClean="0"/>
              <a:t>другую сферу</a:t>
            </a:r>
            <a:r>
              <a:rPr lang="ru-RU" altLang="en-US" sz="2800" smtClean="0"/>
              <a:t> его использования.</a:t>
            </a:r>
          </a:p>
          <a:p>
            <a:pPr eaLnBrk="1" hangingPunct="1">
              <a:lnSpc>
                <a:spcPct val="90000"/>
              </a:lnSpc>
            </a:pPr>
            <a:endParaRPr lang="ru-RU" altLang="en-US" sz="2800" smtClean="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A1D3067-07BD-426A-8D8A-E490E35C9749}" type="slidenum">
              <a:rPr lang="ru-RU" altLang="en-US" smtClean="0"/>
              <a:pPr eaLnBrk="1" hangingPunct="1"/>
              <a:t>282</a:t>
            </a:fld>
            <a:endParaRPr lang="ru-RU" altLang="en-US" smtClean="0"/>
          </a:p>
        </p:txBody>
      </p:sp>
      <p:sp>
        <p:nvSpPr>
          <p:cNvPr id="325635" name="AutoShape 2"/>
          <p:cNvSpPr>
            <a:spLocks noChangeArrowheads="1"/>
          </p:cNvSpPr>
          <p:nvPr/>
        </p:nvSpPr>
        <p:spPr bwMode="auto">
          <a:xfrm rot="5618127">
            <a:off x="1616076" y="3422650"/>
            <a:ext cx="938212" cy="1373187"/>
          </a:xfrm>
          <a:prstGeom prst="rtTriangle">
            <a:avLst/>
          </a:prstGeom>
          <a:solidFill>
            <a:schemeClr val="accent1"/>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325636" name="Rectangle 3"/>
          <p:cNvSpPr>
            <a:spLocks noGrp="1" noChangeArrowheads="1"/>
          </p:cNvSpPr>
          <p:nvPr>
            <p:ph type="title"/>
          </p:nvPr>
        </p:nvSpPr>
        <p:spPr>
          <a:xfrm>
            <a:off x="685800" y="152400"/>
            <a:ext cx="6870700" cy="973138"/>
          </a:xfrm>
        </p:spPr>
        <p:txBody>
          <a:bodyPr/>
          <a:lstStyle/>
          <a:p>
            <a:pPr eaLnBrk="1" hangingPunct="1"/>
            <a:r>
              <a:rPr lang="ru-RU" altLang="en-US" sz="3200" b="1" smtClean="0"/>
              <a:t>Экономическая рента на рынке труда	 </a:t>
            </a:r>
          </a:p>
        </p:txBody>
      </p:sp>
      <p:sp>
        <p:nvSpPr>
          <p:cNvPr id="325637" name="Rectangle 4"/>
          <p:cNvSpPr>
            <a:spLocks noGrp="1" noChangeArrowheads="1"/>
          </p:cNvSpPr>
          <p:nvPr>
            <p:ph type="body" idx="1"/>
          </p:nvPr>
        </p:nvSpPr>
        <p:spPr>
          <a:xfrm>
            <a:off x="685800" y="1268413"/>
            <a:ext cx="7696200" cy="4217987"/>
          </a:xfrm>
        </p:spPr>
        <p:txBody>
          <a:bodyPr/>
          <a:lstStyle/>
          <a:p>
            <a:pPr eaLnBrk="1" hangingPunct="1">
              <a:buFontTx/>
              <a:buNone/>
            </a:pPr>
            <a:r>
              <a:rPr lang="en-US" altLang="en-US" sz="2000" b="1" smtClean="0"/>
              <a:t>W</a:t>
            </a:r>
            <a:endParaRPr lang="ru-RU" altLang="en-US" sz="2000" b="1" smtClean="0"/>
          </a:p>
        </p:txBody>
      </p:sp>
      <p:sp>
        <p:nvSpPr>
          <p:cNvPr id="325638" name="Line 5"/>
          <p:cNvSpPr>
            <a:spLocks noChangeShapeType="1"/>
          </p:cNvSpPr>
          <p:nvPr/>
        </p:nvSpPr>
        <p:spPr bwMode="auto">
          <a:xfrm>
            <a:off x="1403350" y="2060575"/>
            <a:ext cx="0" cy="309721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39" name="Line 6"/>
          <p:cNvSpPr>
            <a:spLocks noChangeShapeType="1"/>
          </p:cNvSpPr>
          <p:nvPr/>
        </p:nvSpPr>
        <p:spPr bwMode="auto">
          <a:xfrm>
            <a:off x="1403350" y="5157788"/>
            <a:ext cx="30241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40" name="Line 7"/>
          <p:cNvSpPr>
            <a:spLocks noChangeShapeType="1"/>
          </p:cNvSpPr>
          <p:nvPr/>
        </p:nvSpPr>
        <p:spPr bwMode="auto">
          <a:xfrm>
            <a:off x="1619250" y="2276475"/>
            <a:ext cx="2232025" cy="2592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41" name="Line 8"/>
          <p:cNvSpPr>
            <a:spLocks noChangeShapeType="1"/>
          </p:cNvSpPr>
          <p:nvPr/>
        </p:nvSpPr>
        <p:spPr bwMode="auto">
          <a:xfrm flipV="1">
            <a:off x="1403350" y="2924175"/>
            <a:ext cx="2665413" cy="15843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42" name="Line 9"/>
          <p:cNvSpPr>
            <a:spLocks noChangeShapeType="1"/>
          </p:cNvSpPr>
          <p:nvPr/>
        </p:nvSpPr>
        <p:spPr bwMode="auto">
          <a:xfrm>
            <a:off x="1403350" y="3644900"/>
            <a:ext cx="1439863"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43" name="Line 10"/>
          <p:cNvSpPr>
            <a:spLocks noChangeShapeType="1"/>
          </p:cNvSpPr>
          <p:nvPr/>
        </p:nvSpPr>
        <p:spPr bwMode="auto">
          <a:xfrm>
            <a:off x="2843213" y="3644900"/>
            <a:ext cx="0" cy="1512888"/>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44" name="Rectangle 11"/>
          <p:cNvSpPr>
            <a:spLocks noChangeArrowheads="1"/>
          </p:cNvSpPr>
          <p:nvPr/>
        </p:nvSpPr>
        <p:spPr bwMode="auto">
          <a:xfrm>
            <a:off x="3492500" y="4868863"/>
            <a:ext cx="792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D=MRPL</a:t>
            </a:r>
            <a:endParaRPr lang="ru-RU" altLang="en-US"/>
          </a:p>
        </p:txBody>
      </p:sp>
      <p:sp>
        <p:nvSpPr>
          <p:cNvPr id="325645" name="Rectangle 12"/>
          <p:cNvSpPr>
            <a:spLocks noChangeArrowheads="1"/>
          </p:cNvSpPr>
          <p:nvPr/>
        </p:nvSpPr>
        <p:spPr bwMode="auto">
          <a:xfrm>
            <a:off x="4067175" y="5300663"/>
            <a:ext cx="792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325646" name="Rectangle 13"/>
          <p:cNvSpPr>
            <a:spLocks noChangeArrowheads="1"/>
          </p:cNvSpPr>
          <p:nvPr/>
        </p:nvSpPr>
        <p:spPr bwMode="auto">
          <a:xfrm>
            <a:off x="3132138" y="2636838"/>
            <a:ext cx="7921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S=AE</a:t>
            </a:r>
            <a:endParaRPr lang="ru-RU" altLang="en-US"/>
          </a:p>
        </p:txBody>
      </p:sp>
      <p:sp>
        <p:nvSpPr>
          <p:cNvPr id="325647" name="Rectangle 14"/>
          <p:cNvSpPr>
            <a:spLocks noChangeArrowheads="1"/>
          </p:cNvSpPr>
          <p:nvPr/>
        </p:nvSpPr>
        <p:spPr bwMode="auto">
          <a:xfrm>
            <a:off x="2411413" y="5229225"/>
            <a:ext cx="7921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L</a:t>
            </a:r>
            <a:endParaRPr lang="ru-RU" altLang="en-US"/>
          </a:p>
        </p:txBody>
      </p:sp>
      <p:sp>
        <p:nvSpPr>
          <p:cNvPr id="325648" name="Rectangle 15"/>
          <p:cNvSpPr>
            <a:spLocks noChangeArrowheads="1"/>
          </p:cNvSpPr>
          <p:nvPr/>
        </p:nvSpPr>
        <p:spPr bwMode="auto">
          <a:xfrm>
            <a:off x="539750" y="3429000"/>
            <a:ext cx="792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W</a:t>
            </a:r>
            <a:endParaRPr lang="ru-RU" altLang="en-US"/>
          </a:p>
        </p:txBody>
      </p:sp>
      <p:sp>
        <p:nvSpPr>
          <p:cNvPr id="325649" name="AutoShape 16"/>
          <p:cNvSpPr>
            <a:spLocks noChangeArrowheads="1"/>
          </p:cNvSpPr>
          <p:nvPr/>
        </p:nvSpPr>
        <p:spPr bwMode="auto">
          <a:xfrm rot="-706646">
            <a:off x="4932363" y="836613"/>
            <a:ext cx="3240087" cy="2163762"/>
          </a:xfrm>
          <a:prstGeom prst="cloudCallout">
            <a:avLst>
              <a:gd name="adj1" fmla="val -137486"/>
              <a:gd name="adj2" fmla="val 42120"/>
            </a:avLst>
          </a:prstGeom>
          <a:solidFill>
            <a:schemeClr val="accent1"/>
          </a:solidFill>
          <a:ln w="12700">
            <a:solidFill>
              <a:schemeClr val="tx1"/>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Эк. Рента равна превышению з.платы минимальной суммы, необходимой для найма работника.</a:t>
            </a:r>
          </a:p>
        </p:txBody>
      </p:sp>
      <p:sp>
        <p:nvSpPr>
          <p:cNvPr id="325650" name="AutoShape 17"/>
          <p:cNvSpPr>
            <a:spLocks noChangeArrowheads="1"/>
          </p:cNvSpPr>
          <p:nvPr/>
        </p:nvSpPr>
        <p:spPr bwMode="auto">
          <a:xfrm>
            <a:off x="4356100" y="3500438"/>
            <a:ext cx="3240088" cy="2305050"/>
          </a:xfrm>
          <a:prstGeom prst="cloudCallout">
            <a:avLst>
              <a:gd name="adj1" fmla="val -102963"/>
              <a:gd name="adj2" fmla="val -6954"/>
            </a:avLst>
          </a:prstGeom>
          <a:solidFill>
            <a:srgbClr val="00FFFF"/>
          </a:solidFill>
          <a:ln w="12700">
            <a:solidFill>
              <a:schemeClr val="tx1"/>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Плата за непереход работника в другую сферу.</a:t>
            </a:r>
          </a:p>
        </p:txBody>
      </p:sp>
      <p:sp>
        <p:nvSpPr>
          <p:cNvPr id="325651" name="Line 18"/>
          <p:cNvSpPr>
            <a:spLocks noChangeShapeType="1"/>
          </p:cNvSpPr>
          <p:nvPr/>
        </p:nvSpPr>
        <p:spPr bwMode="auto">
          <a:xfrm>
            <a:off x="2627313" y="3789363"/>
            <a:ext cx="0" cy="1368425"/>
          </a:xfrm>
          <a:prstGeom prst="line">
            <a:avLst/>
          </a:prstGeom>
          <a:noFill/>
          <a:ln w="12700">
            <a:solidFill>
              <a:srgbClr val="79EDA5"/>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52" name="Line 19"/>
          <p:cNvSpPr>
            <a:spLocks noChangeShapeType="1"/>
          </p:cNvSpPr>
          <p:nvPr/>
        </p:nvSpPr>
        <p:spPr bwMode="auto">
          <a:xfrm>
            <a:off x="2843213" y="4005263"/>
            <a:ext cx="0" cy="1223962"/>
          </a:xfrm>
          <a:prstGeom prst="line">
            <a:avLst/>
          </a:prstGeom>
          <a:noFill/>
          <a:ln w="12700">
            <a:solidFill>
              <a:srgbClr val="79EDA5"/>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53" name="Line 20"/>
          <p:cNvSpPr>
            <a:spLocks noChangeShapeType="1"/>
          </p:cNvSpPr>
          <p:nvPr/>
        </p:nvSpPr>
        <p:spPr bwMode="auto">
          <a:xfrm>
            <a:off x="1979613" y="4149725"/>
            <a:ext cx="0" cy="1008063"/>
          </a:xfrm>
          <a:prstGeom prst="line">
            <a:avLst/>
          </a:prstGeom>
          <a:noFill/>
          <a:ln w="12700">
            <a:solidFill>
              <a:srgbClr val="79EDA5"/>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54" name="Line 21"/>
          <p:cNvSpPr>
            <a:spLocks noChangeShapeType="1"/>
          </p:cNvSpPr>
          <p:nvPr/>
        </p:nvSpPr>
        <p:spPr bwMode="auto">
          <a:xfrm>
            <a:off x="2195513" y="4076700"/>
            <a:ext cx="0" cy="1081088"/>
          </a:xfrm>
          <a:prstGeom prst="line">
            <a:avLst/>
          </a:prstGeom>
          <a:noFill/>
          <a:ln w="12700">
            <a:solidFill>
              <a:srgbClr val="79EDA5"/>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55" name="Line 22"/>
          <p:cNvSpPr>
            <a:spLocks noChangeShapeType="1"/>
          </p:cNvSpPr>
          <p:nvPr/>
        </p:nvSpPr>
        <p:spPr bwMode="auto">
          <a:xfrm>
            <a:off x="2411413" y="3933825"/>
            <a:ext cx="0" cy="1223963"/>
          </a:xfrm>
          <a:prstGeom prst="line">
            <a:avLst/>
          </a:prstGeom>
          <a:noFill/>
          <a:ln w="12700">
            <a:solidFill>
              <a:srgbClr val="79EDA5"/>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56" name="Line 23"/>
          <p:cNvSpPr>
            <a:spLocks noChangeShapeType="1"/>
          </p:cNvSpPr>
          <p:nvPr/>
        </p:nvSpPr>
        <p:spPr bwMode="auto">
          <a:xfrm>
            <a:off x="1547813" y="4437063"/>
            <a:ext cx="0" cy="720725"/>
          </a:xfrm>
          <a:prstGeom prst="line">
            <a:avLst/>
          </a:prstGeom>
          <a:noFill/>
          <a:ln w="12700">
            <a:solidFill>
              <a:srgbClr val="79EDA5"/>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5657" name="Line 24"/>
          <p:cNvSpPr>
            <a:spLocks noChangeShapeType="1"/>
          </p:cNvSpPr>
          <p:nvPr/>
        </p:nvSpPr>
        <p:spPr bwMode="auto">
          <a:xfrm>
            <a:off x="1763713" y="4292600"/>
            <a:ext cx="0" cy="865188"/>
          </a:xfrm>
          <a:prstGeom prst="line">
            <a:avLst/>
          </a:prstGeom>
          <a:noFill/>
          <a:ln w="12700">
            <a:solidFill>
              <a:srgbClr val="79EDA5"/>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1508DB9-E2D8-452B-BF41-589612DA8F79}" type="slidenum">
              <a:rPr lang="ru-RU" altLang="en-US" smtClean="0"/>
              <a:pPr eaLnBrk="1" hangingPunct="1"/>
              <a:t>283</a:t>
            </a:fld>
            <a:endParaRPr lang="ru-RU" altLang="en-US" smtClean="0"/>
          </a:p>
        </p:txBody>
      </p:sp>
      <p:sp>
        <p:nvSpPr>
          <p:cNvPr id="326659" name="Rectangle 2" descr="Светлый вертикальный"/>
          <p:cNvSpPr>
            <a:spLocks noChangeArrowheads="1"/>
          </p:cNvSpPr>
          <p:nvPr/>
        </p:nvSpPr>
        <p:spPr bwMode="auto">
          <a:xfrm>
            <a:off x="971550" y="3284538"/>
            <a:ext cx="1368425" cy="792162"/>
          </a:xfrm>
          <a:prstGeom prst="rect">
            <a:avLst/>
          </a:prstGeom>
          <a:pattFill prst="ltVert">
            <a:fgClr>
              <a:schemeClr val="tx1"/>
            </a:fgClr>
            <a:bgClr>
              <a:schemeClr val="bg1"/>
            </a:bgClr>
          </a:patt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326660" name="Rectangle 3"/>
          <p:cNvSpPr>
            <a:spLocks noChangeArrowheads="1"/>
          </p:cNvSpPr>
          <p:nvPr/>
        </p:nvSpPr>
        <p:spPr bwMode="auto">
          <a:xfrm>
            <a:off x="971550" y="3284538"/>
            <a:ext cx="1368425" cy="7921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326661" name="Rectangle 4" descr="Широкий диагональный 1"/>
          <p:cNvSpPr>
            <a:spLocks noChangeArrowheads="1"/>
          </p:cNvSpPr>
          <p:nvPr/>
        </p:nvSpPr>
        <p:spPr bwMode="auto">
          <a:xfrm>
            <a:off x="971550" y="4076700"/>
            <a:ext cx="1368425" cy="936625"/>
          </a:xfrm>
          <a:prstGeom prst="rect">
            <a:avLst/>
          </a:prstGeom>
          <a:pattFill prst="wdDnDiag">
            <a:fgClr>
              <a:schemeClr val="tx1"/>
            </a:fgClr>
            <a:bgClr>
              <a:schemeClr val="bg1"/>
            </a:bgClr>
          </a:patt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326662" name="Rectangle 5"/>
          <p:cNvSpPr>
            <a:spLocks noChangeArrowheads="1"/>
          </p:cNvSpPr>
          <p:nvPr/>
        </p:nvSpPr>
        <p:spPr bwMode="auto">
          <a:xfrm>
            <a:off x="971550" y="3284538"/>
            <a:ext cx="1368425" cy="7921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326663" name="Rectangle 6"/>
          <p:cNvSpPr>
            <a:spLocks noGrp="1" noChangeArrowheads="1"/>
          </p:cNvSpPr>
          <p:nvPr>
            <p:ph type="title"/>
          </p:nvPr>
        </p:nvSpPr>
        <p:spPr>
          <a:xfrm>
            <a:off x="685800" y="152400"/>
            <a:ext cx="6870700" cy="1044575"/>
          </a:xfrm>
        </p:spPr>
        <p:txBody>
          <a:bodyPr/>
          <a:lstStyle/>
          <a:p>
            <a:pPr eaLnBrk="1" hangingPunct="1"/>
            <a:r>
              <a:rPr lang="ru-RU" altLang="en-US" b="1" smtClean="0"/>
              <a:t>Земельная рента</a:t>
            </a:r>
          </a:p>
        </p:txBody>
      </p:sp>
      <p:sp>
        <p:nvSpPr>
          <p:cNvPr id="326664" name="Rectangle 7"/>
          <p:cNvSpPr>
            <a:spLocks noGrp="1" noChangeArrowheads="1"/>
          </p:cNvSpPr>
          <p:nvPr>
            <p:ph type="body" sz="half" idx="1"/>
          </p:nvPr>
        </p:nvSpPr>
        <p:spPr/>
        <p:txBody>
          <a:bodyPr/>
          <a:lstStyle/>
          <a:p>
            <a:pPr eaLnBrk="1" hangingPunct="1">
              <a:lnSpc>
                <a:spcPct val="90000"/>
              </a:lnSpc>
              <a:buFontTx/>
              <a:buNone/>
            </a:pPr>
            <a:r>
              <a:rPr lang="en-US" altLang="en-US" smtClean="0"/>
              <a:t>P             S</a:t>
            </a:r>
            <a:endParaRPr lang="ru-RU" altLang="en-US" smtClean="0"/>
          </a:p>
        </p:txBody>
      </p:sp>
      <p:sp>
        <p:nvSpPr>
          <p:cNvPr id="326665" name="Rectangle 8"/>
          <p:cNvSpPr>
            <a:spLocks noGrp="1" noChangeArrowheads="1"/>
          </p:cNvSpPr>
          <p:nvPr>
            <p:ph type="body" sz="half" idx="2"/>
          </p:nvPr>
        </p:nvSpPr>
        <p:spPr/>
        <p:txBody>
          <a:bodyPr/>
          <a:lstStyle/>
          <a:p>
            <a:pPr eaLnBrk="1" hangingPunct="1">
              <a:lnSpc>
                <a:spcPct val="90000"/>
              </a:lnSpc>
            </a:pPr>
            <a:r>
              <a:rPr lang="ru-RU" altLang="en-US" smtClean="0"/>
              <a:t>Эк. Рента в случае роста спроса на землю увеличивается</a:t>
            </a:r>
          </a:p>
          <a:p>
            <a:pPr eaLnBrk="1" hangingPunct="1">
              <a:lnSpc>
                <a:spcPct val="90000"/>
              </a:lnSpc>
            </a:pPr>
            <a:r>
              <a:rPr lang="ru-RU" altLang="en-US" smtClean="0"/>
              <a:t>Цена земли – это дисконтированная стоимость будущей земельной ренты</a:t>
            </a:r>
          </a:p>
        </p:txBody>
      </p:sp>
      <p:sp>
        <p:nvSpPr>
          <p:cNvPr id="326666" name="Line 9"/>
          <p:cNvSpPr>
            <a:spLocks noChangeShapeType="1"/>
          </p:cNvSpPr>
          <p:nvPr/>
        </p:nvSpPr>
        <p:spPr bwMode="auto">
          <a:xfrm>
            <a:off x="971550" y="2349500"/>
            <a:ext cx="0" cy="26638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6667" name="Line 10"/>
          <p:cNvSpPr>
            <a:spLocks noChangeShapeType="1"/>
          </p:cNvSpPr>
          <p:nvPr/>
        </p:nvSpPr>
        <p:spPr bwMode="auto">
          <a:xfrm>
            <a:off x="971550" y="5013325"/>
            <a:ext cx="25923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6668" name="Line 11"/>
          <p:cNvSpPr>
            <a:spLocks noChangeShapeType="1"/>
          </p:cNvSpPr>
          <p:nvPr/>
        </p:nvSpPr>
        <p:spPr bwMode="auto">
          <a:xfrm>
            <a:off x="2339975" y="2420938"/>
            <a:ext cx="0" cy="2592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6669" name="Line 12"/>
          <p:cNvSpPr>
            <a:spLocks noChangeShapeType="1"/>
          </p:cNvSpPr>
          <p:nvPr/>
        </p:nvSpPr>
        <p:spPr bwMode="auto">
          <a:xfrm>
            <a:off x="1258888" y="2565400"/>
            <a:ext cx="2305050" cy="1511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6670" name="Line 13"/>
          <p:cNvSpPr>
            <a:spLocks noChangeShapeType="1"/>
          </p:cNvSpPr>
          <p:nvPr/>
        </p:nvSpPr>
        <p:spPr bwMode="auto">
          <a:xfrm>
            <a:off x="1258888" y="3429000"/>
            <a:ext cx="1944687" cy="1223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6671" name="Line 14"/>
          <p:cNvSpPr>
            <a:spLocks noChangeShapeType="1"/>
          </p:cNvSpPr>
          <p:nvPr/>
        </p:nvSpPr>
        <p:spPr bwMode="auto">
          <a:xfrm>
            <a:off x="1042988" y="4221163"/>
            <a:ext cx="187325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6672" name="Line 15"/>
          <p:cNvSpPr>
            <a:spLocks noChangeShapeType="1"/>
          </p:cNvSpPr>
          <p:nvPr/>
        </p:nvSpPr>
        <p:spPr bwMode="auto">
          <a:xfrm>
            <a:off x="971550" y="4076700"/>
            <a:ext cx="1368425"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6673" name="Line 16"/>
          <p:cNvSpPr>
            <a:spLocks noChangeShapeType="1"/>
          </p:cNvSpPr>
          <p:nvPr/>
        </p:nvSpPr>
        <p:spPr bwMode="auto">
          <a:xfrm>
            <a:off x="971550" y="3284538"/>
            <a:ext cx="13684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prstDash val="lgDash"/>
                <a:round/>
                <a:headEnd/>
                <a:tailEnd/>
              </a14:hiddenLine>
            </a:ext>
          </a:extLst>
        </p:spPr>
        <p:txBody>
          <a:bodyPr wrap="none" lIns="90000" tIns="46800" rIns="90000" bIns="46800" anchor="ctr"/>
          <a:lstStyle/>
          <a:p>
            <a:endParaRPr lang="en-US"/>
          </a:p>
        </p:txBody>
      </p:sp>
      <p:sp>
        <p:nvSpPr>
          <p:cNvPr id="326674" name="Rectangle 17"/>
          <p:cNvSpPr>
            <a:spLocks noChangeArrowheads="1"/>
          </p:cNvSpPr>
          <p:nvPr/>
        </p:nvSpPr>
        <p:spPr bwMode="auto">
          <a:xfrm>
            <a:off x="3419475" y="3644900"/>
            <a:ext cx="720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D2</a:t>
            </a:r>
            <a:endParaRPr lang="ru-RU" altLang="en-US"/>
          </a:p>
        </p:txBody>
      </p:sp>
      <p:sp>
        <p:nvSpPr>
          <p:cNvPr id="326675" name="Rectangle 18"/>
          <p:cNvSpPr>
            <a:spLocks noChangeArrowheads="1"/>
          </p:cNvSpPr>
          <p:nvPr/>
        </p:nvSpPr>
        <p:spPr bwMode="auto">
          <a:xfrm>
            <a:off x="3276600" y="4508500"/>
            <a:ext cx="720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D1</a:t>
            </a:r>
            <a:endParaRPr lang="ru-RU" altLang="en-US"/>
          </a:p>
        </p:txBody>
      </p:sp>
      <p:sp>
        <p:nvSpPr>
          <p:cNvPr id="326676" name="Rectangle 19"/>
          <p:cNvSpPr>
            <a:spLocks noChangeArrowheads="1"/>
          </p:cNvSpPr>
          <p:nvPr/>
        </p:nvSpPr>
        <p:spPr bwMode="auto">
          <a:xfrm>
            <a:off x="3419475" y="5157788"/>
            <a:ext cx="7207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Кол-во га</a:t>
            </a:r>
          </a:p>
        </p:txBody>
      </p:sp>
      <p:sp>
        <p:nvSpPr>
          <p:cNvPr id="326677" name="Line 20"/>
          <p:cNvSpPr>
            <a:spLocks noChangeShapeType="1"/>
          </p:cNvSpPr>
          <p:nvPr/>
        </p:nvSpPr>
        <p:spPr bwMode="auto">
          <a:xfrm flipV="1">
            <a:off x="827088" y="4149725"/>
            <a:ext cx="0" cy="358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26678" name="Line 21"/>
          <p:cNvSpPr>
            <a:spLocks noChangeShapeType="1"/>
          </p:cNvSpPr>
          <p:nvPr/>
        </p:nvSpPr>
        <p:spPr bwMode="auto">
          <a:xfrm flipV="1">
            <a:off x="827088" y="3284538"/>
            <a:ext cx="0" cy="576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1207134-FBB6-4774-B9F7-F7CD89B0DC62}" type="slidenum">
              <a:rPr lang="ru-RU" altLang="en-US" smtClean="0"/>
              <a:pPr eaLnBrk="1" hangingPunct="1"/>
              <a:t>284</a:t>
            </a:fld>
            <a:endParaRPr lang="ru-RU" altLang="en-US" smtClean="0"/>
          </a:p>
        </p:txBody>
      </p:sp>
      <p:sp>
        <p:nvSpPr>
          <p:cNvPr id="327683" name="Rectangle 2"/>
          <p:cNvSpPr>
            <a:spLocks noGrp="1" noChangeArrowheads="1"/>
          </p:cNvSpPr>
          <p:nvPr>
            <p:ph type="title"/>
          </p:nvPr>
        </p:nvSpPr>
        <p:spPr>
          <a:xfrm>
            <a:off x="685800" y="152400"/>
            <a:ext cx="6870700" cy="1116013"/>
          </a:xfrm>
        </p:spPr>
        <p:txBody>
          <a:bodyPr/>
          <a:lstStyle/>
          <a:p>
            <a:pPr eaLnBrk="1" hangingPunct="1"/>
            <a:r>
              <a:rPr lang="ru-RU" altLang="en-US" b="1" smtClean="0"/>
              <a:t>Цена земли</a:t>
            </a:r>
          </a:p>
        </p:txBody>
      </p:sp>
      <p:sp>
        <p:nvSpPr>
          <p:cNvPr id="327684" name="Rectangle 3"/>
          <p:cNvSpPr>
            <a:spLocks noGrp="1" noChangeArrowheads="1"/>
          </p:cNvSpPr>
          <p:nvPr>
            <p:ph type="body" idx="1"/>
          </p:nvPr>
        </p:nvSpPr>
        <p:spPr>
          <a:xfrm>
            <a:off x="685800" y="1557338"/>
            <a:ext cx="7696200" cy="4824412"/>
          </a:xfrm>
        </p:spPr>
        <p:txBody>
          <a:bodyPr/>
          <a:lstStyle/>
          <a:p>
            <a:pPr eaLnBrk="1" hangingPunct="1">
              <a:lnSpc>
                <a:spcPct val="80000"/>
              </a:lnSpc>
            </a:pPr>
            <a:r>
              <a:rPr lang="ru-RU" altLang="en-US" sz="2800" smtClean="0"/>
              <a:t>Земельная рента представляет собой пример пожизненной ренты. Для того, чтобы определить цену земли, необходимо рассчитать сумму денег, которая, будучи помещенной в банк, приносила бы ежегодно процентный доход, равный годовой ренте.</a:t>
            </a:r>
          </a:p>
          <a:p>
            <a:pPr eaLnBrk="1" hangingPunct="1">
              <a:lnSpc>
                <a:spcPct val="80000"/>
              </a:lnSpc>
            </a:pPr>
            <a:endParaRPr lang="ru-RU" altLang="en-US" sz="2800" smtClean="0"/>
          </a:p>
          <a:p>
            <a:pPr algn="ctr" eaLnBrk="1" hangingPunct="1">
              <a:lnSpc>
                <a:spcPct val="80000"/>
              </a:lnSpc>
              <a:buFontTx/>
              <a:buNone/>
            </a:pPr>
            <a:r>
              <a:rPr lang="ru-RU" altLang="en-US" sz="2800" b="1" i="1" smtClean="0"/>
              <a:t>Цена земли = годовая рента/ставка процента</a:t>
            </a:r>
          </a:p>
          <a:p>
            <a:pPr eaLnBrk="1" hangingPunct="1">
              <a:lnSpc>
                <a:spcPct val="80000"/>
              </a:lnSpc>
              <a:buFontTx/>
              <a:buNone/>
            </a:pPr>
            <a:endParaRPr lang="ru-RU" altLang="en-US" sz="2800" b="1" i="1" smtClean="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3AB77B3-71E6-4B8F-BDE1-EEDDDA494246}" type="slidenum">
              <a:rPr lang="ru-RU" altLang="en-US" smtClean="0"/>
              <a:pPr eaLnBrk="1" hangingPunct="1"/>
              <a:t>285</a:t>
            </a:fld>
            <a:endParaRPr lang="ru-RU" altLang="en-US" smtClean="0"/>
          </a:p>
        </p:txBody>
      </p:sp>
      <p:sp>
        <p:nvSpPr>
          <p:cNvPr id="328707" name="Rectangle 2"/>
          <p:cNvSpPr>
            <a:spLocks noGrp="1" noChangeArrowheads="1"/>
          </p:cNvSpPr>
          <p:nvPr>
            <p:ph type="title"/>
          </p:nvPr>
        </p:nvSpPr>
        <p:spPr>
          <a:xfrm>
            <a:off x="685800" y="152400"/>
            <a:ext cx="6870700" cy="1116013"/>
          </a:xfrm>
        </p:spPr>
        <p:txBody>
          <a:bodyPr/>
          <a:lstStyle/>
          <a:p>
            <a:pPr eaLnBrk="1" hangingPunct="1"/>
            <a:r>
              <a:rPr lang="ru-RU" altLang="en-US" b="1" smtClean="0"/>
              <a:t>Пример</a:t>
            </a:r>
          </a:p>
        </p:txBody>
      </p:sp>
      <p:sp>
        <p:nvSpPr>
          <p:cNvPr id="328708" name="Rectangle 3"/>
          <p:cNvSpPr>
            <a:spLocks noGrp="1" noChangeArrowheads="1"/>
          </p:cNvSpPr>
          <p:nvPr>
            <p:ph type="body" idx="1"/>
          </p:nvPr>
        </p:nvSpPr>
        <p:spPr>
          <a:xfrm>
            <a:off x="685800" y="1341438"/>
            <a:ext cx="7696200" cy="4535487"/>
          </a:xfrm>
        </p:spPr>
        <p:txBody>
          <a:bodyPr/>
          <a:lstStyle/>
          <a:p>
            <a:pPr eaLnBrk="1" hangingPunct="1"/>
            <a:r>
              <a:rPr lang="ru-RU" altLang="en-US" smtClean="0"/>
              <a:t> Участок земли продается за 50 000 долл. Вы сможете сдать ее в аренду за 4000 долл.в год. Ставка процента равна 10%. Стоит ли приобретать землю?</a:t>
            </a:r>
          </a:p>
          <a:p>
            <a:pPr eaLnBrk="1" hangingPunct="1"/>
            <a:r>
              <a:rPr lang="ru-RU" altLang="en-US" i="1" smtClean="0"/>
              <a:t>Ответ: нет, т.к. цена земли при данных условиях не должна превышать 4000/0.1=40 000 долл.</a:t>
            </a:r>
          </a:p>
          <a:p>
            <a:pPr eaLnBrk="1" hangingPunct="1"/>
            <a:endParaRPr lang="ru-RU" altLang="en-US" sz="2800" i="1" smtClean="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914A883-AF95-4091-8C91-D60B40D62EC2}" type="slidenum">
              <a:rPr lang="ru-RU" altLang="en-US" smtClean="0"/>
              <a:pPr eaLnBrk="1" hangingPunct="1"/>
              <a:t>286</a:t>
            </a:fld>
            <a:endParaRPr lang="ru-RU" altLang="en-US" smtClean="0"/>
          </a:p>
        </p:txBody>
      </p:sp>
      <p:sp>
        <p:nvSpPr>
          <p:cNvPr id="329731" name="Rectangle 2"/>
          <p:cNvSpPr>
            <a:spLocks noGrp="1" noChangeArrowheads="1"/>
          </p:cNvSpPr>
          <p:nvPr>
            <p:ph type="title"/>
          </p:nvPr>
        </p:nvSpPr>
        <p:spPr>
          <a:xfrm>
            <a:off x="685800" y="152400"/>
            <a:ext cx="7773988" cy="1600200"/>
          </a:xfrm>
        </p:spPr>
        <p:txBody>
          <a:bodyPr/>
          <a:lstStyle/>
          <a:p>
            <a:pPr eaLnBrk="1" hangingPunct="1"/>
            <a:r>
              <a:rPr lang="ru-RU" altLang="en-US" sz="3600" b="1" smtClean="0"/>
              <a:t>Заключение: удалось ли нам в ходе занятий</a:t>
            </a:r>
            <a:r>
              <a:rPr lang="en-US" altLang="en-US" sz="3600" b="1" smtClean="0"/>
              <a:t> </a:t>
            </a:r>
            <a:r>
              <a:rPr lang="ru-RU" altLang="en-US" sz="3600" b="1" smtClean="0"/>
              <a:t>выполнить поставленные задачи?</a:t>
            </a:r>
          </a:p>
        </p:txBody>
      </p:sp>
      <p:sp>
        <p:nvSpPr>
          <p:cNvPr id="329732" name="Rectangle 3"/>
          <p:cNvSpPr>
            <a:spLocks noGrp="1" noChangeArrowheads="1"/>
          </p:cNvSpPr>
          <p:nvPr>
            <p:ph type="body" idx="1"/>
          </p:nvPr>
        </p:nvSpPr>
        <p:spPr>
          <a:xfrm>
            <a:off x="1116013" y="1989138"/>
            <a:ext cx="7265987" cy="4176712"/>
          </a:xfrm>
        </p:spPr>
        <p:txBody>
          <a:bodyPr/>
          <a:lstStyle/>
          <a:p>
            <a:pPr eaLnBrk="1" hangingPunct="1"/>
            <a:r>
              <a:rPr lang="ru-RU" altLang="en-US" sz="2800" smtClean="0"/>
              <a:t>Ознакомиться с основными теоретическими концепциями и моделями, имеющими прикладное значение;</a:t>
            </a:r>
          </a:p>
          <a:p>
            <a:pPr eaLnBrk="1" hangingPunct="1"/>
            <a:r>
              <a:rPr lang="ru-RU" altLang="en-US" sz="2800" smtClean="0"/>
              <a:t>Освоить наиболее распространенные экономические термины;</a:t>
            </a:r>
          </a:p>
          <a:p>
            <a:pPr eaLnBrk="1" hangingPunct="1"/>
            <a:r>
              <a:rPr lang="ru-RU" altLang="en-US" sz="2800" smtClean="0"/>
              <a:t>Приобрести минимальные навыки прикладного микроэкономического анализа;</a:t>
            </a:r>
          </a:p>
          <a:p>
            <a:pPr eaLnBrk="1" hangingPunct="1"/>
            <a:endParaRPr lang="ru-RU" altLang="en-US" sz="2800" smtClean="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55B0EB0-F6A8-4A1B-AD9B-334738E6E48E}" type="slidenum">
              <a:rPr lang="ru-RU" altLang="en-US" smtClean="0"/>
              <a:pPr eaLnBrk="1" hangingPunct="1"/>
              <a:t>287</a:t>
            </a:fld>
            <a:endParaRPr lang="ru-RU" altLang="en-US" smtClean="0"/>
          </a:p>
        </p:txBody>
      </p:sp>
      <p:sp>
        <p:nvSpPr>
          <p:cNvPr id="330755" name="Rectangle 2"/>
          <p:cNvSpPr>
            <a:spLocks noGrp="1" noChangeArrowheads="1"/>
          </p:cNvSpPr>
          <p:nvPr>
            <p:ph type="title"/>
          </p:nvPr>
        </p:nvSpPr>
        <p:spPr>
          <a:xfrm>
            <a:off x="685800" y="152400"/>
            <a:ext cx="6870700" cy="1404938"/>
          </a:xfrm>
        </p:spPr>
        <p:txBody>
          <a:bodyPr/>
          <a:lstStyle/>
          <a:p>
            <a:pPr eaLnBrk="1" hangingPunct="1"/>
            <a:r>
              <a:rPr lang="ru-RU" altLang="en-US" b="1" smtClean="0"/>
              <a:t>Спасибо за внимание!</a:t>
            </a:r>
          </a:p>
        </p:txBody>
      </p:sp>
      <p:sp>
        <p:nvSpPr>
          <p:cNvPr id="330756" name="Rectangle 3"/>
          <p:cNvSpPr>
            <a:spLocks noGrp="1" noChangeArrowheads="1"/>
          </p:cNvSpPr>
          <p:nvPr>
            <p:ph type="body" sz="half" idx="1"/>
          </p:nvPr>
        </p:nvSpPr>
        <p:spPr/>
        <p:txBody>
          <a:bodyPr/>
          <a:lstStyle/>
          <a:p>
            <a:pPr eaLnBrk="1" hangingPunct="1">
              <a:buFontTx/>
              <a:buNone/>
            </a:pPr>
            <a:r>
              <a:rPr lang="ru-RU" altLang="en-US" sz="2800" smtClean="0"/>
              <a:t>  </a:t>
            </a:r>
          </a:p>
          <a:p>
            <a:pPr eaLnBrk="1" hangingPunct="1">
              <a:buFontTx/>
              <a:buNone/>
            </a:pPr>
            <a:endParaRPr lang="ru-RU" altLang="en-US" sz="2800" smtClean="0"/>
          </a:p>
          <a:p>
            <a:pPr algn="ctr" eaLnBrk="1" hangingPunct="1">
              <a:buFontTx/>
              <a:buNone/>
            </a:pPr>
            <a:r>
              <a:rPr lang="ru-RU" altLang="en-US" sz="2800" smtClean="0"/>
              <a:t>Желаю успехов на экзамене!</a:t>
            </a:r>
          </a:p>
        </p:txBody>
      </p:sp>
      <p:pic>
        <p:nvPicPr>
          <p:cNvPr id="330757" name="Picture 6" descr="j0299125"/>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076825" y="2205038"/>
            <a:ext cx="2879725" cy="3240087"/>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4108880-209A-4011-9C27-B1BDA263593B}" type="slidenum">
              <a:rPr lang="ru-RU" altLang="en-US" smtClean="0"/>
              <a:pPr eaLnBrk="1" hangingPunct="1"/>
              <a:t>29</a:t>
            </a:fld>
            <a:endParaRPr lang="ru-RU" altLang="en-US" smtClean="0"/>
          </a:p>
        </p:txBody>
      </p:sp>
      <p:sp>
        <p:nvSpPr>
          <p:cNvPr id="47107" name="Rectangle 2"/>
          <p:cNvSpPr>
            <a:spLocks noGrp="1" noChangeArrowheads="1"/>
          </p:cNvSpPr>
          <p:nvPr>
            <p:ph type="title"/>
          </p:nvPr>
        </p:nvSpPr>
        <p:spPr>
          <a:xfrm>
            <a:off x="685800" y="152400"/>
            <a:ext cx="6870700" cy="1260475"/>
          </a:xfrm>
        </p:spPr>
        <p:txBody>
          <a:bodyPr/>
          <a:lstStyle/>
          <a:p>
            <a:pPr eaLnBrk="1" hangingPunct="1"/>
            <a:r>
              <a:rPr lang="ru-RU" altLang="en-US" sz="3200" b="1" smtClean="0"/>
              <a:t>Устойчивость и неустойчивость равновесия</a:t>
            </a:r>
          </a:p>
        </p:txBody>
      </p:sp>
      <p:sp>
        <p:nvSpPr>
          <p:cNvPr id="47108" name="Rectangle 3"/>
          <p:cNvSpPr>
            <a:spLocks noGrp="1" noChangeArrowheads="1"/>
          </p:cNvSpPr>
          <p:nvPr>
            <p:ph type="body" idx="1"/>
          </p:nvPr>
        </p:nvSpPr>
        <p:spPr>
          <a:xfrm>
            <a:off x="685800" y="1557338"/>
            <a:ext cx="7696200" cy="4248150"/>
          </a:xfrm>
        </p:spPr>
        <p:txBody>
          <a:bodyPr/>
          <a:lstStyle/>
          <a:p>
            <a:pPr eaLnBrk="1" hangingPunct="1">
              <a:buFontTx/>
              <a:buNone/>
            </a:pPr>
            <a:r>
              <a:rPr lang="ru-RU" altLang="en-US" sz="1600" b="1" smtClean="0"/>
              <a:t>Условно (локально)         Абсолютно(глобально)	Неустойчиво</a:t>
            </a:r>
          </a:p>
          <a:p>
            <a:pPr eaLnBrk="1" hangingPunct="1">
              <a:buFontTx/>
              <a:buNone/>
            </a:pPr>
            <a:r>
              <a:rPr lang="ru-RU" altLang="en-US" sz="1600" b="1" smtClean="0"/>
              <a:t>Устойчиво		устойчиво</a:t>
            </a:r>
          </a:p>
          <a:p>
            <a:pPr eaLnBrk="1" hangingPunct="1">
              <a:buFontTx/>
              <a:buNone/>
            </a:pPr>
            <a:r>
              <a:rPr lang="ru-RU" altLang="en-US" sz="1600" b="1" smtClean="0"/>
              <a:t>   Р				Р			Р</a:t>
            </a:r>
          </a:p>
        </p:txBody>
      </p:sp>
      <p:sp>
        <p:nvSpPr>
          <p:cNvPr id="47109" name="Rectangle 4"/>
          <p:cNvSpPr>
            <a:spLocks noChangeArrowheads="1"/>
          </p:cNvSpPr>
          <p:nvPr/>
        </p:nvSpPr>
        <p:spPr bwMode="auto">
          <a:xfrm>
            <a:off x="971550" y="2060575"/>
            <a:ext cx="24479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47110" name="Rectangle 5"/>
          <p:cNvSpPr>
            <a:spLocks noChangeArrowheads="1"/>
          </p:cNvSpPr>
          <p:nvPr/>
        </p:nvSpPr>
        <p:spPr bwMode="auto">
          <a:xfrm>
            <a:off x="3492500" y="2060575"/>
            <a:ext cx="24479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47111" name="Rectangle 6"/>
          <p:cNvSpPr>
            <a:spLocks noChangeArrowheads="1"/>
          </p:cNvSpPr>
          <p:nvPr/>
        </p:nvSpPr>
        <p:spPr bwMode="auto">
          <a:xfrm>
            <a:off x="6011863" y="2060575"/>
            <a:ext cx="24479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47112" name="Line 7"/>
          <p:cNvSpPr>
            <a:spLocks noChangeShapeType="1"/>
          </p:cNvSpPr>
          <p:nvPr/>
        </p:nvSpPr>
        <p:spPr bwMode="auto">
          <a:xfrm>
            <a:off x="1187450" y="2492375"/>
            <a:ext cx="0" cy="194468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13" name="Line 8"/>
          <p:cNvSpPr>
            <a:spLocks noChangeShapeType="1"/>
          </p:cNvSpPr>
          <p:nvPr/>
        </p:nvSpPr>
        <p:spPr bwMode="auto">
          <a:xfrm>
            <a:off x="1187450" y="4437063"/>
            <a:ext cx="15128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14" name="Line 9"/>
          <p:cNvSpPr>
            <a:spLocks noChangeShapeType="1"/>
          </p:cNvSpPr>
          <p:nvPr/>
        </p:nvSpPr>
        <p:spPr bwMode="auto">
          <a:xfrm>
            <a:off x="1187450" y="2924175"/>
            <a:ext cx="1081088" cy="1081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15" name="Line 10"/>
          <p:cNvSpPr>
            <a:spLocks noChangeShapeType="1"/>
          </p:cNvSpPr>
          <p:nvPr/>
        </p:nvSpPr>
        <p:spPr bwMode="auto">
          <a:xfrm flipV="1">
            <a:off x="1187450" y="2924175"/>
            <a:ext cx="1223963" cy="1081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16" name="Rectangle 11"/>
          <p:cNvSpPr>
            <a:spLocks noChangeArrowheads="1"/>
          </p:cNvSpPr>
          <p:nvPr/>
        </p:nvSpPr>
        <p:spPr bwMode="auto">
          <a:xfrm>
            <a:off x="1547813" y="3284538"/>
            <a:ext cx="431800" cy="4318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47117" name="Line 12"/>
          <p:cNvSpPr>
            <a:spLocks noChangeShapeType="1"/>
          </p:cNvSpPr>
          <p:nvPr/>
        </p:nvSpPr>
        <p:spPr bwMode="auto">
          <a:xfrm flipV="1">
            <a:off x="1979613" y="3357563"/>
            <a:ext cx="0" cy="358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18" name="Line 13"/>
          <p:cNvSpPr>
            <a:spLocks noChangeShapeType="1"/>
          </p:cNvSpPr>
          <p:nvPr/>
        </p:nvSpPr>
        <p:spPr bwMode="auto">
          <a:xfrm flipH="1">
            <a:off x="1619250" y="3284538"/>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19" name="Line 14"/>
          <p:cNvSpPr>
            <a:spLocks noChangeShapeType="1"/>
          </p:cNvSpPr>
          <p:nvPr/>
        </p:nvSpPr>
        <p:spPr bwMode="auto">
          <a:xfrm>
            <a:off x="1547813" y="3429000"/>
            <a:ext cx="0" cy="144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20" name="Line 15"/>
          <p:cNvSpPr>
            <a:spLocks noChangeShapeType="1"/>
          </p:cNvSpPr>
          <p:nvPr/>
        </p:nvSpPr>
        <p:spPr bwMode="auto">
          <a:xfrm>
            <a:off x="1692275" y="3716338"/>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21" name="Line 16"/>
          <p:cNvSpPr>
            <a:spLocks noChangeShapeType="1"/>
          </p:cNvSpPr>
          <p:nvPr/>
        </p:nvSpPr>
        <p:spPr bwMode="auto">
          <a:xfrm>
            <a:off x="3779838" y="2492375"/>
            <a:ext cx="0" cy="18732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22" name="Line 17"/>
          <p:cNvSpPr>
            <a:spLocks noChangeShapeType="1"/>
          </p:cNvSpPr>
          <p:nvPr/>
        </p:nvSpPr>
        <p:spPr bwMode="auto">
          <a:xfrm>
            <a:off x="3779838" y="4365625"/>
            <a:ext cx="13684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23" name="Line 18"/>
          <p:cNvSpPr>
            <a:spLocks noChangeShapeType="1"/>
          </p:cNvSpPr>
          <p:nvPr/>
        </p:nvSpPr>
        <p:spPr bwMode="auto">
          <a:xfrm>
            <a:off x="3779838" y="2924175"/>
            <a:ext cx="1368425" cy="1081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24" name="Line 19"/>
          <p:cNvSpPr>
            <a:spLocks noChangeShapeType="1"/>
          </p:cNvSpPr>
          <p:nvPr/>
        </p:nvSpPr>
        <p:spPr bwMode="auto">
          <a:xfrm flipH="1">
            <a:off x="4140200" y="2708275"/>
            <a:ext cx="576263" cy="1368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25" name="Line 20"/>
          <p:cNvSpPr>
            <a:spLocks noChangeShapeType="1"/>
          </p:cNvSpPr>
          <p:nvPr/>
        </p:nvSpPr>
        <p:spPr bwMode="auto">
          <a:xfrm flipH="1">
            <a:off x="4067175" y="3141663"/>
            <a:ext cx="5048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26" name="Line 22"/>
          <p:cNvSpPr>
            <a:spLocks noChangeShapeType="1"/>
          </p:cNvSpPr>
          <p:nvPr/>
        </p:nvSpPr>
        <p:spPr bwMode="auto">
          <a:xfrm flipV="1">
            <a:off x="4140200" y="3141663"/>
            <a:ext cx="0" cy="9350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27" name="Line 23"/>
          <p:cNvSpPr>
            <a:spLocks noChangeShapeType="1"/>
          </p:cNvSpPr>
          <p:nvPr/>
        </p:nvSpPr>
        <p:spPr bwMode="auto">
          <a:xfrm>
            <a:off x="4500563" y="3141663"/>
            <a:ext cx="0" cy="358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28" name="Line 24"/>
          <p:cNvSpPr>
            <a:spLocks noChangeShapeType="1"/>
          </p:cNvSpPr>
          <p:nvPr/>
        </p:nvSpPr>
        <p:spPr bwMode="auto">
          <a:xfrm flipH="1" flipV="1">
            <a:off x="4356100" y="3500438"/>
            <a:ext cx="2159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29" name="Line 25"/>
          <p:cNvSpPr>
            <a:spLocks noChangeShapeType="1"/>
          </p:cNvSpPr>
          <p:nvPr/>
        </p:nvSpPr>
        <p:spPr bwMode="auto">
          <a:xfrm>
            <a:off x="6300788" y="2636838"/>
            <a:ext cx="0" cy="18002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30" name="Line 26"/>
          <p:cNvSpPr>
            <a:spLocks noChangeShapeType="1"/>
          </p:cNvSpPr>
          <p:nvPr/>
        </p:nvSpPr>
        <p:spPr bwMode="auto">
          <a:xfrm>
            <a:off x="6300788" y="4437063"/>
            <a:ext cx="1584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31" name="Line 27"/>
          <p:cNvSpPr>
            <a:spLocks noChangeShapeType="1"/>
          </p:cNvSpPr>
          <p:nvPr/>
        </p:nvSpPr>
        <p:spPr bwMode="auto">
          <a:xfrm>
            <a:off x="6516688" y="2781300"/>
            <a:ext cx="935037" cy="201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32" name="Line 28"/>
          <p:cNvSpPr>
            <a:spLocks noChangeShapeType="1"/>
          </p:cNvSpPr>
          <p:nvPr/>
        </p:nvSpPr>
        <p:spPr bwMode="auto">
          <a:xfrm flipV="1">
            <a:off x="6516688" y="2924175"/>
            <a:ext cx="151130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33" name="Line 29"/>
          <p:cNvSpPr>
            <a:spLocks noChangeShapeType="1"/>
          </p:cNvSpPr>
          <p:nvPr/>
        </p:nvSpPr>
        <p:spPr bwMode="auto">
          <a:xfrm flipV="1">
            <a:off x="6804025" y="3429000"/>
            <a:ext cx="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34" name="Line 30"/>
          <p:cNvSpPr>
            <a:spLocks noChangeShapeType="1"/>
          </p:cNvSpPr>
          <p:nvPr/>
        </p:nvSpPr>
        <p:spPr bwMode="auto">
          <a:xfrm>
            <a:off x="6804025" y="3500438"/>
            <a:ext cx="5048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35" name="Line 31"/>
          <p:cNvSpPr>
            <a:spLocks noChangeShapeType="1"/>
          </p:cNvSpPr>
          <p:nvPr/>
        </p:nvSpPr>
        <p:spPr bwMode="auto">
          <a:xfrm>
            <a:off x="7308850" y="3500438"/>
            <a:ext cx="0" cy="9366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36" name="Line 32"/>
          <p:cNvSpPr>
            <a:spLocks noChangeShapeType="1"/>
          </p:cNvSpPr>
          <p:nvPr/>
        </p:nvSpPr>
        <p:spPr bwMode="auto">
          <a:xfrm flipH="1">
            <a:off x="6443663" y="4365625"/>
            <a:ext cx="8636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7137" name="Rectangle 33"/>
          <p:cNvSpPr>
            <a:spLocks noChangeArrowheads="1"/>
          </p:cNvSpPr>
          <p:nvPr/>
        </p:nvSpPr>
        <p:spPr bwMode="auto">
          <a:xfrm>
            <a:off x="2771775" y="4437063"/>
            <a:ext cx="431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47138" name="Rectangle 34"/>
          <p:cNvSpPr>
            <a:spLocks noChangeArrowheads="1"/>
          </p:cNvSpPr>
          <p:nvPr/>
        </p:nvSpPr>
        <p:spPr bwMode="auto">
          <a:xfrm>
            <a:off x="2555875" y="2781300"/>
            <a:ext cx="431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endParaRPr lang="ru-RU" altLang="en-US"/>
          </a:p>
        </p:txBody>
      </p:sp>
      <p:sp>
        <p:nvSpPr>
          <p:cNvPr id="47139" name="Rectangle 35"/>
          <p:cNvSpPr>
            <a:spLocks noChangeArrowheads="1"/>
          </p:cNvSpPr>
          <p:nvPr/>
        </p:nvSpPr>
        <p:spPr bwMode="auto">
          <a:xfrm>
            <a:off x="5292725" y="4292600"/>
            <a:ext cx="431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47140" name="Rectangle 36"/>
          <p:cNvSpPr>
            <a:spLocks noChangeArrowheads="1"/>
          </p:cNvSpPr>
          <p:nvPr/>
        </p:nvSpPr>
        <p:spPr bwMode="auto">
          <a:xfrm>
            <a:off x="7956550" y="4508500"/>
            <a:ext cx="431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47141" name="Rectangle 37"/>
          <p:cNvSpPr>
            <a:spLocks noChangeArrowheads="1"/>
          </p:cNvSpPr>
          <p:nvPr/>
        </p:nvSpPr>
        <p:spPr bwMode="auto">
          <a:xfrm>
            <a:off x="2339975" y="3789363"/>
            <a:ext cx="431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47142" name="Rectangle 38"/>
          <p:cNvSpPr>
            <a:spLocks noChangeArrowheads="1"/>
          </p:cNvSpPr>
          <p:nvPr/>
        </p:nvSpPr>
        <p:spPr bwMode="auto">
          <a:xfrm>
            <a:off x="4787900" y="2565400"/>
            <a:ext cx="431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endParaRPr lang="ru-RU" altLang="en-US"/>
          </a:p>
        </p:txBody>
      </p:sp>
      <p:sp>
        <p:nvSpPr>
          <p:cNvPr id="47143" name="Rectangle 39"/>
          <p:cNvSpPr>
            <a:spLocks noChangeArrowheads="1"/>
          </p:cNvSpPr>
          <p:nvPr/>
        </p:nvSpPr>
        <p:spPr bwMode="auto">
          <a:xfrm>
            <a:off x="8101013" y="2852738"/>
            <a:ext cx="431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endParaRPr lang="ru-RU" altLang="en-US"/>
          </a:p>
        </p:txBody>
      </p:sp>
      <p:sp>
        <p:nvSpPr>
          <p:cNvPr id="47144" name="Rectangle 40"/>
          <p:cNvSpPr>
            <a:spLocks noChangeArrowheads="1"/>
          </p:cNvSpPr>
          <p:nvPr/>
        </p:nvSpPr>
        <p:spPr bwMode="auto">
          <a:xfrm>
            <a:off x="5219700" y="3716338"/>
            <a:ext cx="431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47145" name="Rectangle 41"/>
          <p:cNvSpPr>
            <a:spLocks noChangeArrowheads="1"/>
          </p:cNvSpPr>
          <p:nvPr/>
        </p:nvSpPr>
        <p:spPr bwMode="auto">
          <a:xfrm>
            <a:off x="6732588" y="2636838"/>
            <a:ext cx="431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pic>
        <p:nvPicPr>
          <p:cNvPr id="47146" name="Picture 42" descr="MMj0318170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4508500"/>
            <a:ext cx="12255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8137525" cy="6453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6A166C9-C64C-4B73-9EF7-3183CD46D38D}" type="slidenum">
              <a:rPr lang="ru-RU" altLang="en-US" smtClean="0"/>
              <a:pPr eaLnBrk="1" hangingPunct="1"/>
              <a:t>30</a:t>
            </a:fld>
            <a:endParaRPr lang="ru-RU" altLang="en-US" smtClean="0"/>
          </a:p>
        </p:txBody>
      </p:sp>
      <p:sp>
        <p:nvSpPr>
          <p:cNvPr id="48131" name="Rectangle 2"/>
          <p:cNvSpPr>
            <a:spLocks noGrp="1" noChangeArrowheads="1"/>
          </p:cNvSpPr>
          <p:nvPr>
            <p:ph type="title"/>
          </p:nvPr>
        </p:nvSpPr>
        <p:spPr/>
        <p:txBody>
          <a:bodyPr/>
          <a:lstStyle/>
          <a:p>
            <a:pPr eaLnBrk="1" hangingPunct="1"/>
            <a:r>
              <a:rPr lang="ru-RU" altLang="en-US" sz="3200" b="1" smtClean="0"/>
              <a:t>Основные формы государственного регулирования работы рыночных механизмов</a:t>
            </a:r>
          </a:p>
        </p:txBody>
      </p:sp>
      <p:sp>
        <p:nvSpPr>
          <p:cNvPr id="48132" name="Rectangle 3"/>
          <p:cNvSpPr>
            <a:spLocks noGrp="1" noChangeArrowheads="1"/>
          </p:cNvSpPr>
          <p:nvPr>
            <p:ph type="body" idx="1"/>
          </p:nvPr>
        </p:nvSpPr>
        <p:spPr>
          <a:xfrm>
            <a:off x="685800" y="2260600"/>
            <a:ext cx="7696200" cy="3225800"/>
          </a:xfrm>
        </p:spPr>
        <p:txBody>
          <a:bodyPr/>
          <a:lstStyle/>
          <a:p>
            <a:pPr eaLnBrk="1" hangingPunct="1"/>
            <a:r>
              <a:rPr lang="ru-RU" altLang="en-US" sz="2800" smtClean="0"/>
              <a:t>Административное ограничение цены снизу( «цена пола») или сверху («потолок цен»)</a:t>
            </a:r>
          </a:p>
          <a:p>
            <a:pPr eaLnBrk="1" hangingPunct="1"/>
            <a:r>
              <a:rPr lang="ru-RU" altLang="en-US" sz="2800" smtClean="0"/>
              <a:t>Налоги и субсидии</a:t>
            </a:r>
          </a:p>
          <a:p>
            <a:pPr eaLnBrk="1" hangingPunct="1"/>
            <a:r>
              <a:rPr lang="ru-RU" altLang="en-US" sz="2800" smtClean="0"/>
              <a:t>Количественные ограничения (квоты)</a:t>
            </a:r>
          </a:p>
          <a:p>
            <a:pPr eaLnBrk="1" hangingPunct="1"/>
            <a:r>
              <a:rPr lang="ru-RU" altLang="en-US" sz="2800" smtClean="0"/>
              <a:t>Товарные ( валютные) интервенции</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DEE105D-57AC-4136-BA09-934B8ABFA1CF}" type="slidenum">
              <a:rPr lang="ru-RU" altLang="en-US" smtClean="0"/>
              <a:pPr eaLnBrk="1" hangingPunct="1"/>
              <a:t>31</a:t>
            </a:fld>
            <a:endParaRPr lang="ru-RU" altLang="en-US" smtClean="0"/>
          </a:p>
        </p:txBody>
      </p:sp>
      <p:sp>
        <p:nvSpPr>
          <p:cNvPr id="49155" name="Rectangle 2"/>
          <p:cNvSpPr>
            <a:spLocks noGrp="1" noChangeArrowheads="1"/>
          </p:cNvSpPr>
          <p:nvPr>
            <p:ph type="title"/>
          </p:nvPr>
        </p:nvSpPr>
        <p:spPr>
          <a:xfrm>
            <a:off x="685800" y="404813"/>
            <a:ext cx="7486650" cy="863600"/>
          </a:xfrm>
        </p:spPr>
        <p:txBody>
          <a:bodyPr/>
          <a:lstStyle/>
          <a:p>
            <a:pPr eaLnBrk="1" hangingPunct="1"/>
            <a:r>
              <a:rPr lang="ru-RU" altLang="en-US" b="1" smtClean="0"/>
              <a:t>Введение «потолка» цен</a:t>
            </a:r>
          </a:p>
        </p:txBody>
      </p:sp>
      <p:sp>
        <p:nvSpPr>
          <p:cNvPr id="49156" name="Rectangle 4"/>
          <p:cNvSpPr>
            <a:spLocks noGrp="1" noChangeArrowheads="1"/>
          </p:cNvSpPr>
          <p:nvPr>
            <p:ph type="body" sz="half" idx="1"/>
          </p:nvPr>
        </p:nvSpPr>
        <p:spPr>
          <a:xfrm>
            <a:off x="323850" y="1341438"/>
            <a:ext cx="4133850" cy="4144962"/>
          </a:xfrm>
        </p:spPr>
        <p:txBody>
          <a:bodyPr/>
          <a:lstStyle/>
          <a:p>
            <a:pPr eaLnBrk="1" hangingPunct="1">
              <a:buFontTx/>
              <a:buNone/>
            </a:pPr>
            <a:r>
              <a:rPr lang="ru-RU" altLang="en-US" sz="2400" smtClean="0"/>
              <a:t>Р</a:t>
            </a:r>
          </a:p>
        </p:txBody>
      </p:sp>
      <p:sp>
        <p:nvSpPr>
          <p:cNvPr id="49157" name="Rectangle 5"/>
          <p:cNvSpPr>
            <a:spLocks noGrp="1" noChangeArrowheads="1"/>
          </p:cNvSpPr>
          <p:nvPr>
            <p:ph type="body" sz="half" idx="2"/>
          </p:nvPr>
        </p:nvSpPr>
        <p:spPr>
          <a:xfrm>
            <a:off x="4610100" y="1196975"/>
            <a:ext cx="3771900" cy="5111750"/>
          </a:xfrm>
        </p:spPr>
        <p:txBody>
          <a:bodyPr/>
          <a:lstStyle/>
          <a:p>
            <a:pPr eaLnBrk="1" hangingPunct="1">
              <a:buFontTx/>
              <a:buNone/>
            </a:pPr>
            <a:r>
              <a:rPr lang="ru-RU" altLang="en-US" sz="2000" smtClean="0"/>
              <a:t>Р1,</a:t>
            </a:r>
            <a:r>
              <a:rPr lang="en-US" altLang="en-US" sz="2000" smtClean="0"/>
              <a:t>Q1 – </a:t>
            </a:r>
            <a:r>
              <a:rPr lang="ru-RU" altLang="en-US" sz="2000" smtClean="0"/>
              <a:t>исходные равновесные объем и цена;</a:t>
            </a:r>
          </a:p>
          <a:p>
            <a:pPr eaLnBrk="1" hangingPunct="1">
              <a:buFontTx/>
              <a:buNone/>
            </a:pPr>
            <a:r>
              <a:rPr lang="ru-RU" altLang="en-US" sz="2000" smtClean="0"/>
              <a:t>Р2 – «потолок цен»</a:t>
            </a:r>
          </a:p>
          <a:p>
            <a:pPr eaLnBrk="1" hangingPunct="1">
              <a:buFontTx/>
              <a:buNone/>
            </a:pPr>
            <a:r>
              <a:rPr lang="en-US" altLang="en-US" sz="2000" smtClean="0"/>
              <a:t>D1-D3 –</a:t>
            </a:r>
            <a:r>
              <a:rPr lang="ru-RU" altLang="en-US" sz="2000" smtClean="0"/>
              <a:t> изменение спроса под действием неценовых факторов;</a:t>
            </a:r>
          </a:p>
          <a:p>
            <a:pPr eaLnBrk="1" hangingPunct="1">
              <a:buFontTx/>
              <a:buNone/>
            </a:pPr>
            <a:r>
              <a:rPr lang="ru-RU" altLang="en-US" sz="2000" smtClean="0"/>
              <a:t>Р3,</a:t>
            </a:r>
            <a:r>
              <a:rPr lang="en-US" altLang="en-US" sz="2000" smtClean="0"/>
              <a:t>Q3 – </a:t>
            </a:r>
            <a:r>
              <a:rPr lang="ru-RU" altLang="en-US" sz="2000" smtClean="0"/>
              <a:t>новое равновесие при отсутствии потолка цен;</a:t>
            </a:r>
          </a:p>
          <a:p>
            <a:pPr eaLnBrk="1" hangingPunct="1">
              <a:buFontTx/>
              <a:buNone/>
            </a:pPr>
            <a:r>
              <a:rPr lang="en-US" altLang="en-US" sz="2000" smtClean="0"/>
              <a:t>Q4-Q3 – </a:t>
            </a:r>
            <a:r>
              <a:rPr lang="ru-RU" altLang="en-US" sz="2000" smtClean="0"/>
              <a:t>дефицит ( превышение спроса над предложением);</a:t>
            </a:r>
          </a:p>
          <a:p>
            <a:pPr eaLnBrk="1" hangingPunct="1">
              <a:buFontTx/>
              <a:buNone/>
            </a:pPr>
            <a:r>
              <a:rPr lang="ru-RU" altLang="en-US" sz="2000" smtClean="0"/>
              <a:t>Р4 – цены «черного рынка»</a:t>
            </a:r>
          </a:p>
          <a:p>
            <a:pPr eaLnBrk="1" hangingPunct="1">
              <a:buFontTx/>
              <a:buNone/>
            </a:pPr>
            <a:endParaRPr lang="ru-RU" altLang="en-US" sz="2000" smtClean="0"/>
          </a:p>
          <a:p>
            <a:pPr eaLnBrk="1" hangingPunct="1">
              <a:buFontTx/>
              <a:buNone/>
            </a:pPr>
            <a:endParaRPr lang="ru-RU" altLang="en-US" sz="2000" smtClean="0"/>
          </a:p>
        </p:txBody>
      </p:sp>
      <p:sp>
        <p:nvSpPr>
          <p:cNvPr id="49158" name="Line 6"/>
          <p:cNvSpPr>
            <a:spLocks noChangeShapeType="1"/>
          </p:cNvSpPr>
          <p:nvPr/>
        </p:nvSpPr>
        <p:spPr bwMode="auto">
          <a:xfrm flipV="1">
            <a:off x="1116013" y="1557338"/>
            <a:ext cx="0" cy="27352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59" name="Line 7"/>
          <p:cNvSpPr>
            <a:spLocks noChangeShapeType="1"/>
          </p:cNvSpPr>
          <p:nvPr/>
        </p:nvSpPr>
        <p:spPr bwMode="auto">
          <a:xfrm>
            <a:off x="1116013" y="4292600"/>
            <a:ext cx="25193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60" name="Line 8"/>
          <p:cNvSpPr>
            <a:spLocks noChangeShapeType="1"/>
          </p:cNvSpPr>
          <p:nvPr/>
        </p:nvSpPr>
        <p:spPr bwMode="auto">
          <a:xfrm>
            <a:off x="1116013" y="2060575"/>
            <a:ext cx="2160587" cy="2160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61" name="Line 9"/>
          <p:cNvSpPr>
            <a:spLocks noChangeShapeType="1"/>
          </p:cNvSpPr>
          <p:nvPr/>
        </p:nvSpPr>
        <p:spPr bwMode="auto">
          <a:xfrm flipV="1">
            <a:off x="1116013" y="1773238"/>
            <a:ext cx="2808287" cy="201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62" name="Line 10"/>
          <p:cNvSpPr>
            <a:spLocks noChangeShapeType="1"/>
          </p:cNvSpPr>
          <p:nvPr/>
        </p:nvSpPr>
        <p:spPr bwMode="auto">
          <a:xfrm>
            <a:off x="1116013" y="3068638"/>
            <a:ext cx="1008062"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63" name="Line 11"/>
          <p:cNvSpPr>
            <a:spLocks noChangeShapeType="1"/>
          </p:cNvSpPr>
          <p:nvPr/>
        </p:nvSpPr>
        <p:spPr bwMode="auto">
          <a:xfrm>
            <a:off x="2124075" y="3068638"/>
            <a:ext cx="0" cy="1223962"/>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64" name="Line 12"/>
          <p:cNvSpPr>
            <a:spLocks noChangeShapeType="1"/>
          </p:cNvSpPr>
          <p:nvPr/>
        </p:nvSpPr>
        <p:spPr bwMode="auto">
          <a:xfrm>
            <a:off x="1116013" y="2781300"/>
            <a:ext cx="2879725" cy="0"/>
          </a:xfrm>
          <a:prstGeom prst="line">
            <a:avLst/>
          </a:prstGeom>
          <a:noFill/>
          <a:ln w="28575">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65" name="Line 13"/>
          <p:cNvSpPr>
            <a:spLocks noChangeShapeType="1"/>
          </p:cNvSpPr>
          <p:nvPr/>
        </p:nvSpPr>
        <p:spPr bwMode="auto">
          <a:xfrm>
            <a:off x="1258888" y="1557338"/>
            <a:ext cx="2519362" cy="2520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66" name="Line 14"/>
          <p:cNvSpPr>
            <a:spLocks noChangeShapeType="1"/>
          </p:cNvSpPr>
          <p:nvPr/>
        </p:nvSpPr>
        <p:spPr bwMode="auto">
          <a:xfrm>
            <a:off x="1835150" y="1268413"/>
            <a:ext cx="2519363" cy="25209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67" name="Line 15"/>
          <p:cNvSpPr>
            <a:spLocks noChangeShapeType="1"/>
          </p:cNvSpPr>
          <p:nvPr/>
        </p:nvSpPr>
        <p:spPr bwMode="auto">
          <a:xfrm flipV="1">
            <a:off x="2916238" y="3573463"/>
            <a:ext cx="287337"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68" name="Line 16"/>
          <p:cNvSpPr>
            <a:spLocks noChangeShapeType="1"/>
          </p:cNvSpPr>
          <p:nvPr/>
        </p:nvSpPr>
        <p:spPr bwMode="auto">
          <a:xfrm flipV="1">
            <a:off x="3419475" y="3357563"/>
            <a:ext cx="287338"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69" name="Line 17"/>
          <p:cNvSpPr>
            <a:spLocks noChangeShapeType="1"/>
          </p:cNvSpPr>
          <p:nvPr/>
        </p:nvSpPr>
        <p:spPr bwMode="auto">
          <a:xfrm>
            <a:off x="1116013" y="2420938"/>
            <a:ext cx="1800225" cy="0"/>
          </a:xfrm>
          <a:prstGeom prst="line">
            <a:avLst/>
          </a:prstGeom>
          <a:noFill/>
          <a:ln w="12700">
            <a:solidFill>
              <a:schemeClr val="tx1"/>
            </a:solidFill>
            <a:prstDash val="dash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70" name="Line 18"/>
          <p:cNvSpPr>
            <a:spLocks noChangeShapeType="1"/>
          </p:cNvSpPr>
          <p:nvPr/>
        </p:nvSpPr>
        <p:spPr bwMode="auto">
          <a:xfrm>
            <a:off x="2987675" y="2420938"/>
            <a:ext cx="0" cy="1871662"/>
          </a:xfrm>
          <a:prstGeom prst="line">
            <a:avLst/>
          </a:prstGeom>
          <a:noFill/>
          <a:ln w="12700">
            <a:solidFill>
              <a:schemeClr val="tx1"/>
            </a:solidFill>
            <a:prstDash val="lgDashDot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71" name="Line 19"/>
          <p:cNvSpPr>
            <a:spLocks noChangeShapeType="1"/>
          </p:cNvSpPr>
          <p:nvPr/>
        </p:nvSpPr>
        <p:spPr bwMode="auto">
          <a:xfrm>
            <a:off x="2484438" y="2781300"/>
            <a:ext cx="0" cy="15113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72" name="Line 20"/>
          <p:cNvSpPr>
            <a:spLocks noChangeShapeType="1"/>
          </p:cNvSpPr>
          <p:nvPr/>
        </p:nvSpPr>
        <p:spPr bwMode="auto">
          <a:xfrm>
            <a:off x="3348038" y="2781300"/>
            <a:ext cx="0" cy="151130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73" name="Line 21"/>
          <p:cNvSpPr>
            <a:spLocks noChangeShapeType="1"/>
          </p:cNvSpPr>
          <p:nvPr/>
        </p:nvSpPr>
        <p:spPr bwMode="auto">
          <a:xfrm>
            <a:off x="2484438" y="4437063"/>
            <a:ext cx="792162"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74" name="Line 22"/>
          <p:cNvSpPr>
            <a:spLocks noChangeShapeType="1"/>
          </p:cNvSpPr>
          <p:nvPr/>
        </p:nvSpPr>
        <p:spPr bwMode="auto">
          <a:xfrm>
            <a:off x="2124075" y="4005263"/>
            <a:ext cx="2873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75" name="Line 23"/>
          <p:cNvSpPr>
            <a:spLocks noChangeShapeType="1"/>
          </p:cNvSpPr>
          <p:nvPr/>
        </p:nvSpPr>
        <p:spPr bwMode="auto">
          <a:xfrm flipV="1">
            <a:off x="1331913" y="2852738"/>
            <a:ext cx="0" cy="1444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76" name="Line 24"/>
          <p:cNvSpPr>
            <a:spLocks noChangeShapeType="1"/>
          </p:cNvSpPr>
          <p:nvPr/>
        </p:nvSpPr>
        <p:spPr bwMode="auto">
          <a:xfrm flipV="1">
            <a:off x="2484438" y="1916113"/>
            <a:ext cx="0" cy="865187"/>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77" name="Line 25"/>
          <p:cNvSpPr>
            <a:spLocks noChangeShapeType="1"/>
          </p:cNvSpPr>
          <p:nvPr/>
        </p:nvSpPr>
        <p:spPr bwMode="auto">
          <a:xfrm>
            <a:off x="1116013" y="1844675"/>
            <a:ext cx="1295400"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49178" name="Rectangle 26"/>
          <p:cNvSpPr>
            <a:spLocks noChangeArrowheads="1"/>
          </p:cNvSpPr>
          <p:nvPr/>
        </p:nvSpPr>
        <p:spPr bwMode="auto">
          <a:xfrm>
            <a:off x="3635375" y="4437063"/>
            <a:ext cx="649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49179" name="Rectangle 27"/>
          <p:cNvSpPr>
            <a:spLocks noChangeArrowheads="1"/>
          </p:cNvSpPr>
          <p:nvPr/>
        </p:nvSpPr>
        <p:spPr bwMode="auto">
          <a:xfrm>
            <a:off x="395288" y="2565400"/>
            <a:ext cx="6492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Р2</a:t>
            </a:r>
          </a:p>
        </p:txBody>
      </p:sp>
      <p:sp>
        <p:nvSpPr>
          <p:cNvPr id="49180" name="Rectangle 28"/>
          <p:cNvSpPr>
            <a:spLocks noChangeArrowheads="1"/>
          </p:cNvSpPr>
          <p:nvPr/>
        </p:nvSpPr>
        <p:spPr bwMode="auto">
          <a:xfrm>
            <a:off x="395288" y="2997200"/>
            <a:ext cx="6492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Р1</a:t>
            </a:r>
          </a:p>
        </p:txBody>
      </p:sp>
      <p:sp>
        <p:nvSpPr>
          <p:cNvPr id="49181" name="Rectangle 29"/>
          <p:cNvSpPr>
            <a:spLocks noChangeArrowheads="1"/>
          </p:cNvSpPr>
          <p:nvPr/>
        </p:nvSpPr>
        <p:spPr bwMode="auto">
          <a:xfrm>
            <a:off x="395288" y="1700213"/>
            <a:ext cx="649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Р4</a:t>
            </a:r>
          </a:p>
          <a:p>
            <a:pPr eaLnBrk="1" hangingPunct="1"/>
            <a:endParaRPr lang="ru-RU" altLang="en-US"/>
          </a:p>
          <a:p>
            <a:pPr eaLnBrk="1" hangingPunct="1"/>
            <a:r>
              <a:rPr lang="ru-RU" altLang="en-US"/>
              <a:t>Р3 </a:t>
            </a:r>
          </a:p>
        </p:txBody>
      </p:sp>
      <p:sp>
        <p:nvSpPr>
          <p:cNvPr id="49182" name="Rectangle 30"/>
          <p:cNvSpPr>
            <a:spLocks noChangeArrowheads="1"/>
          </p:cNvSpPr>
          <p:nvPr/>
        </p:nvSpPr>
        <p:spPr bwMode="auto">
          <a:xfrm>
            <a:off x="1619250" y="4508500"/>
            <a:ext cx="5064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   Q</a:t>
            </a:r>
            <a:r>
              <a:rPr lang="ru-RU" altLang="en-US"/>
              <a:t>1</a:t>
            </a:r>
          </a:p>
        </p:txBody>
      </p:sp>
      <p:sp>
        <p:nvSpPr>
          <p:cNvPr id="49183" name="Rectangle 31"/>
          <p:cNvSpPr>
            <a:spLocks noChangeArrowheads="1"/>
          </p:cNvSpPr>
          <p:nvPr/>
        </p:nvSpPr>
        <p:spPr bwMode="auto">
          <a:xfrm>
            <a:off x="2195513" y="4508500"/>
            <a:ext cx="15128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r>
              <a:rPr lang="ru-RU" altLang="en-US"/>
              <a:t>2   </a:t>
            </a:r>
            <a:r>
              <a:rPr lang="en-US" altLang="en-US"/>
              <a:t>Q3  Q4</a:t>
            </a:r>
            <a:endParaRPr lang="ru-RU" altLang="en-US"/>
          </a:p>
        </p:txBody>
      </p:sp>
      <p:sp>
        <p:nvSpPr>
          <p:cNvPr id="49184" name="Rectangle 32"/>
          <p:cNvSpPr>
            <a:spLocks noChangeArrowheads="1"/>
          </p:cNvSpPr>
          <p:nvPr/>
        </p:nvSpPr>
        <p:spPr bwMode="auto">
          <a:xfrm>
            <a:off x="3348038" y="3860800"/>
            <a:ext cx="11525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r>
              <a:rPr lang="ru-RU" altLang="en-US"/>
              <a:t>1     </a:t>
            </a:r>
            <a:r>
              <a:rPr lang="en-US" altLang="en-US"/>
              <a:t>D2  D3</a:t>
            </a:r>
            <a:r>
              <a:rPr lang="ru-RU" altLang="en-US"/>
              <a:t>      </a:t>
            </a:r>
          </a:p>
        </p:txBody>
      </p:sp>
      <p:pic>
        <p:nvPicPr>
          <p:cNvPr id="49185" name="Picture 33" descr="MCj031241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4868863"/>
            <a:ext cx="17303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8A53B4E-F30A-4071-B3F9-BE11789D3E9E}" type="slidenum">
              <a:rPr lang="ru-RU" altLang="en-US" smtClean="0"/>
              <a:pPr eaLnBrk="1" hangingPunct="1"/>
              <a:t>32</a:t>
            </a:fld>
            <a:endParaRPr lang="ru-RU" altLang="en-US" smtClean="0"/>
          </a:p>
        </p:txBody>
      </p:sp>
      <p:sp>
        <p:nvSpPr>
          <p:cNvPr id="50179" name="Rectangle 2"/>
          <p:cNvSpPr>
            <a:spLocks noGrp="1" noChangeArrowheads="1"/>
          </p:cNvSpPr>
          <p:nvPr>
            <p:ph type="title"/>
          </p:nvPr>
        </p:nvSpPr>
        <p:spPr>
          <a:xfrm>
            <a:off x="685800" y="152400"/>
            <a:ext cx="7558088" cy="1331913"/>
          </a:xfrm>
        </p:spPr>
        <p:txBody>
          <a:bodyPr/>
          <a:lstStyle/>
          <a:p>
            <a:pPr eaLnBrk="1" hangingPunct="1"/>
            <a:r>
              <a:rPr lang="ru-RU" altLang="en-US" sz="2800" b="1" smtClean="0"/>
              <a:t>Распределение налогового бремени между производителем и потребителем</a:t>
            </a:r>
          </a:p>
        </p:txBody>
      </p:sp>
      <p:sp>
        <p:nvSpPr>
          <p:cNvPr id="50180" name="Rectangle 4"/>
          <p:cNvSpPr>
            <a:spLocks noGrp="1" noChangeArrowheads="1"/>
          </p:cNvSpPr>
          <p:nvPr>
            <p:ph type="body" sz="half" idx="1"/>
          </p:nvPr>
        </p:nvSpPr>
        <p:spPr>
          <a:xfrm>
            <a:off x="468313" y="1828800"/>
            <a:ext cx="3989387" cy="2968625"/>
          </a:xfrm>
        </p:spPr>
        <p:txBody>
          <a:bodyPr/>
          <a:lstStyle/>
          <a:p>
            <a:pPr eaLnBrk="1" hangingPunct="1">
              <a:lnSpc>
                <a:spcPct val="80000"/>
              </a:lnSpc>
            </a:pPr>
            <a:r>
              <a:rPr lang="ru-RU" altLang="en-US" sz="2000" smtClean="0"/>
              <a:t>Независимо от того, на кого первоначально возлагается налог, налоговое бремя распределяется между всеми участниками обмена. Общество в целом несет дополнительные потери в форме </a:t>
            </a:r>
            <a:r>
              <a:rPr lang="ru-RU" altLang="en-US" sz="2000" u="sng" smtClean="0"/>
              <a:t>избыточного налогового бремени</a:t>
            </a:r>
          </a:p>
        </p:txBody>
      </p:sp>
      <p:sp>
        <p:nvSpPr>
          <p:cNvPr id="50181" name="Rectangle 5"/>
          <p:cNvSpPr>
            <a:spLocks noGrp="1" noChangeArrowheads="1"/>
          </p:cNvSpPr>
          <p:nvPr>
            <p:ph type="body" sz="half" idx="2"/>
          </p:nvPr>
        </p:nvSpPr>
        <p:spPr/>
        <p:txBody>
          <a:bodyPr/>
          <a:lstStyle/>
          <a:p>
            <a:pPr eaLnBrk="1" hangingPunct="1">
              <a:lnSpc>
                <a:spcPct val="80000"/>
              </a:lnSpc>
              <a:buFontTx/>
              <a:buNone/>
            </a:pPr>
            <a:r>
              <a:rPr lang="ru-RU" altLang="en-US" sz="1600" smtClean="0"/>
              <a:t> Р </a:t>
            </a:r>
            <a:r>
              <a:rPr lang="en-US" altLang="en-US" sz="1600" smtClean="0"/>
              <a:t>                                   S</a:t>
            </a:r>
            <a:r>
              <a:rPr lang="en-US" altLang="en-US" sz="1600" baseline="-25000" smtClean="0"/>
              <a:t>2</a:t>
            </a:r>
            <a:endParaRPr lang="en-US" altLang="en-US" sz="1600" smtClean="0"/>
          </a:p>
          <a:p>
            <a:pPr eaLnBrk="1" hangingPunct="1">
              <a:lnSpc>
                <a:spcPct val="80000"/>
              </a:lnSpc>
              <a:buFontTx/>
              <a:buNone/>
            </a:pPr>
            <a:endParaRPr lang="en-US" altLang="en-US" sz="1600" smtClean="0"/>
          </a:p>
          <a:p>
            <a:pPr eaLnBrk="1" hangingPunct="1">
              <a:lnSpc>
                <a:spcPct val="80000"/>
              </a:lnSpc>
              <a:buFontTx/>
              <a:buNone/>
            </a:pPr>
            <a:endParaRPr lang="ru-RU" altLang="en-US" sz="1600" smtClean="0"/>
          </a:p>
          <a:p>
            <a:pPr eaLnBrk="1" hangingPunct="1">
              <a:lnSpc>
                <a:spcPct val="80000"/>
              </a:lnSpc>
              <a:buFontTx/>
              <a:buNone/>
            </a:pPr>
            <a:r>
              <a:rPr lang="en-US" altLang="en-US" sz="1600" smtClean="0"/>
              <a:t>				S</a:t>
            </a:r>
            <a:r>
              <a:rPr lang="en-US" altLang="en-US" sz="1600" baseline="-25000" smtClean="0"/>
              <a:t>1</a:t>
            </a:r>
            <a:endParaRPr lang="ru-RU" altLang="en-US" sz="1600" smtClean="0"/>
          </a:p>
          <a:p>
            <a:pPr eaLnBrk="1" hangingPunct="1">
              <a:lnSpc>
                <a:spcPct val="80000"/>
              </a:lnSpc>
              <a:buFontTx/>
              <a:buNone/>
            </a:pPr>
            <a:endParaRPr lang="ru-RU" altLang="en-US" sz="1600" smtClean="0"/>
          </a:p>
          <a:p>
            <a:pPr eaLnBrk="1" hangingPunct="1">
              <a:lnSpc>
                <a:spcPct val="80000"/>
              </a:lnSpc>
              <a:buFontTx/>
              <a:buNone/>
            </a:pPr>
            <a:endParaRPr lang="ru-RU" altLang="en-US" sz="1600" smtClean="0"/>
          </a:p>
          <a:p>
            <a:pPr eaLnBrk="1" hangingPunct="1">
              <a:lnSpc>
                <a:spcPct val="80000"/>
              </a:lnSpc>
              <a:buFontTx/>
              <a:buNone/>
            </a:pPr>
            <a:endParaRPr lang="ru-RU" altLang="en-US" sz="1600" smtClean="0"/>
          </a:p>
          <a:p>
            <a:pPr eaLnBrk="1" hangingPunct="1">
              <a:lnSpc>
                <a:spcPct val="80000"/>
              </a:lnSpc>
              <a:buFontTx/>
              <a:buNone/>
            </a:pPr>
            <a:endParaRPr lang="ru-RU" altLang="en-US" sz="1600" smtClean="0"/>
          </a:p>
          <a:p>
            <a:pPr eaLnBrk="1" hangingPunct="1">
              <a:lnSpc>
                <a:spcPct val="80000"/>
              </a:lnSpc>
              <a:buFontTx/>
              <a:buNone/>
            </a:pPr>
            <a:endParaRPr lang="ru-RU" altLang="en-US" sz="1600" smtClean="0"/>
          </a:p>
          <a:p>
            <a:pPr eaLnBrk="1" hangingPunct="1">
              <a:lnSpc>
                <a:spcPct val="80000"/>
              </a:lnSpc>
              <a:buFontTx/>
              <a:buNone/>
            </a:pPr>
            <a:endParaRPr lang="ru-RU" altLang="en-US" sz="1600" smtClean="0"/>
          </a:p>
          <a:p>
            <a:pPr eaLnBrk="1" hangingPunct="1">
              <a:lnSpc>
                <a:spcPct val="80000"/>
              </a:lnSpc>
              <a:buFontTx/>
              <a:buNone/>
            </a:pPr>
            <a:endParaRPr lang="ru-RU" altLang="en-US" sz="1600" smtClean="0"/>
          </a:p>
          <a:p>
            <a:pPr eaLnBrk="1" hangingPunct="1">
              <a:lnSpc>
                <a:spcPct val="80000"/>
              </a:lnSpc>
              <a:buFontTx/>
              <a:buNone/>
            </a:pPr>
            <a:r>
              <a:rPr lang="en-US" altLang="en-US" sz="1600" smtClean="0"/>
              <a:t>				D</a:t>
            </a:r>
            <a:endParaRPr lang="ru-RU" altLang="en-US" sz="1600" smtClean="0"/>
          </a:p>
          <a:p>
            <a:pPr eaLnBrk="1" hangingPunct="1">
              <a:lnSpc>
                <a:spcPct val="80000"/>
              </a:lnSpc>
              <a:buFontTx/>
              <a:buNone/>
            </a:pPr>
            <a:r>
              <a:rPr lang="ru-RU" altLang="en-US" sz="1600" smtClean="0"/>
              <a:t>							</a:t>
            </a:r>
            <a:r>
              <a:rPr lang="en-US" altLang="en-US" sz="1600" smtClean="0"/>
              <a:t>Q</a:t>
            </a:r>
            <a:endParaRPr lang="ru-RU" altLang="en-US" sz="1600" smtClean="0"/>
          </a:p>
        </p:txBody>
      </p:sp>
      <p:sp>
        <p:nvSpPr>
          <p:cNvPr id="50182" name="Line 6"/>
          <p:cNvSpPr>
            <a:spLocks noChangeShapeType="1"/>
          </p:cNvSpPr>
          <p:nvPr/>
        </p:nvSpPr>
        <p:spPr bwMode="auto">
          <a:xfrm>
            <a:off x="5148263" y="1989138"/>
            <a:ext cx="0" cy="316865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0183" name="Line 7"/>
          <p:cNvSpPr>
            <a:spLocks noChangeShapeType="1"/>
          </p:cNvSpPr>
          <p:nvPr/>
        </p:nvSpPr>
        <p:spPr bwMode="auto">
          <a:xfrm>
            <a:off x="5148263" y="5157788"/>
            <a:ext cx="338455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4" name="Line 8"/>
          <p:cNvSpPr>
            <a:spLocks noChangeShapeType="1"/>
          </p:cNvSpPr>
          <p:nvPr/>
        </p:nvSpPr>
        <p:spPr bwMode="auto">
          <a:xfrm>
            <a:off x="5148263" y="2276475"/>
            <a:ext cx="2519362" cy="2881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5" name="Line 9"/>
          <p:cNvSpPr>
            <a:spLocks noChangeShapeType="1"/>
          </p:cNvSpPr>
          <p:nvPr/>
        </p:nvSpPr>
        <p:spPr bwMode="auto">
          <a:xfrm flipV="1">
            <a:off x="5148263" y="2492375"/>
            <a:ext cx="2879725" cy="216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Line 10"/>
          <p:cNvSpPr>
            <a:spLocks noChangeShapeType="1"/>
          </p:cNvSpPr>
          <p:nvPr/>
        </p:nvSpPr>
        <p:spPr bwMode="auto">
          <a:xfrm flipV="1">
            <a:off x="5148263" y="2060575"/>
            <a:ext cx="2376487" cy="1728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7" name="Line 11"/>
          <p:cNvSpPr>
            <a:spLocks noChangeShapeType="1"/>
          </p:cNvSpPr>
          <p:nvPr/>
        </p:nvSpPr>
        <p:spPr bwMode="auto">
          <a:xfrm>
            <a:off x="5148263" y="3213100"/>
            <a:ext cx="863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88" name="Line 12"/>
          <p:cNvSpPr>
            <a:spLocks noChangeShapeType="1"/>
          </p:cNvSpPr>
          <p:nvPr/>
        </p:nvSpPr>
        <p:spPr bwMode="auto">
          <a:xfrm>
            <a:off x="5940425" y="3213100"/>
            <a:ext cx="0" cy="19446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89" name="Line 13"/>
          <p:cNvSpPr>
            <a:spLocks noChangeShapeType="1"/>
          </p:cNvSpPr>
          <p:nvPr/>
        </p:nvSpPr>
        <p:spPr bwMode="auto">
          <a:xfrm>
            <a:off x="5219700" y="3716338"/>
            <a:ext cx="12239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0" name="Line 14"/>
          <p:cNvSpPr>
            <a:spLocks noChangeShapeType="1"/>
          </p:cNvSpPr>
          <p:nvPr/>
        </p:nvSpPr>
        <p:spPr bwMode="auto">
          <a:xfrm>
            <a:off x="6372225" y="3716338"/>
            <a:ext cx="0" cy="144145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1" name="Line 15"/>
          <p:cNvSpPr>
            <a:spLocks noChangeShapeType="1"/>
          </p:cNvSpPr>
          <p:nvPr/>
        </p:nvSpPr>
        <p:spPr bwMode="auto">
          <a:xfrm>
            <a:off x="5148263" y="4076700"/>
            <a:ext cx="79216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Line 16"/>
          <p:cNvSpPr>
            <a:spLocks noChangeShapeType="1"/>
          </p:cNvSpPr>
          <p:nvPr/>
        </p:nvSpPr>
        <p:spPr bwMode="auto">
          <a:xfrm>
            <a:off x="6084888" y="3357563"/>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3" name="Line 17"/>
          <p:cNvSpPr>
            <a:spLocks noChangeShapeType="1"/>
          </p:cNvSpPr>
          <p:nvPr/>
        </p:nvSpPr>
        <p:spPr bwMode="auto">
          <a:xfrm>
            <a:off x="6227763" y="3500438"/>
            <a:ext cx="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4" name="Line 18"/>
          <p:cNvSpPr>
            <a:spLocks noChangeShapeType="1"/>
          </p:cNvSpPr>
          <p:nvPr/>
        </p:nvSpPr>
        <p:spPr bwMode="auto">
          <a:xfrm flipH="1">
            <a:off x="5148263" y="3213100"/>
            <a:ext cx="2159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5" name="Line 19"/>
          <p:cNvSpPr>
            <a:spLocks noChangeShapeType="1"/>
          </p:cNvSpPr>
          <p:nvPr/>
        </p:nvSpPr>
        <p:spPr bwMode="auto">
          <a:xfrm flipH="1">
            <a:off x="5148263" y="3213100"/>
            <a:ext cx="503237"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6" name="Line 20"/>
          <p:cNvSpPr>
            <a:spLocks noChangeShapeType="1"/>
          </p:cNvSpPr>
          <p:nvPr/>
        </p:nvSpPr>
        <p:spPr bwMode="auto">
          <a:xfrm flipH="1">
            <a:off x="5508625" y="3429000"/>
            <a:ext cx="43180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7" name="Line 21"/>
          <p:cNvSpPr>
            <a:spLocks noChangeShapeType="1"/>
          </p:cNvSpPr>
          <p:nvPr/>
        </p:nvSpPr>
        <p:spPr bwMode="auto">
          <a:xfrm flipH="1">
            <a:off x="5724525" y="3573463"/>
            <a:ext cx="21590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Line 22"/>
          <p:cNvSpPr>
            <a:spLocks noChangeShapeType="1"/>
          </p:cNvSpPr>
          <p:nvPr/>
        </p:nvSpPr>
        <p:spPr bwMode="auto">
          <a:xfrm>
            <a:off x="5148263" y="3716338"/>
            <a:ext cx="431800"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Line 23"/>
          <p:cNvSpPr>
            <a:spLocks noChangeShapeType="1"/>
          </p:cNvSpPr>
          <p:nvPr/>
        </p:nvSpPr>
        <p:spPr bwMode="auto">
          <a:xfrm>
            <a:off x="5148263" y="3933825"/>
            <a:ext cx="215900"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0" name="Line 24"/>
          <p:cNvSpPr>
            <a:spLocks noChangeShapeType="1"/>
          </p:cNvSpPr>
          <p:nvPr/>
        </p:nvSpPr>
        <p:spPr bwMode="auto">
          <a:xfrm>
            <a:off x="5435600" y="3716338"/>
            <a:ext cx="3603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1" name="Line 25"/>
          <p:cNvSpPr>
            <a:spLocks noChangeShapeType="1"/>
          </p:cNvSpPr>
          <p:nvPr/>
        </p:nvSpPr>
        <p:spPr bwMode="auto">
          <a:xfrm>
            <a:off x="5651500" y="3716338"/>
            <a:ext cx="288925"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2" name="Line 26"/>
          <p:cNvSpPr>
            <a:spLocks noChangeShapeType="1"/>
          </p:cNvSpPr>
          <p:nvPr/>
        </p:nvSpPr>
        <p:spPr bwMode="auto">
          <a:xfrm flipV="1">
            <a:off x="5003800" y="3213100"/>
            <a:ext cx="0" cy="8651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1" name="AutoShape 27"/>
          <p:cNvSpPr>
            <a:spLocks noChangeArrowheads="1"/>
          </p:cNvSpPr>
          <p:nvPr/>
        </p:nvSpPr>
        <p:spPr bwMode="auto">
          <a:xfrm>
            <a:off x="4140200" y="2636838"/>
            <a:ext cx="1584325" cy="576262"/>
          </a:xfrm>
          <a:prstGeom prst="curvedDownArrow">
            <a:avLst>
              <a:gd name="adj1" fmla="val 54986"/>
              <a:gd name="adj2" fmla="val 109973"/>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50204" name="Line 29"/>
          <p:cNvSpPr>
            <a:spLocks noChangeShapeType="1"/>
          </p:cNvSpPr>
          <p:nvPr/>
        </p:nvSpPr>
        <p:spPr bwMode="auto">
          <a:xfrm flipV="1">
            <a:off x="5580063" y="3213100"/>
            <a:ext cx="0" cy="5032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05" name="Line 30"/>
          <p:cNvSpPr>
            <a:spLocks noChangeShapeType="1"/>
          </p:cNvSpPr>
          <p:nvPr/>
        </p:nvSpPr>
        <p:spPr bwMode="auto">
          <a:xfrm flipH="1">
            <a:off x="5940425" y="4941888"/>
            <a:ext cx="431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38" name="AutoShape 34"/>
          <p:cNvSpPr>
            <a:spLocks noChangeArrowheads="1"/>
          </p:cNvSpPr>
          <p:nvPr/>
        </p:nvSpPr>
        <p:spPr bwMode="auto">
          <a:xfrm>
            <a:off x="4211638" y="4005263"/>
            <a:ext cx="2376487" cy="503237"/>
          </a:xfrm>
          <a:prstGeom prst="curvedUpArrow">
            <a:avLst>
              <a:gd name="adj1" fmla="val 94448"/>
              <a:gd name="adj2" fmla="val 188896"/>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pic>
        <p:nvPicPr>
          <p:cNvPr id="50207" name="Picture 35" descr="MCj041041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4365625"/>
            <a:ext cx="193357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731"/>
                                        </p:tgtEl>
                                        <p:attrNameLst>
                                          <p:attrName>style.visibility</p:attrName>
                                        </p:attrNameLst>
                                      </p:cBhvr>
                                      <p:to>
                                        <p:strVal val="visible"/>
                                      </p:to>
                                    </p:set>
                                    <p:animEffect transition="in" filter="wipe(down)">
                                      <p:cBhvr>
                                        <p:cTn id="7" dur="500"/>
                                        <p:tgtEl>
                                          <p:spTgt spid="72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2738"/>
                                        </p:tgtEl>
                                        <p:attrNameLst>
                                          <p:attrName>style.visibility</p:attrName>
                                        </p:attrNameLst>
                                      </p:cBhvr>
                                      <p:to>
                                        <p:strVal val="visible"/>
                                      </p:to>
                                    </p:set>
                                    <p:animEffect transition="in" filter="wipe(down)">
                                      <p:cBhvr>
                                        <p:cTn id="12" dur="500"/>
                                        <p:tgtEl>
                                          <p:spTgt spid="72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1" grpId="0" animBg="1"/>
      <p:bldP spid="727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9CA132A-E448-499F-9350-E9B4ED173AB6}" type="slidenum">
              <a:rPr lang="ru-RU" altLang="en-US" smtClean="0"/>
              <a:pPr eaLnBrk="1" hangingPunct="1"/>
              <a:t>33</a:t>
            </a:fld>
            <a:endParaRPr lang="ru-RU" altLang="en-US" smtClean="0"/>
          </a:p>
        </p:txBody>
      </p:sp>
      <p:sp>
        <p:nvSpPr>
          <p:cNvPr id="54275" name="Rectangle 2"/>
          <p:cNvSpPr>
            <a:spLocks noGrp="1" noChangeArrowheads="1"/>
          </p:cNvSpPr>
          <p:nvPr>
            <p:ph type="title"/>
          </p:nvPr>
        </p:nvSpPr>
        <p:spPr>
          <a:xfrm>
            <a:off x="323850" y="152400"/>
            <a:ext cx="8135938" cy="1600200"/>
          </a:xfrm>
        </p:spPr>
        <p:txBody>
          <a:bodyPr/>
          <a:lstStyle/>
          <a:p>
            <a:pPr eaLnBrk="1" hangingPunct="1"/>
            <a:r>
              <a:rPr lang="ru-RU" altLang="en-US" sz="3200" b="1" smtClean="0"/>
              <a:t>Оценка последствий гос. Политики:концепция выигрыша потребителя и производителя</a:t>
            </a:r>
          </a:p>
        </p:txBody>
      </p:sp>
      <p:sp>
        <p:nvSpPr>
          <p:cNvPr id="54276" name="Rectangle 3"/>
          <p:cNvSpPr>
            <a:spLocks noGrp="1" noChangeArrowheads="1"/>
          </p:cNvSpPr>
          <p:nvPr>
            <p:ph type="body" idx="1"/>
          </p:nvPr>
        </p:nvSpPr>
        <p:spPr/>
        <p:txBody>
          <a:bodyPr/>
          <a:lstStyle/>
          <a:p>
            <a:pPr eaLnBrk="1" hangingPunct="1">
              <a:buFontTx/>
              <a:buNone/>
            </a:pPr>
            <a:r>
              <a:rPr lang="en-US" altLang="en-US" smtClean="0"/>
              <a:t>    </a:t>
            </a:r>
            <a:r>
              <a:rPr lang="ru-RU" altLang="en-US" smtClean="0"/>
              <a:t>Р</a:t>
            </a:r>
          </a:p>
        </p:txBody>
      </p:sp>
      <p:sp>
        <p:nvSpPr>
          <p:cNvPr id="54277" name="Line 4"/>
          <p:cNvSpPr>
            <a:spLocks noChangeShapeType="1"/>
          </p:cNvSpPr>
          <p:nvPr/>
        </p:nvSpPr>
        <p:spPr bwMode="auto">
          <a:xfrm flipV="1">
            <a:off x="1547813" y="2420938"/>
            <a:ext cx="0" cy="28082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4278" name="Line 5"/>
          <p:cNvSpPr>
            <a:spLocks noChangeShapeType="1"/>
          </p:cNvSpPr>
          <p:nvPr/>
        </p:nvSpPr>
        <p:spPr bwMode="auto">
          <a:xfrm>
            <a:off x="1547813" y="5229225"/>
            <a:ext cx="25193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4279" name="Line 6"/>
          <p:cNvSpPr>
            <a:spLocks noChangeShapeType="1"/>
          </p:cNvSpPr>
          <p:nvPr/>
        </p:nvSpPr>
        <p:spPr bwMode="auto">
          <a:xfrm>
            <a:off x="1547813" y="2781300"/>
            <a:ext cx="2232025" cy="2447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4280" name="Line 7"/>
          <p:cNvSpPr>
            <a:spLocks noChangeShapeType="1"/>
          </p:cNvSpPr>
          <p:nvPr/>
        </p:nvSpPr>
        <p:spPr bwMode="auto">
          <a:xfrm flipV="1">
            <a:off x="1547813" y="3357563"/>
            <a:ext cx="1511300" cy="1439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4281" name="Line 8"/>
          <p:cNvSpPr>
            <a:spLocks noChangeShapeType="1"/>
          </p:cNvSpPr>
          <p:nvPr/>
        </p:nvSpPr>
        <p:spPr bwMode="auto">
          <a:xfrm>
            <a:off x="1547813" y="3789363"/>
            <a:ext cx="100806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4282" name="AutoShape 9"/>
          <p:cNvSpPr>
            <a:spLocks noChangeArrowheads="1"/>
          </p:cNvSpPr>
          <p:nvPr/>
        </p:nvSpPr>
        <p:spPr bwMode="auto">
          <a:xfrm>
            <a:off x="1547813" y="2781300"/>
            <a:ext cx="1008062" cy="1079500"/>
          </a:xfrm>
          <a:prstGeom prst="rtTriangle">
            <a:avLst/>
          </a:prstGeom>
          <a:solidFill>
            <a:srgbClr val="FFFF00"/>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54283" name="AutoShape 10"/>
          <p:cNvSpPr>
            <a:spLocks noChangeArrowheads="1"/>
          </p:cNvSpPr>
          <p:nvPr/>
        </p:nvSpPr>
        <p:spPr bwMode="auto">
          <a:xfrm rot="5400000">
            <a:off x="1566069" y="3807619"/>
            <a:ext cx="971550" cy="1008062"/>
          </a:xfrm>
          <a:prstGeom prst="rtTriangle">
            <a:avLst/>
          </a:prstGeom>
          <a:solidFill>
            <a:srgbClr val="00FFFF"/>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54284" name="AutoShape 11"/>
          <p:cNvSpPr>
            <a:spLocks noChangeArrowheads="1"/>
          </p:cNvSpPr>
          <p:nvPr/>
        </p:nvSpPr>
        <p:spPr bwMode="auto">
          <a:xfrm>
            <a:off x="2627313" y="2276475"/>
            <a:ext cx="3168650" cy="1368425"/>
          </a:xfrm>
          <a:prstGeom prst="cloudCallout">
            <a:avLst>
              <a:gd name="adj1" fmla="val -57116"/>
              <a:gd name="adj2" fmla="val 51046"/>
            </a:avLst>
          </a:prstGeom>
          <a:solidFill>
            <a:schemeClr val="accent1"/>
          </a:solidFill>
          <a:ln w="12700">
            <a:solidFill>
              <a:schemeClr val="tx1"/>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Выигрыш потребителя</a:t>
            </a:r>
            <a:r>
              <a:rPr lang="en-US" altLang="en-US"/>
              <a:t> (CS)</a:t>
            </a:r>
            <a:endParaRPr lang="ru-RU" altLang="en-US"/>
          </a:p>
        </p:txBody>
      </p:sp>
      <p:sp>
        <p:nvSpPr>
          <p:cNvPr id="54285" name="AutoShape 12"/>
          <p:cNvSpPr>
            <a:spLocks noChangeArrowheads="1"/>
          </p:cNvSpPr>
          <p:nvPr/>
        </p:nvSpPr>
        <p:spPr bwMode="auto">
          <a:xfrm>
            <a:off x="2916238" y="3573463"/>
            <a:ext cx="3168650" cy="1368425"/>
          </a:xfrm>
          <a:prstGeom prst="cloudCallout">
            <a:avLst>
              <a:gd name="adj1" fmla="val -74949"/>
              <a:gd name="adj2" fmla="val -926"/>
            </a:avLst>
          </a:prstGeom>
          <a:solidFill>
            <a:srgbClr val="00FFFF"/>
          </a:solidFill>
          <a:ln w="12700">
            <a:solidFill>
              <a:schemeClr val="tx1"/>
            </a:solidFill>
            <a:round/>
            <a:headEnd/>
            <a:tailEnd/>
          </a:ln>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Выигрыш производителя</a:t>
            </a:r>
            <a:r>
              <a:rPr lang="en-US" altLang="en-US"/>
              <a:t> (PS)</a:t>
            </a:r>
            <a:endParaRPr lang="ru-RU" altLang="en-US"/>
          </a:p>
        </p:txBody>
      </p:sp>
      <p:sp>
        <p:nvSpPr>
          <p:cNvPr id="54286" name="Rectangle 13"/>
          <p:cNvSpPr>
            <a:spLocks noChangeArrowheads="1"/>
          </p:cNvSpPr>
          <p:nvPr/>
        </p:nvSpPr>
        <p:spPr bwMode="auto">
          <a:xfrm>
            <a:off x="4211638" y="5157788"/>
            <a:ext cx="720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pic>
        <p:nvPicPr>
          <p:cNvPr id="54287" name="Picture 14" descr="MCj029197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725613"/>
            <a:ext cx="14414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15" descr="MCj029197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437063"/>
            <a:ext cx="132556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ABD0891-AFD0-4D50-B98B-41A86B4A9AB0}" type="slidenum">
              <a:rPr lang="ru-RU" altLang="en-US" smtClean="0"/>
              <a:pPr eaLnBrk="1" hangingPunct="1"/>
              <a:t>34</a:t>
            </a:fld>
            <a:endParaRPr lang="ru-RU" altLang="en-US" smtClean="0"/>
          </a:p>
        </p:txBody>
      </p:sp>
      <p:sp>
        <p:nvSpPr>
          <p:cNvPr id="55299" name="Rectangle 2"/>
          <p:cNvSpPr>
            <a:spLocks noGrp="1" noChangeArrowheads="1"/>
          </p:cNvSpPr>
          <p:nvPr>
            <p:ph type="title"/>
          </p:nvPr>
        </p:nvSpPr>
        <p:spPr>
          <a:xfrm>
            <a:off x="685800" y="152400"/>
            <a:ext cx="7558088" cy="1260475"/>
          </a:xfrm>
        </p:spPr>
        <p:txBody>
          <a:bodyPr/>
          <a:lstStyle/>
          <a:p>
            <a:pPr eaLnBrk="1" hangingPunct="1"/>
            <a:r>
              <a:rPr lang="ru-RU" altLang="en-US" sz="3200" b="1" smtClean="0"/>
              <a:t>Потери потребителей и производителей</a:t>
            </a:r>
          </a:p>
        </p:txBody>
      </p:sp>
      <p:sp>
        <p:nvSpPr>
          <p:cNvPr id="55300" name="Rectangle 3"/>
          <p:cNvSpPr>
            <a:spLocks noGrp="1" noChangeArrowheads="1"/>
          </p:cNvSpPr>
          <p:nvPr>
            <p:ph type="body" idx="1"/>
          </p:nvPr>
        </p:nvSpPr>
        <p:spPr>
          <a:xfrm>
            <a:off x="685800" y="1341438"/>
            <a:ext cx="7696200" cy="4535487"/>
          </a:xfrm>
        </p:spPr>
        <p:txBody>
          <a:bodyPr/>
          <a:lstStyle/>
          <a:p>
            <a:pPr eaLnBrk="1" hangingPunct="1">
              <a:buFontTx/>
              <a:buNone/>
            </a:pPr>
            <a:r>
              <a:rPr lang="fr-FR" altLang="en-US" smtClean="0"/>
              <a:t>     P</a:t>
            </a:r>
            <a:endParaRPr lang="ru-RU" altLang="en-US" smtClean="0"/>
          </a:p>
        </p:txBody>
      </p:sp>
      <p:sp>
        <p:nvSpPr>
          <p:cNvPr id="55301" name="Line 4"/>
          <p:cNvSpPr>
            <a:spLocks noChangeShapeType="1"/>
          </p:cNvSpPr>
          <p:nvPr/>
        </p:nvSpPr>
        <p:spPr bwMode="auto">
          <a:xfrm flipV="1">
            <a:off x="1763713" y="1989138"/>
            <a:ext cx="0" cy="31686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02" name="Line 5"/>
          <p:cNvSpPr>
            <a:spLocks noChangeShapeType="1"/>
          </p:cNvSpPr>
          <p:nvPr/>
        </p:nvSpPr>
        <p:spPr bwMode="auto">
          <a:xfrm>
            <a:off x="1763713" y="5157788"/>
            <a:ext cx="29527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03" name="Line 6"/>
          <p:cNvSpPr>
            <a:spLocks noChangeShapeType="1"/>
          </p:cNvSpPr>
          <p:nvPr/>
        </p:nvSpPr>
        <p:spPr bwMode="auto">
          <a:xfrm>
            <a:off x="1763713" y="2276475"/>
            <a:ext cx="2663825" cy="28813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04" name="Line 7"/>
          <p:cNvSpPr>
            <a:spLocks noChangeShapeType="1"/>
          </p:cNvSpPr>
          <p:nvPr/>
        </p:nvSpPr>
        <p:spPr bwMode="auto">
          <a:xfrm flipV="1">
            <a:off x="1763713" y="3284538"/>
            <a:ext cx="2592387" cy="15113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05" name="Line 8"/>
          <p:cNvSpPr>
            <a:spLocks noChangeShapeType="1"/>
          </p:cNvSpPr>
          <p:nvPr/>
        </p:nvSpPr>
        <p:spPr bwMode="auto">
          <a:xfrm>
            <a:off x="1692275" y="3860800"/>
            <a:ext cx="158432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06" name="Line 9"/>
          <p:cNvSpPr>
            <a:spLocks noChangeShapeType="1"/>
          </p:cNvSpPr>
          <p:nvPr/>
        </p:nvSpPr>
        <p:spPr bwMode="auto">
          <a:xfrm flipV="1">
            <a:off x="1763713" y="2781300"/>
            <a:ext cx="2376487" cy="1439863"/>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07" name="Line 10"/>
          <p:cNvSpPr>
            <a:spLocks noChangeShapeType="1"/>
          </p:cNvSpPr>
          <p:nvPr/>
        </p:nvSpPr>
        <p:spPr bwMode="auto">
          <a:xfrm>
            <a:off x="1763713" y="3500438"/>
            <a:ext cx="10795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08" name="Line 11"/>
          <p:cNvSpPr>
            <a:spLocks noChangeShapeType="1"/>
          </p:cNvSpPr>
          <p:nvPr/>
        </p:nvSpPr>
        <p:spPr bwMode="auto">
          <a:xfrm>
            <a:off x="2916238" y="3500438"/>
            <a:ext cx="0" cy="165735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09" name="Line 12"/>
          <p:cNvSpPr>
            <a:spLocks noChangeShapeType="1"/>
          </p:cNvSpPr>
          <p:nvPr/>
        </p:nvSpPr>
        <p:spPr bwMode="auto">
          <a:xfrm>
            <a:off x="3276600" y="3860800"/>
            <a:ext cx="0" cy="12969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10" name="Line 13"/>
          <p:cNvSpPr>
            <a:spLocks noChangeShapeType="1"/>
          </p:cNvSpPr>
          <p:nvPr/>
        </p:nvSpPr>
        <p:spPr bwMode="auto">
          <a:xfrm flipV="1">
            <a:off x="1763713" y="4149725"/>
            <a:ext cx="10795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11" name="Rectangle 14"/>
          <p:cNvSpPr>
            <a:spLocks noChangeArrowheads="1"/>
          </p:cNvSpPr>
          <p:nvPr/>
        </p:nvSpPr>
        <p:spPr bwMode="auto">
          <a:xfrm>
            <a:off x="1908175" y="2852738"/>
            <a:ext cx="5762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А</a:t>
            </a:r>
          </a:p>
        </p:txBody>
      </p:sp>
      <p:sp>
        <p:nvSpPr>
          <p:cNvPr id="55312" name="Rectangle 15"/>
          <p:cNvSpPr>
            <a:spLocks noChangeArrowheads="1"/>
          </p:cNvSpPr>
          <p:nvPr/>
        </p:nvSpPr>
        <p:spPr bwMode="auto">
          <a:xfrm>
            <a:off x="2051050" y="3860800"/>
            <a:ext cx="5762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fr-FR" altLang="en-US"/>
              <a:t>C</a:t>
            </a:r>
            <a:endParaRPr lang="ru-RU" altLang="en-US"/>
          </a:p>
        </p:txBody>
      </p:sp>
      <p:sp>
        <p:nvSpPr>
          <p:cNvPr id="55313" name="Rectangle 16"/>
          <p:cNvSpPr>
            <a:spLocks noChangeArrowheads="1"/>
          </p:cNvSpPr>
          <p:nvPr/>
        </p:nvSpPr>
        <p:spPr bwMode="auto">
          <a:xfrm>
            <a:off x="1835150" y="3500438"/>
            <a:ext cx="5762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fr-FR" altLang="en-US"/>
              <a:t>B</a:t>
            </a:r>
            <a:endParaRPr lang="ru-RU" altLang="en-US"/>
          </a:p>
        </p:txBody>
      </p:sp>
      <p:sp>
        <p:nvSpPr>
          <p:cNvPr id="55314" name="Rectangle 17"/>
          <p:cNvSpPr>
            <a:spLocks noChangeArrowheads="1"/>
          </p:cNvSpPr>
          <p:nvPr/>
        </p:nvSpPr>
        <p:spPr bwMode="auto">
          <a:xfrm>
            <a:off x="2843213" y="3789363"/>
            <a:ext cx="5048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fr-FR" altLang="en-US"/>
              <a:t>F</a:t>
            </a:r>
            <a:endParaRPr lang="ru-RU" altLang="en-US"/>
          </a:p>
        </p:txBody>
      </p:sp>
      <p:sp>
        <p:nvSpPr>
          <p:cNvPr id="55315" name="Rectangle 18"/>
          <p:cNvSpPr>
            <a:spLocks noChangeArrowheads="1"/>
          </p:cNvSpPr>
          <p:nvPr/>
        </p:nvSpPr>
        <p:spPr bwMode="auto">
          <a:xfrm>
            <a:off x="1908175" y="4221163"/>
            <a:ext cx="5762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fr-FR" altLang="en-US"/>
              <a:t>D</a:t>
            </a:r>
            <a:endParaRPr lang="ru-RU" altLang="en-US"/>
          </a:p>
        </p:txBody>
      </p:sp>
      <p:sp>
        <p:nvSpPr>
          <p:cNvPr id="55316" name="Rectangle 19"/>
          <p:cNvSpPr>
            <a:spLocks noChangeArrowheads="1"/>
          </p:cNvSpPr>
          <p:nvPr/>
        </p:nvSpPr>
        <p:spPr bwMode="auto">
          <a:xfrm>
            <a:off x="2843213" y="3573463"/>
            <a:ext cx="43338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fr-FR" altLang="en-US"/>
              <a:t>E</a:t>
            </a:r>
            <a:endParaRPr lang="ru-RU" altLang="en-US"/>
          </a:p>
        </p:txBody>
      </p:sp>
      <p:sp>
        <p:nvSpPr>
          <p:cNvPr id="55317" name="Rectangle 20"/>
          <p:cNvSpPr>
            <a:spLocks noChangeArrowheads="1"/>
          </p:cNvSpPr>
          <p:nvPr/>
        </p:nvSpPr>
        <p:spPr bwMode="auto">
          <a:xfrm>
            <a:off x="5076825" y="1557338"/>
            <a:ext cx="3095625" cy="40322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u="sng"/>
              <a:t>До введения налога</a:t>
            </a:r>
            <a:r>
              <a:rPr lang="ru-RU" altLang="en-US"/>
              <a:t>:</a:t>
            </a:r>
          </a:p>
          <a:p>
            <a:pPr eaLnBrk="1" hangingPunct="1"/>
            <a:r>
              <a:rPr lang="ru-RU" altLang="en-US"/>
              <a:t>С</a:t>
            </a:r>
            <a:r>
              <a:rPr lang="fr-FR" altLang="en-US"/>
              <a:t>S= A+B+E</a:t>
            </a:r>
          </a:p>
          <a:p>
            <a:pPr eaLnBrk="1" hangingPunct="1"/>
            <a:r>
              <a:rPr lang="fr-FR" altLang="en-US"/>
              <a:t>PS= C+D+F</a:t>
            </a:r>
          </a:p>
          <a:p>
            <a:pPr eaLnBrk="1" hangingPunct="1"/>
            <a:r>
              <a:rPr lang="ru-RU" altLang="en-US" i="1"/>
              <a:t>Благосостояние общества</a:t>
            </a:r>
            <a:r>
              <a:rPr lang="ru-RU" altLang="en-US"/>
              <a:t>:</a:t>
            </a:r>
          </a:p>
          <a:p>
            <a:pPr eaLnBrk="1" hangingPunct="1"/>
            <a:r>
              <a:rPr lang="fr-FR" altLang="en-US"/>
              <a:t>A+B+E</a:t>
            </a:r>
            <a:r>
              <a:rPr lang="ru-RU" altLang="en-US"/>
              <a:t>+</a:t>
            </a:r>
            <a:r>
              <a:rPr lang="fr-FR" altLang="en-US"/>
              <a:t>C+D+F</a:t>
            </a:r>
            <a:endParaRPr lang="ru-RU" altLang="en-US"/>
          </a:p>
          <a:p>
            <a:pPr eaLnBrk="1" hangingPunct="1"/>
            <a:r>
              <a:rPr lang="ru-RU" altLang="en-US" u="sng"/>
              <a:t>После введения налога</a:t>
            </a:r>
            <a:r>
              <a:rPr lang="ru-RU" altLang="en-US"/>
              <a:t>:</a:t>
            </a:r>
            <a:endParaRPr lang="fr-FR" altLang="en-US"/>
          </a:p>
          <a:p>
            <a:pPr eaLnBrk="1" hangingPunct="1"/>
            <a:r>
              <a:rPr lang="ru-RU" altLang="en-US"/>
              <a:t>С</a:t>
            </a:r>
            <a:r>
              <a:rPr lang="fr-FR" altLang="en-US"/>
              <a:t>S= A</a:t>
            </a:r>
          </a:p>
          <a:p>
            <a:pPr eaLnBrk="1" hangingPunct="1"/>
            <a:r>
              <a:rPr lang="fr-FR" altLang="en-US"/>
              <a:t>PS=</a:t>
            </a:r>
            <a:r>
              <a:rPr lang="ru-RU" altLang="en-US"/>
              <a:t> </a:t>
            </a:r>
            <a:r>
              <a:rPr lang="fr-FR" altLang="en-US"/>
              <a:t>D</a:t>
            </a:r>
            <a:endParaRPr lang="ru-RU" altLang="en-US"/>
          </a:p>
          <a:p>
            <a:pPr eaLnBrk="1" hangingPunct="1"/>
            <a:r>
              <a:rPr lang="ru-RU" altLang="en-US"/>
              <a:t>С</a:t>
            </a:r>
            <a:r>
              <a:rPr lang="fr-FR" altLang="en-US"/>
              <a:t>L= B+</a:t>
            </a:r>
            <a:r>
              <a:rPr lang="fr-FR" altLang="en-US">
                <a:solidFill>
                  <a:schemeClr val="hlink"/>
                </a:solidFill>
              </a:rPr>
              <a:t>E</a:t>
            </a:r>
          </a:p>
          <a:p>
            <a:pPr eaLnBrk="1" hangingPunct="1"/>
            <a:r>
              <a:rPr lang="fr-FR" altLang="en-US"/>
              <a:t>PL= C+</a:t>
            </a:r>
            <a:r>
              <a:rPr lang="fr-FR" altLang="en-US">
                <a:solidFill>
                  <a:schemeClr val="hlink"/>
                </a:solidFill>
              </a:rPr>
              <a:t>F</a:t>
            </a:r>
          </a:p>
          <a:p>
            <a:pPr eaLnBrk="1" hangingPunct="1"/>
            <a:r>
              <a:rPr lang="ru-RU" altLang="en-US"/>
              <a:t>Доходы государства </a:t>
            </a:r>
            <a:r>
              <a:rPr lang="fr-FR" altLang="en-US"/>
              <a:t>B+C</a:t>
            </a:r>
          </a:p>
          <a:p>
            <a:pPr eaLnBrk="1" hangingPunct="1"/>
            <a:r>
              <a:rPr lang="ru-RU" altLang="en-US" i="1"/>
              <a:t>Благосостояние общества</a:t>
            </a:r>
            <a:r>
              <a:rPr lang="ru-RU" altLang="en-US"/>
              <a:t>:</a:t>
            </a:r>
          </a:p>
          <a:p>
            <a:pPr eaLnBrk="1" hangingPunct="1"/>
            <a:r>
              <a:rPr lang="fr-FR" altLang="en-US"/>
              <a:t>A+B</a:t>
            </a:r>
            <a:r>
              <a:rPr lang="ru-RU" altLang="en-US"/>
              <a:t>+</a:t>
            </a:r>
            <a:r>
              <a:rPr lang="fr-FR" altLang="en-US"/>
              <a:t>C+D</a:t>
            </a:r>
            <a:endParaRPr lang="ru-RU" altLang="en-US"/>
          </a:p>
          <a:p>
            <a:pPr eaLnBrk="1" hangingPunct="1"/>
            <a:endParaRPr lang="ru-RU" altLang="en-US"/>
          </a:p>
          <a:p>
            <a:pPr eaLnBrk="1" hangingPunct="1"/>
            <a:endParaRPr lang="ru-RU" altLang="en-US"/>
          </a:p>
        </p:txBody>
      </p:sp>
      <p:sp>
        <p:nvSpPr>
          <p:cNvPr id="55318" name="Rectangle 21"/>
          <p:cNvSpPr>
            <a:spLocks noChangeArrowheads="1"/>
          </p:cNvSpPr>
          <p:nvPr/>
        </p:nvSpPr>
        <p:spPr bwMode="auto">
          <a:xfrm>
            <a:off x="4140200" y="5300663"/>
            <a:ext cx="5762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55319" name="Rectangle 22"/>
          <p:cNvSpPr>
            <a:spLocks noChangeArrowheads="1"/>
          </p:cNvSpPr>
          <p:nvPr/>
        </p:nvSpPr>
        <p:spPr bwMode="auto">
          <a:xfrm>
            <a:off x="3492500" y="2349500"/>
            <a:ext cx="576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r>
              <a:rPr lang="en-US" altLang="en-US" baseline="-25000"/>
              <a:t>2</a:t>
            </a:r>
            <a:endParaRPr lang="ru-RU" altLang="en-US"/>
          </a:p>
        </p:txBody>
      </p:sp>
      <p:sp>
        <p:nvSpPr>
          <p:cNvPr id="55320" name="Rectangle 23"/>
          <p:cNvSpPr>
            <a:spLocks noChangeArrowheads="1"/>
          </p:cNvSpPr>
          <p:nvPr/>
        </p:nvSpPr>
        <p:spPr bwMode="auto">
          <a:xfrm>
            <a:off x="4211638" y="3500438"/>
            <a:ext cx="5762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S</a:t>
            </a:r>
            <a:r>
              <a:rPr lang="en-US" altLang="en-US" baseline="-25000"/>
              <a:t>1</a:t>
            </a:r>
            <a:endParaRPr lang="ru-RU" altLang="en-US"/>
          </a:p>
        </p:txBody>
      </p:sp>
      <p:sp>
        <p:nvSpPr>
          <p:cNvPr id="55321" name="Rectangle 24"/>
          <p:cNvSpPr>
            <a:spLocks noChangeArrowheads="1"/>
          </p:cNvSpPr>
          <p:nvPr/>
        </p:nvSpPr>
        <p:spPr bwMode="auto">
          <a:xfrm>
            <a:off x="4284663" y="4581525"/>
            <a:ext cx="5762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55322" name="Line 25"/>
          <p:cNvSpPr>
            <a:spLocks noChangeShapeType="1"/>
          </p:cNvSpPr>
          <p:nvPr/>
        </p:nvSpPr>
        <p:spPr bwMode="auto">
          <a:xfrm flipH="1">
            <a:off x="2916238" y="4797425"/>
            <a:ext cx="3603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5323" name="Line 26"/>
          <p:cNvSpPr>
            <a:spLocks noChangeShapeType="1"/>
          </p:cNvSpPr>
          <p:nvPr/>
        </p:nvSpPr>
        <p:spPr bwMode="auto">
          <a:xfrm flipV="1">
            <a:off x="1619250" y="3500438"/>
            <a:ext cx="0" cy="3603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A3793A8-6BAB-4EFC-9235-86EC67D8A511}" type="slidenum">
              <a:rPr lang="ru-RU" altLang="en-US" smtClean="0"/>
              <a:pPr eaLnBrk="1" hangingPunct="1"/>
              <a:t>35</a:t>
            </a:fld>
            <a:endParaRPr lang="ru-RU" altLang="en-US" smtClean="0"/>
          </a:p>
        </p:txBody>
      </p:sp>
      <p:sp>
        <p:nvSpPr>
          <p:cNvPr id="51203" name="Rectangle 2"/>
          <p:cNvSpPr>
            <a:spLocks noGrp="1" noChangeArrowheads="1"/>
          </p:cNvSpPr>
          <p:nvPr>
            <p:ph type="title"/>
          </p:nvPr>
        </p:nvSpPr>
        <p:spPr>
          <a:xfrm>
            <a:off x="685800" y="152400"/>
            <a:ext cx="7486650" cy="1476375"/>
          </a:xfrm>
        </p:spPr>
        <p:txBody>
          <a:bodyPr/>
          <a:lstStyle/>
          <a:p>
            <a:pPr eaLnBrk="1" hangingPunct="1"/>
            <a:r>
              <a:rPr lang="ru-RU" altLang="en-US" sz="4000" b="1" smtClean="0"/>
              <a:t>Протекционизм: импортные квоты</a:t>
            </a:r>
          </a:p>
        </p:txBody>
      </p:sp>
      <p:sp>
        <p:nvSpPr>
          <p:cNvPr id="51204" name="Rectangle 4"/>
          <p:cNvSpPr>
            <a:spLocks noGrp="1" noChangeArrowheads="1"/>
          </p:cNvSpPr>
          <p:nvPr>
            <p:ph type="body" sz="half" idx="1"/>
          </p:nvPr>
        </p:nvSpPr>
        <p:spPr>
          <a:xfrm>
            <a:off x="685800" y="1828800"/>
            <a:ext cx="4102100" cy="4552950"/>
          </a:xfrm>
        </p:spPr>
        <p:txBody>
          <a:bodyPr/>
          <a:lstStyle/>
          <a:p>
            <a:pPr eaLnBrk="1" hangingPunct="1">
              <a:lnSpc>
                <a:spcPct val="90000"/>
              </a:lnSpc>
              <a:buFontTx/>
              <a:buNone/>
            </a:pPr>
            <a:r>
              <a:rPr lang="ru-RU" altLang="en-US" b="1" i="1" smtClean="0"/>
              <a:t>Конкретная ситуация: </a:t>
            </a:r>
          </a:p>
          <a:p>
            <a:pPr eaLnBrk="1" hangingPunct="1">
              <a:lnSpc>
                <a:spcPct val="90000"/>
              </a:lnSpc>
              <a:buFontTx/>
              <a:buNone/>
            </a:pPr>
            <a:r>
              <a:rPr lang="ru-RU" altLang="en-US" smtClean="0"/>
              <a:t>	США, 1981 г., введение квот на импорт японских а/м на уровне 1.68млн.шт/год; в 1983 г. квота увеличена до 1.85 млн. шт.</a:t>
            </a:r>
          </a:p>
        </p:txBody>
      </p:sp>
      <p:sp>
        <p:nvSpPr>
          <p:cNvPr id="51205" name="Rectangle 5"/>
          <p:cNvSpPr>
            <a:spLocks noGrp="1" noChangeArrowheads="1"/>
          </p:cNvSpPr>
          <p:nvPr>
            <p:ph type="body" sz="half" idx="2"/>
          </p:nvPr>
        </p:nvSpPr>
        <p:spPr>
          <a:xfrm>
            <a:off x="4610100" y="1828800"/>
            <a:ext cx="4138613" cy="3657600"/>
          </a:xfrm>
        </p:spPr>
        <p:txBody>
          <a:bodyPr/>
          <a:lstStyle/>
          <a:p>
            <a:pPr eaLnBrk="1" hangingPunct="1">
              <a:lnSpc>
                <a:spcPct val="90000"/>
              </a:lnSpc>
              <a:buFontTx/>
              <a:buNone/>
            </a:pPr>
            <a:r>
              <a:rPr lang="ru-RU" altLang="en-US" sz="2400" smtClean="0"/>
              <a:t>   Р    </a:t>
            </a:r>
            <a:r>
              <a:rPr lang="en-US" altLang="en-US" sz="2400" smtClean="0"/>
              <a:t>D</a:t>
            </a:r>
            <a:r>
              <a:rPr lang="en-US" altLang="en-US" sz="2400" baseline="-25000" smtClean="0"/>
              <a:t>1      </a:t>
            </a:r>
            <a:r>
              <a:rPr lang="en-US" altLang="en-US" sz="2400" smtClean="0"/>
              <a:t>D</a:t>
            </a:r>
            <a:r>
              <a:rPr lang="en-US" altLang="en-US" sz="2400" baseline="-25000" smtClean="0"/>
              <a:t>2    </a:t>
            </a:r>
            <a:r>
              <a:rPr lang="en-US" altLang="en-US" sz="2400" smtClean="0"/>
              <a:t>S</a:t>
            </a:r>
            <a:r>
              <a:rPr lang="en-US" altLang="en-US" sz="2400" baseline="30000" smtClean="0"/>
              <a:t>1</a:t>
            </a:r>
            <a:r>
              <a:rPr lang="ru-RU" altLang="en-US" sz="2400" smtClean="0"/>
              <a:t> </a:t>
            </a:r>
            <a:endParaRPr lang="en-US" altLang="en-US" sz="2400" smtClean="0"/>
          </a:p>
          <a:p>
            <a:pPr eaLnBrk="1" hangingPunct="1">
              <a:lnSpc>
                <a:spcPct val="90000"/>
              </a:lnSpc>
              <a:buFontTx/>
              <a:buNone/>
            </a:pPr>
            <a:endParaRPr lang="en-US" altLang="en-US" sz="2400" smtClean="0"/>
          </a:p>
          <a:p>
            <a:pPr eaLnBrk="1" hangingPunct="1">
              <a:lnSpc>
                <a:spcPct val="90000"/>
              </a:lnSpc>
              <a:buFontTx/>
              <a:buNone/>
            </a:pPr>
            <a:r>
              <a:rPr lang="en-US" altLang="en-US" sz="2400" smtClean="0"/>
              <a:t>				     S</a:t>
            </a:r>
          </a:p>
          <a:p>
            <a:pPr eaLnBrk="1" hangingPunct="1">
              <a:lnSpc>
                <a:spcPct val="90000"/>
              </a:lnSpc>
              <a:buFontTx/>
              <a:buNone/>
            </a:pPr>
            <a:endParaRPr lang="en-US" altLang="en-US" sz="2400" smtClean="0"/>
          </a:p>
          <a:p>
            <a:pPr eaLnBrk="1" hangingPunct="1">
              <a:lnSpc>
                <a:spcPct val="90000"/>
              </a:lnSpc>
              <a:buFontTx/>
              <a:buNone/>
            </a:pPr>
            <a:endParaRPr lang="en-US" altLang="en-US" sz="2400" smtClean="0"/>
          </a:p>
          <a:p>
            <a:pPr eaLnBrk="1" hangingPunct="1">
              <a:lnSpc>
                <a:spcPct val="90000"/>
              </a:lnSpc>
              <a:buFontTx/>
              <a:buNone/>
            </a:pPr>
            <a:endParaRPr lang="en-US" altLang="en-US" sz="2400" smtClean="0"/>
          </a:p>
          <a:p>
            <a:pPr eaLnBrk="1" hangingPunct="1">
              <a:lnSpc>
                <a:spcPct val="90000"/>
              </a:lnSpc>
              <a:buFontTx/>
              <a:buNone/>
            </a:pPr>
            <a:r>
              <a:rPr lang="en-US" altLang="en-US" sz="2400" smtClean="0"/>
              <a:t>				</a:t>
            </a:r>
          </a:p>
          <a:p>
            <a:pPr eaLnBrk="1" hangingPunct="1">
              <a:lnSpc>
                <a:spcPct val="90000"/>
              </a:lnSpc>
              <a:buFontTx/>
              <a:buNone/>
            </a:pPr>
            <a:r>
              <a:rPr lang="en-US" altLang="en-US" sz="2400" smtClean="0"/>
              <a:t>					</a:t>
            </a:r>
            <a:r>
              <a:rPr lang="ru-RU" altLang="en-US" sz="2400" smtClean="0"/>
              <a:t>                                                				</a:t>
            </a:r>
            <a:r>
              <a:rPr lang="en-US" altLang="en-US" sz="2400" smtClean="0"/>
              <a:t>Q</a:t>
            </a:r>
            <a:endParaRPr lang="ru-RU" altLang="en-US" sz="2400" smtClean="0"/>
          </a:p>
        </p:txBody>
      </p:sp>
      <p:sp>
        <p:nvSpPr>
          <p:cNvPr id="51206" name="Line 6"/>
          <p:cNvSpPr>
            <a:spLocks noChangeShapeType="1"/>
          </p:cNvSpPr>
          <p:nvPr/>
        </p:nvSpPr>
        <p:spPr bwMode="auto">
          <a:xfrm>
            <a:off x="5219700" y="2060575"/>
            <a:ext cx="0" cy="3097213"/>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1207" name="Line 7"/>
          <p:cNvSpPr>
            <a:spLocks noChangeShapeType="1"/>
          </p:cNvSpPr>
          <p:nvPr/>
        </p:nvSpPr>
        <p:spPr bwMode="auto">
          <a:xfrm>
            <a:off x="5219700" y="5157788"/>
            <a:ext cx="302418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08" name="Line 8"/>
          <p:cNvSpPr>
            <a:spLocks noChangeShapeType="1"/>
          </p:cNvSpPr>
          <p:nvPr/>
        </p:nvSpPr>
        <p:spPr bwMode="auto">
          <a:xfrm flipV="1">
            <a:off x="5219700" y="3573463"/>
            <a:ext cx="165735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9" name="Line 9"/>
          <p:cNvSpPr>
            <a:spLocks noChangeShapeType="1"/>
          </p:cNvSpPr>
          <p:nvPr/>
        </p:nvSpPr>
        <p:spPr bwMode="auto">
          <a:xfrm flipV="1">
            <a:off x="6877050" y="1700213"/>
            <a:ext cx="0" cy="187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Line 10"/>
          <p:cNvSpPr>
            <a:spLocks noChangeShapeType="1"/>
          </p:cNvSpPr>
          <p:nvPr/>
        </p:nvSpPr>
        <p:spPr bwMode="auto">
          <a:xfrm flipV="1">
            <a:off x="6877050" y="2852738"/>
            <a:ext cx="1295400" cy="7207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11" name="Line 11"/>
          <p:cNvSpPr>
            <a:spLocks noChangeShapeType="1"/>
          </p:cNvSpPr>
          <p:nvPr/>
        </p:nvSpPr>
        <p:spPr bwMode="auto">
          <a:xfrm>
            <a:off x="5219700" y="2349500"/>
            <a:ext cx="2952750" cy="2232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2" name="Line 12"/>
          <p:cNvSpPr>
            <a:spLocks noChangeShapeType="1"/>
          </p:cNvSpPr>
          <p:nvPr/>
        </p:nvSpPr>
        <p:spPr bwMode="auto">
          <a:xfrm>
            <a:off x="6877050" y="3573463"/>
            <a:ext cx="0" cy="15843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13" name="Line 13"/>
          <p:cNvSpPr>
            <a:spLocks noChangeShapeType="1"/>
          </p:cNvSpPr>
          <p:nvPr/>
        </p:nvSpPr>
        <p:spPr bwMode="auto">
          <a:xfrm>
            <a:off x="5651500" y="1773238"/>
            <a:ext cx="2808288" cy="2087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4" name="Line 14"/>
          <p:cNvSpPr>
            <a:spLocks noChangeShapeType="1"/>
          </p:cNvSpPr>
          <p:nvPr/>
        </p:nvSpPr>
        <p:spPr bwMode="auto">
          <a:xfrm>
            <a:off x="5219700" y="3573463"/>
            <a:ext cx="165735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15" name="Line 15"/>
          <p:cNvSpPr>
            <a:spLocks noChangeShapeType="1"/>
          </p:cNvSpPr>
          <p:nvPr/>
        </p:nvSpPr>
        <p:spPr bwMode="auto">
          <a:xfrm>
            <a:off x="5219700" y="2708275"/>
            <a:ext cx="165735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16" name="Line 16"/>
          <p:cNvSpPr>
            <a:spLocks noChangeShapeType="1"/>
          </p:cNvSpPr>
          <p:nvPr/>
        </p:nvSpPr>
        <p:spPr bwMode="auto">
          <a:xfrm>
            <a:off x="5364163" y="2708275"/>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7" name="Line 17"/>
          <p:cNvSpPr>
            <a:spLocks noChangeShapeType="1"/>
          </p:cNvSpPr>
          <p:nvPr/>
        </p:nvSpPr>
        <p:spPr bwMode="auto">
          <a:xfrm>
            <a:off x="5580063" y="2708275"/>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8" name="Line 18"/>
          <p:cNvSpPr>
            <a:spLocks noChangeShapeType="1"/>
          </p:cNvSpPr>
          <p:nvPr/>
        </p:nvSpPr>
        <p:spPr bwMode="auto">
          <a:xfrm>
            <a:off x="5795963" y="2708275"/>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9" name="Line 19"/>
          <p:cNvSpPr>
            <a:spLocks noChangeShapeType="1"/>
          </p:cNvSpPr>
          <p:nvPr/>
        </p:nvSpPr>
        <p:spPr bwMode="auto">
          <a:xfrm>
            <a:off x="6011863" y="2708275"/>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20"/>
          <p:cNvSpPr>
            <a:spLocks noChangeShapeType="1"/>
          </p:cNvSpPr>
          <p:nvPr/>
        </p:nvSpPr>
        <p:spPr bwMode="auto">
          <a:xfrm>
            <a:off x="6227763" y="2708275"/>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1" name="Line 21"/>
          <p:cNvSpPr>
            <a:spLocks noChangeShapeType="1"/>
          </p:cNvSpPr>
          <p:nvPr/>
        </p:nvSpPr>
        <p:spPr bwMode="auto">
          <a:xfrm>
            <a:off x="6659563" y="2708275"/>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Line 22"/>
          <p:cNvSpPr>
            <a:spLocks noChangeShapeType="1"/>
          </p:cNvSpPr>
          <p:nvPr/>
        </p:nvSpPr>
        <p:spPr bwMode="auto">
          <a:xfrm>
            <a:off x="6443663" y="2708275"/>
            <a:ext cx="0" cy="865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3" name="Line 23"/>
          <p:cNvSpPr>
            <a:spLocks noChangeShapeType="1"/>
          </p:cNvSpPr>
          <p:nvPr/>
        </p:nvSpPr>
        <p:spPr bwMode="auto">
          <a:xfrm flipV="1">
            <a:off x="7596188" y="3644900"/>
            <a:ext cx="576262"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4" name="Line 24"/>
          <p:cNvSpPr>
            <a:spLocks noChangeShapeType="1"/>
          </p:cNvSpPr>
          <p:nvPr/>
        </p:nvSpPr>
        <p:spPr bwMode="auto">
          <a:xfrm>
            <a:off x="5219700" y="3141663"/>
            <a:ext cx="2376488" cy="0"/>
          </a:xfrm>
          <a:prstGeom prst="line">
            <a:avLst/>
          </a:prstGeom>
          <a:noFill/>
          <a:ln w="12700">
            <a:solidFill>
              <a:schemeClr val="tx1"/>
            </a:solidFill>
            <a:prstDash val="lgDashDot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51225" name="Line 25"/>
          <p:cNvSpPr>
            <a:spLocks noChangeShapeType="1"/>
          </p:cNvSpPr>
          <p:nvPr/>
        </p:nvSpPr>
        <p:spPr bwMode="auto">
          <a:xfrm>
            <a:off x="7596188" y="3141663"/>
            <a:ext cx="0" cy="20161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51226" name="Picture 29" descr="MCj04296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5229225"/>
            <a:ext cx="19431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7" name="Picture 30" descr="MCj04296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5157788"/>
            <a:ext cx="19431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8" name="Picture 31" descr="MCj04296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5300663"/>
            <a:ext cx="19431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ru-RU" altLang="en-US" sz="4000" smtClean="0"/>
              <a:t>Протекционизм: таможенный тариф на импорт</a:t>
            </a:r>
          </a:p>
        </p:txBody>
      </p:sp>
      <p:sp>
        <p:nvSpPr>
          <p:cNvPr id="506883" name="Rectangle 3"/>
          <p:cNvSpPr>
            <a:spLocks noGrp="1" noChangeArrowheads="1"/>
          </p:cNvSpPr>
          <p:nvPr>
            <p:ph type="body" idx="1"/>
          </p:nvPr>
        </p:nvSpPr>
        <p:spPr>
          <a:xfrm>
            <a:off x="827088" y="1773238"/>
            <a:ext cx="7696200" cy="3657600"/>
          </a:xfrm>
        </p:spPr>
        <p:txBody>
          <a:bodyPr/>
          <a:lstStyle/>
          <a:p>
            <a:pPr>
              <a:buFontTx/>
              <a:buNone/>
            </a:pPr>
            <a:r>
              <a:rPr lang="ru-RU" altLang="en-US" smtClean="0"/>
              <a:t>  р</a:t>
            </a:r>
          </a:p>
        </p:txBody>
      </p:sp>
      <p:sp>
        <p:nvSpPr>
          <p:cNvPr id="506884" name="Line 4"/>
          <p:cNvSpPr>
            <a:spLocks noChangeShapeType="1"/>
          </p:cNvSpPr>
          <p:nvPr/>
        </p:nvSpPr>
        <p:spPr bwMode="auto">
          <a:xfrm flipV="1">
            <a:off x="1187450" y="2205038"/>
            <a:ext cx="0" cy="28082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06885" name="Line 5"/>
          <p:cNvSpPr>
            <a:spLocks noChangeShapeType="1"/>
          </p:cNvSpPr>
          <p:nvPr/>
        </p:nvSpPr>
        <p:spPr bwMode="auto">
          <a:xfrm>
            <a:off x="1187450" y="5013325"/>
            <a:ext cx="38163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06886" name="Line 6"/>
          <p:cNvSpPr>
            <a:spLocks noChangeShapeType="1"/>
          </p:cNvSpPr>
          <p:nvPr/>
        </p:nvSpPr>
        <p:spPr bwMode="auto">
          <a:xfrm>
            <a:off x="1187450" y="2492375"/>
            <a:ext cx="2376488" cy="25209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06887" name="Line 7"/>
          <p:cNvSpPr>
            <a:spLocks noChangeShapeType="1"/>
          </p:cNvSpPr>
          <p:nvPr/>
        </p:nvSpPr>
        <p:spPr bwMode="auto">
          <a:xfrm flipV="1">
            <a:off x="1187450" y="2492375"/>
            <a:ext cx="2232025" cy="216058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06888" name="Line 8"/>
          <p:cNvSpPr>
            <a:spLocks noChangeShapeType="1"/>
          </p:cNvSpPr>
          <p:nvPr/>
        </p:nvSpPr>
        <p:spPr bwMode="auto">
          <a:xfrm>
            <a:off x="1187450" y="4292600"/>
            <a:ext cx="2879725"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06889" name="Rectangle 9"/>
          <p:cNvSpPr>
            <a:spLocks noChangeArrowheads="1"/>
          </p:cNvSpPr>
          <p:nvPr/>
        </p:nvSpPr>
        <p:spPr bwMode="auto">
          <a:xfrm>
            <a:off x="4211638" y="4149725"/>
            <a:ext cx="172878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ru-RU" altLang="en-US"/>
              <a:t>Мировая цена</a:t>
            </a:r>
          </a:p>
        </p:txBody>
      </p:sp>
      <p:sp>
        <p:nvSpPr>
          <p:cNvPr id="506890" name="Line 10"/>
          <p:cNvSpPr>
            <a:spLocks noChangeShapeType="1"/>
          </p:cNvSpPr>
          <p:nvPr/>
        </p:nvSpPr>
        <p:spPr bwMode="auto">
          <a:xfrm>
            <a:off x="1547813" y="4292600"/>
            <a:ext cx="0" cy="720725"/>
          </a:xfrm>
          <a:prstGeom prst="line">
            <a:avLst/>
          </a:prstGeom>
          <a:noFill/>
          <a:ln w="12700">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06891" name="Line 11"/>
          <p:cNvSpPr>
            <a:spLocks noChangeShapeType="1"/>
          </p:cNvSpPr>
          <p:nvPr/>
        </p:nvSpPr>
        <p:spPr bwMode="auto">
          <a:xfrm>
            <a:off x="2916238" y="4292600"/>
            <a:ext cx="0" cy="720725"/>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06892" name="Line 12"/>
          <p:cNvSpPr>
            <a:spLocks noChangeShapeType="1"/>
          </p:cNvSpPr>
          <p:nvPr/>
        </p:nvSpPr>
        <p:spPr bwMode="auto">
          <a:xfrm>
            <a:off x="1187450" y="3933825"/>
            <a:ext cx="2808288"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06893" name="Line 13"/>
          <p:cNvSpPr>
            <a:spLocks noChangeShapeType="1"/>
          </p:cNvSpPr>
          <p:nvPr/>
        </p:nvSpPr>
        <p:spPr bwMode="auto">
          <a:xfrm flipV="1">
            <a:off x="3563938" y="3933825"/>
            <a:ext cx="0" cy="3587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06894" name="Rectangle 14"/>
          <p:cNvSpPr>
            <a:spLocks noChangeArrowheads="1"/>
          </p:cNvSpPr>
          <p:nvPr/>
        </p:nvSpPr>
        <p:spPr bwMode="auto">
          <a:xfrm>
            <a:off x="3995738" y="3644900"/>
            <a:ext cx="28813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ru-RU" altLang="en-US"/>
              <a:t>Внутренняя цена с тарифом</a:t>
            </a:r>
          </a:p>
        </p:txBody>
      </p:sp>
      <p:sp>
        <p:nvSpPr>
          <p:cNvPr id="506895" name="Oval 15"/>
          <p:cNvSpPr>
            <a:spLocks noChangeArrowheads="1"/>
          </p:cNvSpPr>
          <p:nvPr/>
        </p:nvSpPr>
        <p:spPr bwMode="auto">
          <a:xfrm>
            <a:off x="4211638" y="4724400"/>
            <a:ext cx="4392612" cy="1584325"/>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ru-RU" altLang="en-US" b="1" i="1"/>
              <a:t>Кто выигрывает от введения тарифа?</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F9E7C4F-C64E-45F1-8E07-E49838CA78F4}" type="slidenum">
              <a:rPr lang="ru-RU" altLang="en-US" smtClean="0"/>
              <a:pPr eaLnBrk="1" hangingPunct="1"/>
              <a:t>37</a:t>
            </a:fld>
            <a:endParaRPr lang="ru-RU" altLang="en-US" smtClean="0"/>
          </a:p>
        </p:txBody>
      </p:sp>
      <p:sp>
        <p:nvSpPr>
          <p:cNvPr id="52227" name="Rectangle 2"/>
          <p:cNvSpPr>
            <a:spLocks noGrp="1" noChangeArrowheads="1"/>
          </p:cNvSpPr>
          <p:nvPr>
            <p:ph type="title"/>
          </p:nvPr>
        </p:nvSpPr>
        <p:spPr>
          <a:xfrm>
            <a:off x="685800" y="152400"/>
            <a:ext cx="6870700" cy="1476375"/>
          </a:xfrm>
        </p:spPr>
        <p:txBody>
          <a:bodyPr/>
          <a:lstStyle/>
          <a:p>
            <a:pPr eaLnBrk="1" hangingPunct="1"/>
            <a:r>
              <a:rPr lang="ru-RU" altLang="en-US" sz="2800" b="1" smtClean="0"/>
              <a:t>Товарные интервенции</a:t>
            </a:r>
            <a:r>
              <a:rPr lang="en-US" altLang="en-US" sz="2400" b="1" smtClean="0"/>
              <a:t/>
            </a:r>
            <a:br>
              <a:rPr lang="en-US" altLang="en-US" sz="2400" b="1" smtClean="0"/>
            </a:br>
            <a:r>
              <a:rPr lang="en-US" altLang="en-US" sz="2000" b="1" smtClean="0"/>
              <a:t>(</a:t>
            </a:r>
            <a:r>
              <a:rPr lang="ru-RU" altLang="en-US" sz="2000" b="1" smtClean="0"/>
              <a:t>спекуляция- перепродажа товара «во времени»</a:t>
            </a:r>
            <a:br>
              <a:rPr lang="ru-RU" altLang="en-US" sz="2000" b="1" smtClean="0"/>
            </a:br>
            <a:r>
              <a:rPr lang="ru-RU" altLang="en-US" sz="2000" b="1" smtClean="0"/>
              <a:t>посредничество – перепродажа товара «в пространстве»</a:t>
            </a:r>
          </a:p>
        </p:txBody>
      </p:sp>
      <p:sp>
        <p:nvSpPr>
          <p:cNvPr id="52228" name="Rectangle 4"/>
          <p:cNvSpPr>
            <a:spLocks noGrp="1" noChangeArrowheads="1"/>
          </p:cNvSpPr>
          <p:nvPr>
            <p:ph type="body" sz="half" idx="1"/>
          </p:nvPr>
        </p:nvSpPr>
        <p:spPr/>
        <p:txBody>
          <a:bodyPr/>
          <a:lstStyle/>
          <a:p>
            <a:pPr eaLnBrk="1" hangingPunct="1">
              <a:lnSpc>
                <a:spcPct val="90000"/>
              </a:lnSpc>
            </a:pPr>
            <a:r>
              <a:rPr lang="ru-RU" altLang="en-US" sz="2400" smtClean="0"/>
              <a:t>Первый период</a:t>
            </a:r>
          </a:p>
          <a:p>
            <a:pPr eaLnBrk="1" hangingPunct="1">
              <a:lnSpc>
                <a:spcPct val="90000"/>
              </a:lnSpc>
              <a:buFontTx/>
              <a:buNone/>
            </a:pPr>
            <a:r>
              <a:rPr lang="en-US" altLang="en-US" sz="2400" smtClean="0"/>
              <a:t>P</a:t>
            </a:r>
          </a:p>
          <a:p>
            <a:pPr eaLnBrk="1" hangingPunct="1">
              <a:lnSpc>
                <a:spcPct val="90000"/>
              </a:lnSpc>
              <a:buFontTx/>
              <a:buNone/>
            </a:pPr>
            <a:endParaRPr lang="en-US" altLang="en-US" sz="2400" smtClean="0"/>
          </a:p>
          <a:p>
            <a:pPr eaLnBrk="1" hangingPunct="1">
              <a:lnSpc>
                <a:spcPct val="90000"/>
              </a:lnSpc>
              <a:buFontTx/>
              <a:buNone/>
            </a:pPr>
            <a:endParaRPr lang="en-US" altLang="en-US" sz="2400" smtClean="0"/>
          </a:p>
          <a:p>
            <a:pPr eaLnBrk="1" hangingPunct="1">
              <a:lnSpc>
                <a:spcPct val="90000"/>
              </a:lnSpc>
              <a:buFontTx/>
              <a:buNone/>
            </a:pPr>
            <a:endParaRPr lang="en-US" altLang="en-US" sz="2400" smtClean="0"/>
          </a:p>
          <a:p>
            <a:pPr eaLnBrk="1" hangingPunct="1">
              <a:lnSpc>
                <a:spcPct val="90000"/>
              </a:lnSpc>
              <a:buFontTx/>
              <a:buNone/>
            </a:pPr>
            <a:endParaRPr lang="en-US" altLang="en-US" sz="2400" smtClean="0"/>
          </a:p>
          <a:p>
            <a:pPr eaLnBrk="1" hangingPunct="1">
              <a:lnSpc>
                <a:spcPct val="90000"/>
              </a:lnSpc>
              <a:buFontTx/>
              <a:buNone/>
            </a:pPr>
            <a:endParaRPr lang="en-US" altLang="en-US" sz="2400" smtClean="0"/>
          </a:p>
          <a:p>
            <a:pPr eaLnBrk="1" hangingPunct="1">
              <a:lnSpc>
                <a:spcPct val="90000"/>
              </a:lnSpc>
              <a:buFontTx/>
              <a:buNone/>
            </a:pPr>
            <a:endParaRPr lang="en-US" altLang="en-US" sz="2400" smtClean="0"/>
          </a:p>
          <a:p>
            <a:pPr eaLnBrk="1" hangingPunct="1">
              <a:lnSpc>
                <a:spcPct val="90000"/>
              </a:lnSpc>
              <a:buFontTx/>
              <a:buNone/>
            </a:pPr>
            <a:r>
              <a:rPr lang="en-US" altLang="en-US" sz="2400" smtClean="0"/>
              <a:t>                                   Q </a:t>
            </a:r>
            <a:endParaRPr lang="ru-RU" altLang="en-US" sz="2400" smtClean="0"/>
          </a:p>
        </p:txBody>
      </p:sp>
      <p:sp>
        <p:nvSpPr>
          <p:cNvPr id="52229" name="Rectangle 5"/>
          <p:cNvSpPr>
            <a:spLocks noGrp="1" noChangeArrowheads="1"/>
          </p:cNvSpPr>
          <p:nvPr>
            <p:ph type="body" sz="half" idx="2"/>
          </p:nvPr>
        </p:nvSpPr>
        <p:spPr/>
        <p:txBody>
          <a:bodyPr/>
          <a:lstStyle/>
          <a:p>
            <a:pPr eaLnBrk="1" hangingPunct="1">
              <a:lnSpc>
                <a:spcPct val="90000"/>
              </a:lnSpc>
            </a:pPr>
            <a:r>
              <a:rPr lang="ru-RU" altLang="en-US" sz="2400" smtClean="0"/>
              <a:t>Второй период</a:t>
            </a:r>
            <a:endParaRPr lang="en-US" altLang="en-US" sz="2400" smtClean="0"/>
          </a:p>
          <a:p>
            <a:pPr eaLnBrk="1" hangingPunct="1">
              <a:lnSpc>
                <a:spcPct val="90000"/>
              </a:lnSpc>
              <a:buFontTx/>
              <a:buNone/>
            </a:pPr>
            <a:r>
              <a:rPr lang="en-US" altLang="en-US" sz="2400" smtClean="0"/>
              <a:t>P    S</a:t>
            </a:r>
            <a:r>
              <a:rPr lang="en-US" altLang="en-US" sz="2400" baseline="-25000" smtClean="0"/>
              <a:t>2</a:t>
            </a:r>
            <a:r>
              <a:rPr lang="en-US" altLang="en-US" sz="2400" smtClean="0"/>
              <a:t>   S</a:t>
            </a:r>
            <a:r>
              <a:rPr lang="en-US" altLang="en-US" sz="2400" baseline="-25000" smtClean="0"/>
              <a:t>1</a:t>
            </a:r>
          </a:p>
          <a:p>
            <a:pPr eaLnBrk="1" hangingPunct="1">
              <a:lnSpc>
                <a:spcPct val="90000"/>
              </a:lnSpc>
              <a:buFontTx/>
              <a:buNone/>
            </a:pPr>
            <a:endParaRPr lang="en-US" altLang="en-US" sz="2400" baseline="-25000" smtClean="0"/>
          </a:p>
          <a:p>
            <a:pPr eaLnBrk="1" hangingPunct="1">
              <a:lnSpc>
                <a:spcPct val="90000"/>
              </a:lnSpc>
              <a:buFontTx/>
              <a:buNone/>
            </a:pPr>
            <a:endParaRPr lang="en-US" altLang="en-US" sz="2400" baseline="-25000" smtClean="0"/>
          </a:p>
          <a:p>
            <a:pPr eaLnBrk="1" hangingPunct="1">
              <a:lnSpc>
                <a:spcPct val="90000"/>
              </a:lnSpc>
              <a:buFontTx/>
              <a:buNone/>
            </a:pPr>
            <a:endParaRPr lang="en-US" altLang="en-US" sz="2400" baseline="-25000" smtClean="0"/>
          </a:p>
          <a:p>
            <a:pPr eaLnBrk="1" hangingPunct="1">
              <a:lnSpc>
                <a:spcPct val="90000"/>
              </a:lnSpc>
              <a:buFontTx/>
              <a:buNone/>
            </a:pPr>
            <a:endParaRPr lang="en-US" altLang="en-US" sz="2400" baseline="-25000" smtClean="0"/>
          </a:p>
          <a:p>
            <a:pPr eaLnBrk="1" hangingPunct="1">
              <a:lnSpc>
                <a:spcPct val="90000"/>
              </a:lnSpc>
              <a:buFontTx/>
              <a:buNone/>
            </a:pPr>
            <a:endParaRPr lang="en-US" altLang="en-US" sz="2400" baseline="-25000" smtClean="0"/>
          </a:p>
          <a:p>
            <a:pPr eaLnBrk="1" hangingPunct="1">
              <a:lnSpc>
                <a:spcPct val="90000"/>
              </a:lnSpc>
              <a:buFontTx/>
              <a:buNone/>
            </a:pPr>
            <a:endParaRPr lang="en-US" altLang="en-US" sz="2400" baseline="-25000" smtClean="0"/>
          </a:p>
          <a:p>
            <a:pPr eaLnBrk="1" hangingPunct="1">
              <a:lnSpc>
                <a:spcPct val="90000"/>
              </a:lnSpc>
              <a:buFontTx/>
              <a:buNone/>
            </a:pPr>
            <a:endParaRPr lang="en-US" altLang="en-US" sz="2400" baseline="-25000" smtClean="0"/>
          </a:p>
          <a:p>
            <a:pPr eaLnBrk="1" hangingPunct="1">
              <a:lnSpc>
                <a:spcPct val="90000"/>
              </a:lnSpc>
              <a:buFontTx/>
              <a:buNone/>
            </a:pPr>
            <a:r>
              <a:rPr lang="en-US" altLang="en-US" sz="2400" baseline="-25000" smtClean="0"/>
              <a:t>                                           </a:t>
            </a:r>
          </a:p>
          <a:p>
            <a:pPr eaLnBrk="1" hangingPunct="1">
              <a:lnSpc>
                <a:spcPct val="90000"/>
              </a:lnSpc>
              <a:buFontTx/>
              <a:buNone/>
            </a:pPr>
            <a:endParaRPr lang="en-US" altLang="en-US" sz="2400" baseline="-25000" smtClean="0"/>
          </a:p>
          <a:p>
            <a:pPr eaLnBrk="1" hangingPunct="1">
              <a:lnSpc>
                <a:spcPct val="90000"/>
              </a:lnSpc>
              <a:buFontTx/>
              <a:buNone/>
            </a:pPr>
            <a:r>
              <a:rPr lang="en-US" altLang="en-US" sz="2400" baseline="-25000" smtClean="0"/>
              <a:t>				         </a:t>
            </a:r>
            <a:r>
              <a:rPr lang="en-US" altLang="en-US" sz="2400" smtClean="0"/>
              <a:t>Q</a:t>
            </a:r>
            <a:endParaRPr lang="ru-RU" altLang="en-US" sz="2400" smtClean="0"/>
          </a:p>
        </p:txBody>
      </p:sp>
      <p:sp>
        <p:nvSpPr>
          <p:cNvPr id="52230" name="Line 6"/>
          <p:cNvSpPr>
            <a:spLocks noChangeShapeType="1"/>
          </p:cNvSpPr>
          <p:nvPr/>
        </p:nvSpPr>
        <p:spPr bwMode="auto">
          <a:xfrm>
            <a:off x="1258888" y="2492375"/>
            <a:ext cx="0" cy="28082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2231" name="Line 7"/>
          <p:cNvSpPr>
            <a:spLocks noChangeShapeType="1"/>
          </p:cNvSpPr>
          <p:nvPr/>
        </p:nvSpPr>
        <p:spPr bwMode="auto">
          <a:xfrm>
            <a:off x="1258888" y="5300663"/>
            <a:ext cx="2520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32" name="Line 8"/>
          <p:cNvSpPr>
            <a:spLocks noChangeShapeType="1"/>
          </p:cNvSpPr>
          <p:nvPr/>
        </p:nvSpPr>
        <p:spPr bwMode="auto">
          <a:xfrm>
            <a:off x="1258888" y="4292600"/>
            <a:ext cx="649287" cy="10080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3" name="Line 9"/>
          <p:cNvSpPr>
            <a:spLocks noChangeShapeType="1"/>
          </p:cNvSpPr>
          <p:nvPr/>
        </p:nvSpPr>
        <p:spPr bwMode="auto">
          <a:xfrm>
            <a:off x="1258888" y="3789363"/>
            <a:ext cx="936625" cy="1511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4" name="Line 10"/>
          <p:cNvSpPr>
            <a:spLocks noChangeShapeType="1"/>
          </p:cNvSpPr>
          <p:nvPr/>
        </p:nvSpPr>
        <p:spPr bwMode="auto">
          <a:xfrm>
            <a:off x="1258888" y="3716338"/>
            <a:ext cx="288925" cy="5048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5" name="Line 11"/>
          <p:cNvSpPr>
            <a:spLocks noChangeShapeType="1"/>
          </p:cNvSpPr>
          <p:nvPr/>
        </p:nvSpPr>
        <p:spPr bwMode="auto">
          <a:xfrm>
            <a:off x="1547813" y="4221163"/>
            <a:ext cx="2016125" cy="1079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6" name="Line 13"/>
          <p:cNvSpPr>
            <a:spLocks noChangeShapeType="1"/>
          </p:cNvSpPr>
          <p:nvPr/>
        </p:nvSpPr>
        <p:spPr bwMode="auto">
          <a:xfrm>
            <a:off x="1908175" y="2636838"/>
            <a:ext cx="71438" cy="26638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7" name="Line 14"/>
          <p:cNvSpPr>
            <a:spLocks noChangeShapeType="1"/>
          </p:cNvSpPr>
          <p:nvPr/>
        </p:nvSpPr>
        <p:spPr bwMode="auto">
          <a:xfrm>
            <a:off x="1258888" y="4941888"/>
            <a:ext cx="7207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38" name="Line 15"/>
          <p:cNvSpPr>
            <a:spLocks noChangeShapeType="1"/>
          </p:cNvSpPr>
          <p:nvPr/>
        </p:nvSpPr>
        <p:spPr bwMode="auto">
          <a:xfrm>
            <a:off x="1258888" y="4437063"/>
            <a:ext cx="72072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39" name="Line 16"/>
          <p:cNvSpPr>
            <a:spLocks noChangeShapeType="1"/>
          </p:cNvSpPr>
          <p:nvPr/>
        </p:nvSpPr>
        <p:spPr bwMode="auto">
          <a:xfrm>
            <a:off x="5148263" y="2492375"/>
            <a:ext cx="0" cy="28082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2240" name="Line 17"/>
          <p:cNvSpPr>
            <a:spLocks noChangeShapeType="1"/>
          </p:cNvSpPr>
          <p:nvPr/>
        </p:nvSpPr>
        <p:spPr bwMode="auto">
          <a:xfrm>
            <a:off x="5148263" y="5300663"/>
            <a:ext cx="2663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1" name="Line 18"/>
          <p:cNvSpPr>
            <a:spLocks noChangeShapeType="1"/>
          </p:cNvSpPr>
          <p:nvPr/>
        </p:nvSpPr>
        <p:spPr bwMode="auto">
          <a:xfrm>
            <a:off x="5148263" y="4005263"/>
            <a:ext cx="287337" cy="43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19"/>
          <p:cNvSpPr>
            <a:spLocks noChangeShapeType="1"/>
          </p:cNvSpPr>
          <p:nvPr/>
        </p:nvSpPr>
        <p:spPr bwMode="auto">
          <a:xfrm>
            <a:off x="5435600" y="4437063"/>
            <a:ext cx="2016125" cy="863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3" name="Line 20"/>
          <p:cNvSpPr>
            <a:spLocks noChangeShapeType="1"/>
          </p:cNvSpPr>
          <p:nvPr/>
        </p:nvSpPr>
        <p:spPr bwMode="auto">
          <a:xfrm>
            <a:off x="5435600" y="2565400"/>
            <a:ext cx="0" cy="2735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4" name="Line 21"/>
          <p:cNvSpPr>
            <a:spLocks noChangeShapeType="1"/>
          </p:cNvSpPr>
          <p:nvPr/>
        </p:nvSpPr>
        <p:spPr bwMode="auto">
          <a:xfrm>
            <a:off x="5940425" y="2492375"/>
            <a:ext cx="0" cy="2808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Line 22"/>
          <p:cNvSpPr>
            <a:spLocks noChangeShapeType="1"/>
          </p:cNvSpPr>
          <p:nvPr/>
        </p:nvSpPr>
        <p:spPr bwMode="auto">
          <a:xfrm>
            <a:off x="5148263" y="4437063"/>
            <a:ext cx="2873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Line 23"/>
          <p:cNvSpPr>
            <a:spLocks noChangeShapeType="1"/>
          </p:cNvSpPr>
          <p:nvPr/>
        </p:nvSpPr>
        <p:spPr bwMode="auto">
          <a:xfrm>
            <a:off x="5148263" y="4652963"/>
            <a:ext cx="792162"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7" name="Line 24"/>
          <p:cNvSpPr>
            <a:spLocks noChangeShapeType="1"/>
          </p:cNvSpPr>
          <p:nvPr/>
        </p:nvSpPr>
        <p:spPr bwMode="auto">
          <a:xfrm flipV="1">
            <a:off x="4859338" y="4365625"/>
            <a:ext cx="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8" name="Line 25"/>
          <p:cNvSpPr>
            <a:spLocks noChangeShapeType="1"/>
          </p:cNvSpPr>
          <p:nvPr/>
        </p:nvSpPr>
        <p:spPr bwMode="auto">
          <a:xfrm>
            <a:off x="5003800" y="4437063"/>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9" name="Line 26"/>
          <p:cNvSpPr>
            <a:spLocks noChangeShapeType="1"/>
          </p:cNvSpPr>
          <p:nvPr/>
        </p:nvSpPr>
        <p:spPr bwMode="auto">
          <a:xfrm>
            <a:off x="5435600" y="3573463"/>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50" name="Line 27"/>
          <p:cNvSpPr>
            <a:spLocks noChangeShapeType="1"/>
          </p:cNvSpPr>
          <p:nvPr/>
        </p:nvSpPr>
        <p:spPr bwMode="auto">
          <a:xfrm flipH="1">
            <a:off x="5435600" y="3357563"/>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2251" name="Picture 29" descr="MPj040210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5461000"/>
            <a:ext cx="20955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30" descr="MPj040229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5418138"/>
            <a:ext cx="19431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3" name="AutoShape 31"/>
          <p:cNvSpPr>
            <a:spLocks noChangeArrowheads="1"/>
          </p:cNvSpPr>
          <p:nvPr/>
        </p:nvSpPr>
        <p:spPr bwMode="auto">
          <a:xfrm>
            <a:off x="3851275" y="6092825"/>
            <a:ext cx="1008063" cy="360363"/>
          </a:xfrm>
          <a:prstGeom prst="rightArrow">
            <a:avLst>
              <a:gd name="adj1" fmla="val 50000"/>
              <a:gd name="adj2" fmla="val 69934"/>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CDC5422-DB5D-479A-A008-6C267A3699A1}" type="slidenum">
              <a:rPr lang="ru-RU" altLang="en-US" smtClean="0"/>
              <a:pPr eaLnBrk="1" hangingPunct="1"/>
              <a:t>38</a:t>
            </a:fld>
            <a:endParaRPr lang="ru-RU" altLang="en-US" smtClean="0"/>
          </a:p>
        </p:txBody>
      </p:sp>
      <p:sp>
        <p:nvSpPr>
          <p:cNvPr id="53251" name="Rectangle 4"/>
          <p:cNvSpPr>
            <a:spLocks noGrp="1" noChangeArrowheads="1"/>
          </p:cNvSpPr>
          <p:nvPr>
            <p:ph type="title"/>
          </p:nvPr>
        </p:nvSpPr>
        <p:spPr>
          <a:xfrm>
            <a:off x="685800" y="152400"/>
            <a:ext cx="6870700" cy="1476375"/>
          </a:xfrm>
        </p:spPr>
        <p:txBody>
          <a:bodyPr/>
          <a:lstStyle/>
          <a:p>
            <a:pPr eaLnBrk="1" hangingPunct="1"/>
            <a:r>
              <a:rPr lang="ru-RU" altLang="en-US" sz="3200" b="1" smtClean="0"/>
              <a:t>Государственные товарные интервенции: за и против</a:t>
            </a:r>
          </a:p>
        </p:txBody>
      </p:sp>
      <p:sp>
        <p:nvSpPr>
          <p:cNvPr id="53252" name="Rectangle 5"/>
          <p:cNvSpPr>
            <a:spLocks noGrp="1" noChangeArrowheads="1"/>
          </p:cNvSpPr>
          <p:nvPr>
            <p:ph type="body" sz="half" idx="1"/>
          </p:nvPr>
        </p:nvSpPr>
        <p:spPr>
          <a:xfrm>
            <a:off x="685800" y="1828800"/>
            <a:ext cx="3771900" cy="4192588"/>
          </a:xfrm>
        </p:spPr>
        <p:txBody>
          <a:bodyPr/>
          <a:lstStyle/>
          <a:p>
            <a:pPr eaLnBrk="1" hangingPunct="1">
              <a:buFontTx/>
              <a:buNone/>
            </a:pPr>
            <a:r>
              <a:rPr lang="ru-RU" altLang="en-US" sz="3200" smtClean="0"/>
              <a:t>«ЗА»:</a:t>
            </a:r>
          </a:p>
          <a:p>
            <a:pPr eaLnBrk="1" hangingPunct="1"/>
            <a:r>
              <a:rPr lang="ru-RU" altLang="en-US" sz="3200" smtClean="0"/>
              <a:t>Наличие необходимых ресурсов</a:t>
            </a:r>
          </a:p>
          <a:p>
            <a:pPr eaLnBrk="1" hangingPunct="1"/>
            <a:r>
              <a:rPr lang="ru-RU" altLang="en-US" sz="3200" smtClean="0"/>
              <a:t>Стабилизация рыночного равновесия</a:t>
            </a:r>
          </a:p>
          <a:p>
            <a:pPr eaLnBrk="1" hangingPunct="1"/>
            <a:endParaRPr lang="ru-RU" altLang="en-US" sz="3200" smtClean="0"/>
          </a:p>
        </p:txBody>
      </p:sp>
      <p:sp>
        <p:nvSpPr>
          <p:cNvPr id="53253" name="Rectangle 6"/>
          <p:cNvSpPr>
            <a:spLocks noGrp="1" noChangeArrowheads="1"/>
          </p:cNvSpPr>
          <p:nvPr>
            <p:ph type="body" sz="half" idx="2"/>
          </p:nvPr>
        </p:nvSpPr>
        <p:spPr>
          <a:xfrm>
            <a:off x="4610100" y="1828800"/>
            <a:ext cx="3771900" cy="4264025"/>
          </a:xfrm>
        </p:spPr>
        <p:txBody>
          <a:bodyPr/>
          <a:lstStyle/>
          <a:p>
            <a:pPr eaLnBrk="1" hangingPunct="1">
              <a:buFontTx/>
              <a:buNone/>
            </a:pPr>
            <a:r>
              <a:rPr lang="ru-RU" altLang="en-US" sz="3200" smtClean="0"/>
              <a:t>«ПРОТИВ»:</a:t>
            </a:r>
          </a:p>
          <a:p>
            <a:pPr eaLnBrk="1" hangingPunct="1"/>
            <a:r>
              <a:rPr lang="ru-RU" altLang="en-US" sz="3200" smtClean="0"/>
              <a:t>Низкая эффективность государственной бюрократии</a:t>
            </a:r>
          </a:p>
          <a:p>
            <a:pPr eaLnBrk="1" hangingPunct="1"/>
            <a:r>
              <a:rPr lang="ru-RU" altLang="en-US" sz="3200" smtClean="0"/>
              <a:t>лоббирование</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5F11275-DC45-4B05-A0FA-8DFD569583D1}" type="slidenum">
              <a:rPr lang="ru-RU" altLang="en-US" smtClean="0"/>
              <a:pPr eaLnBrk="1" hangingPunct="1"/>
              <a:t>39</a:t>
            </a:fld>
            <a:endParaRPr lang="ru-RU" altLang="en-US" smtClean="0"/>
          </a:p>
        </p:txBody>
      </p:sp>
      <p:sp>
        <p:nvSpPr>
          <p:cNvPr id="56323" name="Rectangle 2"/>
          <p:cNvSpPr>
            <a:spLocks noGrp="1" noChangeArrowheads="1"/>
          </p:cNvSpPr>
          <p:nvPr>
            <p:ph type="title"/>
          </p:nvPr>
        </p:nvSpPr>
        <p:spPr>
          <a:xfrm>
            <a:off x="685800" y="152400"/>
            <a:ext cx="6870700" cy="1116013"/>
          </a:xfrm>
        </p:spPr>
        <p:txBody>
          <a:bodyPr/>
          <a:lstStyle/>
          <a:p>
            <a:pPr eaLnBrk="1" hangingPunct="1"/>
            <a:r>
              <a:rPr lang="ru-RU" altLang="en-US" sz="4000" smtClean="0"/>
              <a:t>Эластичность спроса и предложения</a:t>
            </a:r>
          </a:p>
        </p:txBody>
      </p:sp>
      <p:sp>
        <p:nvSpPr>
          <p:cNvPr id="56324" name="Rectangle 3"/>
          <p:cNvSpPr>
            <a:spLocks noGrp="1" noChangeArrowheads="1"/>
          </p:cNvSpPr>
          <p:nvPr>
            <p:ph type="body" idx="1"/>
          </p:nvPr>
        </p:nvSpPr>
        <p:spPr>
          <a:xfrm>
            <a:off x="685800" y="1484313"/>
            <a:ext cx="7696200" cy="4002087"/>
          </a:xfrm>
        </p:spPr>
        <p:txBody>
          <a:bodyPr/>
          <a:lstStyle/>
          <a:p>
            <a:pPr eaLnBrk="1" hangingPunct="1">
              <a:lnSpc>
                <a:spcPct val="90000"/>
              </a:lnSpc>
            </a:pPr>
            <a:r>
              <a:rPr lang="ru-RU" altLang="en-US" sz="2400" smtClean="0"/>
              <a:t>Понятие эластичности:  изменение зависимой переменной, вызванное изменением независимой переменной</a:t>
            </a:r>
          </a:p>
          <a:p>
            <a:pPr eaLnBrk="1" hangingPunct="1">
              <a:lnSpc>
                <a:spcPct val="90000"/>
              </a:lnSpc>
            </a:pPr>
            <a:r>
              <a:rPr lang="ru-RU" altLang="en-US" sz="2400" smtClean="0"/>
              <a:t>Важнейшие переменные, влияющие на величину и характер спроса и предложения: цены на товары и ресурсы, цены на сопряженные товары и ресурсы, уровень дохода, временной период</a:t>
            </a:r>
          </a:p>
          <a:p>
            <a:pPr eaLnBrk="1" hangingPunct="1">
              <a:lnSpc>
                <a:spcPct val="90000"/>
              </a:lnSpc>
            </a:pPr>
            <a:r>
              <a:rPr lang="ru-RU" altLang="en-US" sz="2400" smtClean="0"/>
              <a:t>Понятие эластичности в экономике: сопоставляются относительные ( процентные величины)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0" name="Rectangle 4"/>
          <p:cNvSpPr>
            <a:spLocks noGrp="1" noChangeArrowheads="1"/>
          </p:cNvSpPr>
          <p:nvPr>
            <p:ph type="title"/>
          </p:nvPr>
        </p:nvSpPr>
        <p:spPr>
          <a:xfrm>
            <a:off x="395288" y="1052513"/>
            <a:ext cx="7848600" cy="4860925"/>
          </a:xfrm>
        </p:spPr>
        <p:txBody>
          <a:bodyPr/>
          <a:lstStyle/>
          <a:p>
            <a:r>
              <a:rPr lang="ru-RU" altLang="en-US" b="1" i="1" smtClean="0"/>
              <a:t>Милтон Фридман:</a:t>
            </a:r>
            <a:r>
              <a:rPr lang="en-US" altLang="en-US" b="1" i="1" smtClean="0"/>
              <a:t/>
            </a:r>
            <a:br>
              <a:rPr lang="en-US" altLang="en-US" b="1" i="1" smtClean="0"/>
            </a:br>
            <a:r>
              <a:rPr lang="ru-RU" altLang="en-US" i="1" smtClean="0"/>
              <a:t> «... ценность теории не в аккуратности формулировок, а в способности предсказать реакцию на изменения в экономической среде»</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8962559-AA07-4B98-908C-1F33671D2651}" type="slidenum">
              <a:rPr lang="ru-RU" altLang="en-US" smtClean="0"/>
              <a:pPr eaLnBrk="1" hangingPunct="1"/>
              <a:t>40</a:t>
            </a:fld>
            <a:endParaRPr lang="ru-RU" altLang="en-US" smtClean="0"/>
          </a:p>
        </p:txBody>
      </p:sp>
      <p:sp>
        <p:nvSpPr>
          <p:cNvPr id="57347" name="Rectangle 2"/>
          <p:cNvSpPr>
            <a:spLocks noGrp="1" noChangeArrowheads="1"/>
          </p:cNvSpPr>
          <p:nvPr>
            <p:ph type="title"/>
          </p:nvPr>
        </p:nvSpPr>
        <p:spPr>
          <a:xfrm>
            <a:off x="685800" y="152400"/>
            <a:ext cx="7126288" cy="1331913"/>
          </a:xfrm>
        </p:spPr>
        <p:txBody>
          <a:bodyPr/>
          <a:lstStyle/>
          <a:p>
            <a:pPr eaLnBrk="1" hangingPunct="1"/>
            <a:r>
              <a:rPr lang="ru-RU" altLang="en-US" b="1" smtClean="0"/>
              <a:t>Эластичность спроса</a:t>
            </a:r>
          </a:p>
        </p:txBody>
      </p:sp>
      <p:sp>
        <p:nvSpPr>
          <p:cNvPr id="57348" name="Rectangle 3"/>
          <p:cNvSpPr>
            <a:spLocks noGrp="1" noChangeArrowheads="1"/>
          </p:cNvSpPr>
          <p:nvPr>
            <p:ph type="body" sz="half" idx="1"/>
          </p:nvPr>
        </p:nvSpPr>
        <p:spPr>
          <a:xfrm>
            <a:off x="250825" y="1628775"/>
            <a:ext cx="4033838" cy="4608513"/>
          </a:xfrm>
        </p:spPr>
        <p:txBody>
          <a:bodyPr/>
          <a:lstStyle/>
          <a:p>
            <a:pPr eaLnBrk="1" hangingPunct="1"/>
            <a:r>
              <a:rPr lang="ru-RU" altLang="en-US" smtClean="0"/>
              <a:t>Ценовая эластичность или эластичность спроса по цена (ЭСЦ)</a:t>
            </a:r>
          </a:p>
          <a:p>
            <a:pPr eaLnBrk="1" hangingPunct="1"/>
            <a:r>
              <a:rPr lang="ru-RU" altLang="en-US" smtClean="0"/>
              <a:t>Эластичность спроса по доходу</a:t>
            </a:r>
          </a:p>
          <a:p>
            <a:pPr eaLnBrk="1" hangingPunct="1"/>
            <a:r>
              <a:rPr lang="ru-RU" altLang="en-US" smtClean="0"/>
              <a:t>Перекрестная эластичность</a:t>
            </a:r>
          </a:p>
          <a:p>
            <a:pPr eaLnBrk="1" hangingPunct="1"/>
            <a:endParaRPr lang="ru-RU" altLang="en-US" smtClean="0"/>
          </a:p>
        </p:txBody>
      </p:sp>
      <p:sp>
        <p:nvSpPr>
          <p:cNvPr id="57349" name="Rectangle 4"/>
          <p:cNvSpPr>
            <a:spLocks noGrp="1" noChangeArrowheads="1"/>
          </p:cNvSpPr>
          <p:nvPr>
            <p:ph type="body" sz="half" idx="2"/>
          </p:nvPr>
        </p:nvSpPr>
        <p:spPr>
          <a:xfrm>
            <a:off x="3851275" y="1700213"/>
            <a:ext cx="5113338" cy="4321175"/>
          </a:xfrm>
        </p:spPr>
        <p:txBody>
          <a:bodyPr/>
          <a:lstStyle/>
          <a:p>
            <a:pPr eaLnBrk="1" hangingPunct="1">
              <a:buFontTx/>
              <a:buNone/>
            </a:pPr>
            <a:r>
              <a:rPr lang="en-US" altLang="en-US" b="1" smtClean="0"/>
              <a:t>E</a:t>
            </a:r>
            <a:r>
              <a:rPr lang="en-US" altLang="en-US" b="1" baseline="-25000" smtClean="0"/>
              <a:t>D</a:t>
            </a:r>
            <a:r>
              <a:rPr lang="en-US" altLang="en-US" b="1" smtClean="0"/>
              <a:t> = </a:t>
            </a:r>
            <a:r>
              <a:rPr lang="ru-RU" altLang="en-US" b="1" smtClean="0">
                <a:latin typeface="Arial" charset="0"/>
              </a:rPr>
              <a:t>(</a:t>
            </a:r>
            <a:r>
              <a:rPr lang="en-US" altLang="en-US" b="1" smtClean="0"/>
              <a:t>∆Q/ ∆P</a:t>
            </a:r>
            <a:r>
              <a:rPr lang="ru-RU" altLang="en-US" b="1" smtClean="0">
                <a:latin typeface="Arial" charset="0"/>
              </a:rPr>
              <a:t>)</a:t>
            </a:r>
            <a:r>
              <a:rPr lang="en-US" altLang="en-US" b="1" smtClean="0"/>
              <a:t> * </a:t>
            </a:r>
            <a:r>
              <a:rPr lang="ru-RU" altLang="en-US" b="1" smtClean="0">
                <a:latin typeface="Arial" charset="0"/>
              </a:rPr>
              <a:t>(</a:t>
            </a:r>
            <a:r>
              <a:rPr lang="en-US" altLang="en-US" b="1" smtClean="0"/>
              <a:t>P /Q</a:t>
            </a:r>
            <a:r>
              <a:rPr lang="ru-RU" altLang="en-US" b="1" smtClean="0">
                <a:latin typeface="Arial" charset="0"/>
              </a:rPr>
              <a:t>)</a:t>
            </a:r>
            <a:endParaRPr lang="en-US" altLang="en-US" b="1" smtClean="0">
              <a:latin typeface="Arial" charset="0"/>
            </a:endParaRPr>
          </a:p>
          <a:p>
            <a:pPr eaLnBrk="1" hangingPunct="1">
              <a:buFontTx/>
              <a:buNone/>
            </a:pPr>
            <a:endParaRPr lang="en-US" altLang="en-US" b="1" smtClean="0"/>
          </a:p>
          <a:p>
            <a:pPr eaLnBrk="1" hangingPunct="1">
              <a:buFontTx/>
              <a:buNone/>
            </a:pPr>
            <a:endParaRPr lang="en-US" altLang="en-US" b="1" smtClean="0"/>
          </a:p>
          <a:p>
            <a:pPr eaLnBrk="1" hangingPunct="1">
              <a:buFontTx/>
              <a:buNone/>
            </a:pPr>
            <a:endParaRPr lang="en-US" altLang="en-US" b="1" smtClean="0"/>
          </a:p>
          <a:p>
            <a:pPr eaLnBrk="1" hangingPunct="1">
              <a:buFontTx/>
              <a:buNone/>
            </a:pPr>
            <a:r>
              <a:rPr lang="en-US" altLang="en-US" b="1" smtClean="0"/>
              <a:t>E</a:t>
            </a:r>
            <a:r>
              <a:rPr lang="en-US" altLang="en-US" b="1" baseline="-25000" smtClean="0"/>
              <a:t>I</a:t>
            </a:r>
            <a:r>
              <a:rPr lang="en-US" altLang="en-US" b="1" smtClean="0"/>
              <a:t> = </a:t>
            </a:r>
            <a:r>
              <a:rPr lang="ru-RU" altLang="en-US" b="1" smtClean="0">
                <a:latin typeface="Arial" charset="0"/>
              </a:rPr>
              <a:t>(</a:t>
            </a:r>
            <a:r>
              <a:rPr lang="en-US" altLang="en-US" b="1" smtClean="0"/>
              <a:t>∆Q/ ∆I</a:t>
            </a:r>
            <a:r>
              <a:rPr lang="ru-RU" altLang="en-US" b="1" smtClean="0">
                <a:latin typeface="Arial" charset="0"/>
              </a:rPr>
              <a:t>)</a:t>
            </a:r>
            <a:r>
              <a:rPr lang="en-US" altLang="en-US" b="1" smtClean="0"/>
              <a:t> * </a:t>
            </a:r>
            <a:r>
              <a:rPr lang="ru-RU" altLang="en-US" b="1" smtClean="0">
                <a:latin typeface="Arial" charset="0"/>
              </a:rPr>
              <a:t>(</a:t>
            </a:r>
            <a:r>
              <a:rPr lang="en-US" altLang="en-US" b="1" smtClean="0"/>
              <a:t>I /Q</a:t>
            </a:r>
            <a:r>
              <a:rPr lang="ru-RU" altLang="en-US" b="1" smtClean="0">
                <a:latin typeface="Arial" charset="0"/>
              </a:rPr>
              <a:t>)</a:t>
            </a:r>
            <a:endParaRPr lang="en-US" altLang="en-US" b="1" smtClean="0">
              <a:latin typeface="Arial" charset="0"/>
            </a:endParaRPr>
          </a:p>
          <a:p>
            <a:pPr eaLnBrk="1" hangingPunct="1">
              <a:buFontTx/>
              <a:buNone/>
            </a:pPr>
            <a:endParaRPr lang="en-US" altLang="en-US" b="1" smtClean="0"/>
          </a:p>
          <a:p>
            <a:pPr eaLnBrk="1" hangingPunct="1">
              <a:buFontTx/>
              <a:buNone/>
            </a:pPr>
            <a:endParaRPr lang="en-US" altLang="en-US" b="1" smtClean="0"/>
          </a:p>
          <a:p>
            <a:pPr eaLnBrk="1" hangingPunct="1">
              <a:buFontTx/>
              <a:buNone/>
            </a:pPr>
            <a:r>
              <a:rPr lang="en-US" altLang="en-US" b="1" smtClean="0"/>
              <a:t>E</a:t>
            </a:r>
            <a:r>
              <a:rPr lang="en-US" altLang="en-US" b="1" baseline="-25000" smtClean="0"/>
              <a:t>X,Y</a:t>
            </a:r>
            <a:r>
              <a:rPr lang="en-US" altLang="en-US" b="1" smtClean="0"/>
              <a:t> =</a:t>
            </a:r>
            <a:r>
              <a:rPr lang="ru-RU" altLang="en-US" b="1" smtClean="0">
                <a:latin typeface="Arial" charset="0"/>
              </a:rPr>
              <a:t>(</a:t>
            </a:r>
            <a:r>
              <a:rPr lang="en-US" altLang="en-US" b="1" smtClean="0"/>
              <a:t>∆Q</a:t>
            </a:r>
            <a:r>
              <a:rPr lang="en-US" altLang="en-US" b="1" baseline="-25000" smtClean="0"/>
              <a:t>X</a:t>
            </a:r>
            <a:r>
              <a:rPr lang="en-US" altLang="en-US" b="1" smtClean="0"/>
              <a:t>/ ∆P</a:t>
            </a:r>
            <a:r>
              <a:rPr lang="en-US" altLang="en-US" b="1" baseline="-25000" smtClean="0"/>
              <a:t>Y</a:t>
            </a:r>
            <a:r>
              <a:rPr lang="ru-RU" altLang="en-US" b="1" baseline="-25000" smtClean="0">
                <a:latin typeface="Arial" charset="0"/>
              </a:rPr>
              <a:t>)</a:t>
            </a:r>
            <a:r>
              <a:rPr lang="en-US" altLang="en-US" b="1" smtClean="0"/>
              <a:t> * </a:t>
            </a:r>
            <a:r>
              <a:rPr lang="ru-RU" altLang="en-US" b="1" smtClean="0">
                <a:latin typeface="Arial" charset="0"/>
              </a:rPr>
              <a:t>(</a:t>
            </a:r>
            <a:r>
              <a:rPr lang="en-US" altLang="en-US" b="1" smtClean="0"/>
              <a:t>P</a:t>
            </a:r>
            <a:r>
              <a:rPr lang="en-US" altLang="en-US" b="1" baseline="-25000" smtClean="0"/>
              <a:t>Y</a:t>
            </a:r>
            <a:r>
              <a:rPr lang="en-US" altLang="en-US" b="1" smtClean="0"/>
              <a:t> /Q</a:t>
            </a:r>
            <a:r>
              <a:rPr lang="en-US" altLang="en-US" b="1" baseline="-25000" smtClean="0"/>
              <a:t>X</a:t>
            </a:r>
            <a:r>
              <a:rPr lang="ru-RU" altLang="en-US" b="1" baseline="-25000" smtClean="0">
                <a:latin typeface="Arial" charset="0"/>
              </a:rPr>
              <a:t>)</a:t>
            </a:r>
            <a:endParaRPr lang="en-US" altLang="en-US" b="1" smtClean="0">
              <a:latin typeface="Arial" charset="0"/>
            </a:endParaRPr>
          </a:p>
          <a:p>
            <a:pPr eaLnBrk="1" hangingPunct="1"/>
            <a:endParaRPr lang="en-US" altLang="en-US" b="1" smtClean="0"/>
          </a:p>
          <a:p>
            <a:pPr eaLnBrk="1" hangingPunct="1"/>
            <a:endParaRPr lang="en-US" altLang="en-US" b="1"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5CB39B1-504E-47C4-BC75-A19CFB964F4D}" type="slidenum">
              <a:rPr lang="ru-RU" altLang="en-US" smtClean="0"/>
              <a:pPr eaLnBrk="1" hangingPunct="1"/>
              <a:t>41</a:t>
            </a:fld>
            <a:endParaRPr lang="ru-RU" altLang="en-US" smtClean="0"/>
          </a:p>
        </p:txBody>
      </p:sp>
      <p:sp>
        <p:nvSpPr>
          <p:cNvPr id="58371" name="Rectangle 2"/>
          <p:cNvSpPr>
            <a:spLocks noGrp="1" noChangeArrowheads="1"/>
          </p:cNvSpPr>
          <p:nvPr>
            <p:ph type="title"/>
          </p:nvPr>
        </p:nvSpPr>
        <p:spPr/>
        <p:txBody>
          <a:bodyPr/>
          <a:lstStyle/>
          <a:p>
            <a:pPr eaLnBrk="1" hangingPunct="1"/>
            <a:r>
              <a:rPr lang="ru-RU" altLang="en-US" smtClean="0"/>
              <a:t>Ценовая эластичность спроса</a:t>
            </a:r>
          </a:p>
        </p:txBody>
      </p:sp>
      <p:sp>
        <p:nvSpPr>
          <p:cNvPr id="58372" name="Rectangle 3"/>
          <p:cNvSpPr>
            <a:spLocks noGrp="1" noChangeArrowheads="1"/>
          </p:cNvSpPr>
          <p:nvPr>
            <p:ph type="body" idx="1"/>
          </p:nvPr>
        </p:nvSpPr>
        <p:spPr/>
        <p:txBody>
          <a:bodyPr/>
          <a:lstStyle/>
          <a:p>
            <a:pPr eaLnBrk="1" hangingPunct="1"/>
            <a:r>
              <a:rPr lang="ru-RU" altLang="en-US" smtClean="0"/>
              <a:t>Коэффициент ценовой эластичности спроса (Е</a:t>
            </a:r>
            <a:r>
              <a:rPr lang="en-US" altLang="en-US" smtClean="0"/>
              <a:t>d</a:t>
            </a:r>
            <a:r>
              <a:rPr lang="ru-RU" altLang="en-US" smtClean="0"/>
              <a:t>) показывает процентное изменение объема спроса на товар при однопроцентном изменении его цены</a:t>
            </a:r>
          </a:p>
          <a:p>
            <a:pPr eaLnBrk="1" hangingPunct="1"/>
            <a:r>
              <a:rPr lang="ru-RU" altLang="en-US" smtClean="0"/>
              <a:t>Закон спроса       Е</a:t>
            </a:r>
            <a:r>
              <a:rPr lang="en-US" altLang="en-US" smtClean="0"/>
              <a:t>d</a:t>
            </a:r>
            <a:r>
              <a:rPr lang="ru-RU" altLang="en-US" smtClean="0"/>
              <a:t> отрицателен</a:t>
            </a:r>
          </a:p>
        </p:txBody>
      </p:sp>
      <p:sp>
        <p:nvSpPr>
          <p:cNvPr id="58373" name="AutoShape 4"/>
          <p:cNvSpPr>
            <a:spLocks noChangeArrowheads="1"/>
          </p:cNvSpPr>
          <p:nvPr/>
        </p:nvSpPr>
        <p:spPr bwMode="auto">
          <a:xfrm>
            <a:off x="3779838" y="5084763"/>
            <a:ext cx="649287" cy="215900"/>
          </a:xfrm>
          <a:prstGeom prst="rightArrow">
            <a:avLst>
              <a:gd name="adj1" fmla="val 50000"/>
              <a:gd name="adj2" fmla="val 75184"/>
            </a:avLst>
          </a:prstGeom>
          <a:solidFill>
            <a:schemeClr val="hlink"/>
          </a:solidFill>
          <a:ln w="12700" algn="ctr">
            <a:solidFill>
              <a:schemeClr val="tx1"/>
            </a:solidFill>
            <a:miter lim="800000"/>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65B1776-3149-4708-A1F2-212BE679CA4E}" type="slidenum">
              <a:rPr lang="ru-RU" altLang="en-US" smtClean="0"/>
              <a:pPr eaLnBrk="1" hangingPunct="1"/>
              <a:t>42</a:t>
            </a:fld>
            <a:endParaRPr lang="ru-RU" altLang="en-US" smtClean="0"/>
          </a:p>
        </p:txBody>
      </p:sp>
      <p:sp>
        <p:nvSpPr>
          <p:cNvPr id="62467" name="Rectangle 4"/>
          <p:cNvSpPr>
            <a:spLocks noGrp="1" noChangeArrowheads="1"/>
          </p:cNvSpPr>
          <p:nvPr>
            <p:ph type="title"/>
          </p:nvPr>
        </p:nvSpPr>
        <p:spPr/>
        <p:txBody>
          <a:bodyPr/>
          <a:lstStyle/>
          <a:p>
            <a:pPr eaLnBrk="1" hangingPunct="1"/>
            <a:r>
              <a:rPr lang="ru-RU" altLang="en-US" sz="3600" b="1" smtClean="0"/>
              <a:t>Ценовая эластичность и доход</a:t>
            </a:r>
          </a:p>
        </p:txBody>
      </p:sp>
      <p:sp>
        <p:nvSpPr>
          <p:cNvPr id="62468" name="Rectangle 6"/>
          <p:cNvSpPr>
            <a:spLocks noGrp="1" noChangeArrowheads="1"/>
          </p:cNvSpPr>
          <p:nvPr>
            <p:ph type="body" sz="half" idx="2"/>
          </p:nvPr>
        </p:nvSpPr>
        <p:spPr/>
        <p:txBody>
          <a:bodyPr/>
          <a:lstStyle/>
          <a:p>
            <a:pPr eaLnBrk="1" hangingPunct="1">
              <a:buFontTx/>
              <a:buNone/>
            </a:pPr>
            <a:r>
              <a:rPr lang="ru-RU" altLang="en-US" sz="2800" smtClean="0"/>
              <a:t>Р</a:t>
            </a:r>
          </a:p>
          <a:p>
            <a:pPr eaLnBrk="1" hangingPunct="1">
              <a:buFontTx/>
              <a:buNone/>
            </a:pPr>
            <a:endParaRPr lang="ru-RU" altLang="en-US" sz="2800" smtClean="0"/>
          </a:p>
          <a:p>
            <a:pPr eaLnBrk="1" hangingPunct="1">
              <a:buFontTx/>
              <a:buNone/>
            </a:pPr>
            <a:r>
              <a:rPr lang="ru-RU" altLang="en-US" sz="2800" smtClean="0"/>
              <a:t>20</a:t>
            </a:r>
          </a:p>
          <a:p>
            <a:pPr eaLnBrk="1" hangingPunct="1">
              <a:buFontTx/>
              <a:buNone/>
            </a:pPr>
            <a:endParaRPr lang="ru-RU" altLang="en-US" sz="2800" smtClean="0"/>
          </a:p>
          <a:p>
            <a:pPr eaLnBrk="1" hangingPunct="1">
              <a:buFontTx/>
              <a:buNone/>
            </a:pPr>
            <a:r>
              <a:rPr lang="ru-RU" altLang="en-US" sz="2800" smtClean="0"/>
              <a:t>10</a:t>
            </a:r>
          </a:p>
          <a:p>
            <a:pPr eaLnBrk="1" hangingPunct="1">
              <a:buFontTx/>
              <a:buNone/>
            </a:pPr>
            <a:endParaRPr lang="ru-RU" altLang="en-US" sz="2800" smtClean="0"/>
          </a:p>
          <a:p>
            <a:pPr eaLnBrk="1" hangingPunct="1">
              <a:buFontTx/>
              <a:buNone/>
            </a:pPr>
            <a:r>
              <a:rPr lang="ru-RU" altLang="en-US" sz="2800" smtClean="0"/>
              <a:t>			          </a:t>
            </a:r>
            <a:r>
              <a:rPr lang="en-US" altLang="en-US" sz="2800" smtClean="0"/>
              <a:t>Q</a:t>
            </a:r>
            <a:r>
              <a:rPr lang="ru-RU" altLang="en-US" sz="2800" smtClean="0"/>
              <a:t> </a:t>
            </a:r>
          </a:p>
        </p:txBody>
      </p:sp>
      <p:graphicFrame>
        <p:nvGraphicFramePr>
          <p:cNvPr id="94254" name="Group 46"/>
          <p:cNvGraphicFramePr>
            <a:graphicFrameLocks noGrp="1"/>
          </p:cNvGraphicFramePr>
          <p:nvPr>
            <p:ph sz="half" idx="1"/>
          </p:nvPr>
        </p:nvGraphicFramePr>
        <p:xfrm>
          <a:off x="685800" y="1828800"/>
          <a:ext cx="3771900" cy="3775123"/>
        </p:xfrm>
        <a:graphic>
          <a:graphicData uri="http://schemas.openxmlformats.org/drawingml/2006/table">
            <a:tbl>
              <a:tblPr/>
              <a:tblGrid>
                <a:gridCol w="1257300"/>
                <a:gridCol w="1257300"/>
                <a:gridCol w="1257300"/>
              </a:tblGrid>
              <a:tr h="6400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Comic Sans MS" pitchFamily="66" charset="0"/>
                        </a:rPr>
                        <a:t>Цена</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Comic Sans MS" pitchFamily="66" charset="0"/>
                        </a:rPr>
                        <a:t>Объем</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800" b="1" i="0" u="none" strike="noStrike" cap="none" normalizeH="0" baseline="0" smtClean="0">
                          <a:ln>
                            <a:noFill/>
                          </a:ln>
                          <a:solidFill>
                            <a:schemeClr val="tx1"/>
                          </a:solidFill>
                          <a:effectLst/>
                          <a:latin typeface="Comic Sans MS" pitchFamily="66" charset="0"/>
                        </a:rPr>
                        <a:t>Доход с продаж</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18</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72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16</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128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14</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168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192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10</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20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200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8</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24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192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503" name="Line 47"/>
          <p:cNvSpPr>
            <a:spLocks noChangeShapeType="1"/>
          </p:cNvSpPr>
          <p:nvPr/>
        </p:nvSpPr>
        <p:spPr bwMode="auto">
          <a:xfrm>
            <a:off x="5148263" y="2060575"/>
            <a:ext cx="0" cy="29527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2504" name="Line 48"/>
          <p:cNvSpPr>
            <a:spLocks noChangeShapeType="1"/>
          </p:cNvSpPr>
          <p:nvPr/>
        </p:nvSpPr>
        <p:spPr bwMode="auto">
          <a:xfrm>
            <a:off x="5148263" y="5013325"/>
            <a:ext cx="2808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05" name="Line 49"/>
          <p:cNvSpPr>
            <a:spLocks noChangeShapeType="1"/>
          </p:cNvSpPr>
          <p:nvPr/>
        </p:nvSpPr>
        <p:spPr bwMode="auto">
          <a:xfrm>
            <a:off x="5148263" y="3357563"/>
            <a:ext cx="2519362" cy="1655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6" name="Line 50"/>
          <p:cNvSpPr>
            <a:spLocks noChangeShapeType="1"/>
          </p:cNvSpPr>
          <p:nvPr/>
        </p:nvSpPr>
        <p:spPr bwMode="auto">
          <a:xfrm>
            <a:off x="5148263" y="4221163"/>
            <a:ext cx="1295400"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07" name="Line 51"/>
          <p:cNvSpPr>
            <a:spLocks noChangeShapeType="1"/>
          </p:cNvSpPr>
          <p:nvPr/>
        </p:nvSpPr>
        <p:spPr bwMode="auto">
          <a:xfrm>
            <a:off x="6443663" y="4221163"/>
            <a:ext cx="0" cy="792162"/>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62508" name="Line 52"/>
          <p:cNvSpPr>
            <a:spLocks noChangeShapeType="1"/>
          </p:cNvSpPr>
          <p:nvPr/>
        </p:nvSpPr>
        <p:spPr bwMode="auto">
          <a:xfrm>
            <a:off x="5364163" y="4221163"/>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9" name="Line 53"/>
          <p:cNvSpPr>
            <a:spLocks noChangeShapeType="1"/>
          </p:cNvSpPr>
          <p:nvPr/>
        </p:nvSpPr>
        <p:spPr bwMode="auto">
          <a:xfrm>
            <a:off x="5580063" y="4221163"/>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0" name="Line 54"/>
          <p:cNvSpPr>
            <a:spLocks noChangeShapeType="1"/>
          </p:cNvSpPr>
          <p:nvPr/>
        </p:nvSpPr>
        <p:spPr bwMode="auto">
          <a:xfrm>
            <a:off x="5795963" y="4221163"/>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1" name="Line 55"/>
          <p:cNvSpPr>
            <a:spLocks noChangeShapeType="1"/>
          </p:cNvSpPr>
          <p:nvPr/>
        </p:nvSpPr>
        <p:spPr bwMode="auto">
          <a:xfrm>
            <a:off x="6011863" y="4221163"/>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2" name="Line 56"/>
          <p:cNvSpPr>
            <a:spLocks noChangeShapeType="1"/>
          </p:cNvSpPr>
          <p:nvPr/>
        </p:nvSpPr>
        <p:spPr bwMode="auto">
          <a:xfrm>
            <a:off x="6227763" y="4221163"/>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13" name="AutoShape 58"/>
          <p:cNvSpPr>
            <a:spLocks/>
          </p:cNvSpPr>
          <p:nvPr/>
        </p:nvSpPr>
        <p:spPr bwMode="auto">
          <a:xfrm>
            <a:off x="6592888" y="2162175"/>
            <a:ext cx="914400" cy="609600"/>
          </a:xfrm>
          <a:prstGeom prst="borderCallout2">
            <a:avLst>
              <a:gd name="adj1" fmla="val 18750"/>
              <a:gd name="adj2" fmla="val -8333"/>
              <a:gd name="adj3" fmla="val 18750"/>
              <a:gd name="adj4" fmla="val -50870"/>
              <a:gd name="adj5" fmla="val 254949"/>
              <a:gd name="adj6" fmla="val -94968"/>
            </a:avLst>
          </a:prstGeom>
          <a:solidFill>
            <a:schemeClr val="accent1"/>
          </a:solidFill>
          <a:ln w="9525">
            <a:solidFill>
              <a:schemeClr val="tx1"/>
            </a:solidFill>
            <a:miter lim="800000"/>
            <a:headEnd/>
            <a:tailEnd/>
          </a:ln>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/E/&gt; 1</a:t>
            </a:r>
          </a:p>
        </p:txBody>
      </p:sp>
      <p:sp>
        <p:nvSpPr>
          <p:cNvPr id="62514" name="AutoShape 59"/>
          <p:cNvSpPr>
            <a:spLocks/>
          </p:cNvSpPr>
          <p:nvPr/>
        </p:nvSpPr>
        <p:spPr bwMode="auto">
          <a:xfrm>
            <a:off x="7816850" y="3602038"/>
            <a:ext cx="914400" cy="609600"/>
          </a:xfrm>
          <a:prstGeom prst="borderCallout2">
            <a:avLst>
              <a:gd name="adj1" fmla="val 18750"/>
              <a:gd name="adj2" fmla="val -8333"/>
              <a:gd name="adj3" fmla="val 18750"/>
              <a:gd name="adj4" fmla="val -31426"/>
              <a:gd name="adj5" fmla="val 184116"/>
              <a:gd name="adj6" fmla="val -55556"/>
            </a:avLst>
          </a:prstGeom>
          <a:solidFill>
            <a:schemeClr val="accent1"/>
          </a:solidFill>
          <a:ln w="9525">
            <a:solidFill>
              <a:schemeClr val="tx1"/>
            </a:solidFill>
            <a:miter lim="800000"/>
            <a:headEnd/>
            <a:tailEnd/>
          </a:ln>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/E/&lt; 1</a:t>
            </a:r>
          </a:p>
          <a:p>
            <a:pPr eaLnBrk="1" hangingPunct="1"/>
            <a:endParaRPr lang="ru-RU" altLang="en-US"/>
          </a:p>
        </p:txBody>
      </p:sp>
      <p:sp>
        <p:nvSpPr>
          <p:cNvPr id="94268" name="AutoShape 60"/>
          <p:cNvSpPr>
            <a:spLocks noChangeArrowheads="1"/>
          </p:cNvSpPr>
          <p:nvPr/>
        </p:nvSpPr>
        <p:spPr bwMode="auto">
          <a:xfrm>
            <a:off x="4284663" y="4797425"/>
            <a:ext cx="1800225" cy="863600"/>
          </a:xfrm>
          <a:prstGeom prst="curvedUpArrow">
            <a:avLst>
              <a:gd name="adj1" fmla="val 41691"/>
              <a:gd name="adj2" fmla="val 83382"/>
              <a:gd name="adj3" fmla="val 333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4268"/>
                                        </p:tgtEl>
                                        <p:attrNameLst>
                                          <p:attrName>style.visibility</p:attrName>
                                        </p:attrNameLst>
                                      </p:cBhvr>
                                      <p:to>
                                        <p:strVal val="visible"/>
                                      </p:to>
                                    </p:set>
                                    <p:animEffect transition="in" filter="wipe(down)">
                                      <p:cBhvr>
                                        <p:cTn id="7" dur="3000"/>
                                        <p:tgtEl>
                                          <p:spTgt spid="94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6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D78DBEB-FB31-4BF1-89A1-55C85FB1166A}" type="slidenum">
              <a:rPr lang="ru-RU" altLang="en-US" smtClean="0"/>
              <a:pPr eaLnBrk="1" hangingPunct="1"/>
              <a:t>43</a:t>
            </a:fld>
            <a:endParaRPr lang="ru-RU" altLang="en-US" smtClean="0"/>
          </a:p>
        </p:txBody>
      </p:sp>
      <p:sp>
        <p:nvSpPr>
          <p:cNvPr id="63491" name="Rectangle 2"/>
          <p:cNvSpPr>
            <a:spLocks noGrp="1" noChangeArrowheads="1"/>
          </p:cNvSpPr>
          <p:nvPr>
            <p:ph type="title"/>
          </p:nvPr>
        </p:nvSpPr>
        <p:spPr>
          <a:xfrm>
            <a:off x="685800" y="152400"/>
            <a:ext cx="7558088" cy="1600200"/>
          </a:xfrm>
        </p:spPr>
        <p:txBody>
          <a:bodyPr/>
          <a:lstStyle/>
          <a:p>
            <a:pPr eaLnBrk="1" hangingPunct="1"/>
            <a:r>
              <a:rPr lang="ru-RU" altLang="en-US" sz="3600" b="1" smtClean="0"/>
              <a:t>Ценовая эластичность спроса и доход фирмы</a:t>
            </a:r>
          </a:p>
        </p:txBody>
      </p:sp>
      <p:sp>
        <p:nvSpPr>
          <p:cNvPr id="37891" name="Rectangle 3"/>
          <p:cNvSpPr>
            <a:spLocks noGrp="1" noChangeArrowheads="1"/>
          </p:cNvSpPr>
          <p:nvPr>
            <p:ph type="body" idx="1"/>
          </p:nvPr>
        </p:nvSpPr>
        <p:spPr>
          <a:xfrm>
            <a:off x="685800" y="1828800"/>
            <a:ext cx="7696200" cy="4337050"/>
          </a:xfrm>
        </p:spPr>
        <p:txBody>
          <a:bodyPr/>
          <a:lstStyle/>
          <a:p>
            <a:pPr eaLnBrk="1" hangingPunct="1">
              <a:lnSpc>
                <a:spcPct val="90000"/>
              </a:lnSpc>
            </a:pPr>
            <a:r>
              <a:rPr lang="ru-RU" altLang="en-US" sz="2800" smtClean="0"/>
              <a:t>Эластичный спрос: по мере снижения цены происходит увеличение дохода фирмы в денежном выражении</a:t>
            </a:r>
          </a:p>
          <a:p>
            <a:pPr eaLnBrk="1" hangingPunct="1">
              <a:lnSpc>
                <a:spcPct val="90000"/>
              </a:lnSpc>
            </a:pPr>
            <a:r>
              <a:rPr lang="ru-RU" altLang="en-US" sz="2800" smtClean="0"/>
              <a:t>Спрос с единичной эластичностью: максимально возможный доход в денежном выражении</a:t>
            </a:r>
          </a:p>
          <a:p>
            <a:pPr eaLnBrk="1" hangingPunct="1">
              <a:lnSpc>
                <a:spcPct val="90000"/>
              </a:lnSpc>
            </a:pPr>
            <a:r>
              <a:rPr lang="ru-RU" altLang="en-US" sz="2800" smtClean="0"/>
              <a:t>Неэластичный спрос: по мере снижения цены, несмотря на рост продаж, доход фирмы в денежном выражении сокращается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wipe(down)">
                                      <p:cBhvr>
                                        <p:cTn id="7" dur="2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wipe(down)">
                                      <p:cBhvr>
                                        <p:cTn id="12" dur="20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wipe(down)">
                                      <p:cBhvr>
                                        <p:cTn id="17" dur="20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8BABF6E-4D7D-4000-A067-BEB718FF01EC}" type="slidenum">
              <a:rPr lang="ru-RU" altLang="en-US" smtClean="0"/>
              <a:pPr eaLnBrk="1" hangingPunct="1"/>
              <a:t>44</a:t>
            </a:fld>
            <a:endParaRPr lang="ru-RU" altLang="en-US" smtClean="0"/>
          </a:p>
        </p:txBody>
      </p:sp>
      <p:sp>
        <p:nvSpPr>
          <p:cNvPr id="59395" name="Rectangle 2"/>
          <p:cNvSpPr>
            <a:spLocks noGrp="1" noChangeArrowheads="1"/>
          </p:cNvSpPr>
          <p:nvPr>
            <p:ph type="title"/>
          </p:nvPr>
        </p:nvSpPr>
        <p:spPr/>
        <p:txBody>
          <a:bodyPr/>
          <a:lstStyle/>
          <a:p>
            <a:pPr eaLnBrk="1" hangingPunct="1"/>
            <a:r>
              <a:rPr lang="ru-RU" altLang="en-US" smtClean="0"/>
              <a:t>Эластичный и неэластичный спрос</a:t>
            </a:r>
          </a:p>
        </p:txBody>
      </p:sp>
      <p:sp>
        <p:nvSpPr>
          <p:cNvPr id="59396" name="Rectangle 3"/>
          <p:cNvSpPr>
            <a:spLocks noGrp="1" noChangeArrowheads="1"/>
          </p:cNvSpPr>
          <p:nvPr>
            <p:ph type="body" idx="1"/>
          </p:nvPr>
        </p:nvSpPr>
        <p:spPr>
          <a:xfrm>
            <a:off x="685800" y="1828800"/>
            <a:ext cx="7696200" cy="4192588"/>
          </a:xfrm>
        </p:spPr>
        <p:txBody>
          <a:bodyPr/>
          <a:lstStyle/>
          <a:p>
            <a:pPr eaLnBrk="1" hangingPunct="1"/>
            <a:r>
              <a:rPr lang="ru-RU" altLang="en-US" sz="2800" smtClean="0"/>
              <a:t>В зависимости от величины Е</a:t>
            </a:r>
            <a:r>
              <a:rPr lang="en-US" altLang="en-US" sz="2800" smtClean="0"/>
              <a:t>d</a:t>
            </a:r>
            <a:r>
              <a:rPr lang="ru-RU" altLang="en-US" sz="2800" smtClean="0"/>
              <a:t> на одной и той же кривой спроса различают  участки ( интервалы) эластичного спроса, неэластичного, спроса с единичной эластичностью</a:t>
            </a:r>
          </a:p>
          <a:p>
            <a:pPr eaLnBrk="1" hangingPunct="1"/>
            <a:r>
              <a:rPr lang="ru-RU" altLang="en-US" sz="2800" smtClean="0"/>
              <a:t>Два крайних случая: абсолютно неэластичный (Е</a:t>
            </a:r>
            <a:r>
              <a:rPr lang="en-US" altLang="en-US" sz="2800" smtClean="0"/>
              <a:t>d</a:t>
            </a:r>
            <a:r>
              <a:rPr lang="ru-RU" altLang="en-US" sz="2800" smtClean="0"/>
              <a:t>=0) и абсолютно эластичный спрос (Е</a:t>
            </a:r>
            <a:r>
              <a:rPr lang="en-US" altLang="en-US" sz="2800" smtClean="0"/>
              <a:t>d</a:t>
            </a:r>
            <a:r>
              <a:rPr lang="ru-RU" altLang="en-US" sz="2800" smtClean="0"/>
              <a:t>=-∞)</a:t>
            </a:r>
          </a:p>
          <a:p>
            <a:pPr eaLnBrk="1" hangingPunct="1"/>
            <a:r>
              <a:rPr lang="ru-RU" altLang="en-US" sz="2800" smtClean="0"/>
              <a:t>Спрос с постоянной эластичностью</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0EE0C66-47A0-4AB5-839A-C73368DD78B7}" type="slidenum">
              <a:rPr lang="ru-RU" altLang="en-US" smtClean="0"/>
              <a:pPr eaLnBrk="1" hangingPunct="1"/>
              <a:t>45</a:t>
            </a:fld>
            <a:endParaRPr lang="ru-RU" altLang="en-US" smtClean="0"/>
          </a:p>
        </p:txBody>
      </p:sp>
      <p:sp>
        <p:nvSpPr>
          <p:cNvPr id="60419" name="Rectangle 2"/>
          <p:cNvSpPr>
            <a:spLocks noChangeArrowheads="1"/>
          </p:cNvSpPr>
          <p:nvPr/>
        </p:nvSpPr>
        <p:spPr bwMode="auto">
          <a:xfrm>
            <a:off x="611188" y="1052513"/>
            <a:ext cx="2376487" cy="439261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60420" name="Rectangle 3"/>
          <p:cNvSpPr>
            <a:spLocks noChangeArrowheads="1"/>
          </p:cNvSpPr>
          <p:nvPr/>
        </p:nvSpPr>
        <p:spPr bwMode="auto">
          <a:xfrm>
            <a:off x="3059113" y="1052513"/>
            <a:ext cx="2376487" cy="439261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60421" name="Rectangle 4"/>
          <p:cNvSpPr>
            <a:spLocks noChangeArrowheads="1"/>
          </p:cNvSpPr>
          <p:nvPr/>
        </p:nvSpPr>
        <p:spPr bwMode="auto">
          <a:xfrm>
            <a:off x="5508625" y="1052513"/>
            <a:ext cx="2376488" cy="439261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60422" name="Line 5"/>
          <p:cNvSpPr>
            <a:spLocks noChangeShapeType="1"/>
          </p:cNvSpPr>
          <p:nvPr/>
        </p:nvSpPr>
        <p:spPr bwMode="auto">
          <a:xfrm>
            <a:off x="900113" y="2492375"/>
            <a:ext cx="0" cy="20161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0423" name="Line 6"/>
          <p:cNvSpPr>
            <a:spLocks noChangeShapeType="1"/>
          </p:cNvSpPr>
          <p:nvPr/>
        </p:nvSpPr>
        <p:spPr bwMode="auto">
          <a:xfrm>
            <a:off x="900113" y="4508500"/>
            <a:ext cx="151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0424" name="Line 7"/>
          <p:cNvSpPr>
            <a:spLocks noChangeShapeType="1"/>
          </p:cNvSpPr>
          <p:nvPr/>
        </p:nvSpPr>
        <p:spPr bwMode="auto">
          <a:xfrm>
            <a:off x="3348038" y="2420938"/>
            <a:ext cx="0" cy="2087562"/>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0425" name="Line 8"/>
          <p:cNvSpPr>
            <a:spLocks noChangeShapeType="1"/>
          </p:cNvSpPr>
          <p:nvPr/>
        </p:nvSpPr>
        <p:spPr bwMode="auto">
          <a:xfrm>
            <a:off x="3348038" y="4508500"/>
            <a:ext cx="16557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0426" name="Line 9"/>
          <p:cNvSpPr>
            <a:spLocks noChangeShapeType="1"/>
          </p:cNvSpPr>
          <p:nvPr/>
        </p:nvSpPr>
        <p:spPr bwMode="auto">
          <a:xfrm>
            <a:off x="5724525" y="2420938"/>
            <a:ext cx="0" cy="20161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0427" name="Line 10"/>
          <p:cNvSpPr>
            <a:spLocks noChangeShapeType="1"/>
          </p:cNvSpPr>
          <p:nvPr/>
        </p:nvSpPr>
        <p:spPr bwMode="auto">
          <a:xfrm>
            <a:off x="5724525" y="4437063"/>
            <a:ext cx="1584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0428" name="Line 11"/>
          <p:cNvSpPr>
            <a:spLocks noChangeShapeType="1"/>
          </p:cNvSpPr>
          <p:nvPr/>
        </p:nvSpPr>
        <p:spPr bwMode="auto">
          <a:xfrm>
            <a:off x="1476375" y="2565400"/>
            <a:ext cx="0" cy="1943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0429" name="Line 12"/>
          <p:cNvSpPr>
            <a:spLocks noChangeShapeType="1"/>
          </p:cNvSpPr>
          <p:nvPr/>
        </p:nvSpPr>
        <p:spPr bwMode="auto">
          <a:xfrm>
            <a:off x="3348038" y="3429000"/>
            <a:ext cx="14398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60430" name="Arc 13"/>
          <p:cNvSpPr>
            <a:spLocks/>
          </p:cNvSpPr>
          <p:nvPr/>
        </p:nvSpPr>
        <p:spPr bwMode="auto">
          <a:xfrm flipH="1" flipV="1">
            <a:off x="6011863" y="2852738"/>
            <a:ext cx="1079500" cy="1150937"/>
          </a:xfrm>
          <a:custGeom>
            <a:avLst/>
            <a:gdLst>
              <a:gd name="T0" fmla="*/ 0 w 21600"/>
              <a:gd name="T1" fmla="*/ 0 h 21600"/>
              <a:gd name="T2" fmla="*/ 53950017 w 21600"/>
              <a:gd name="T3" fmla="*/ 61326670 h 21600"/>
              <a:gd name="T4" fmla="*/ 0 w 21600"/>
              <a:gd name="T5" fmla="*/ 6132667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60431" name="Rectangle 14"/>
          <p:cNvSpPr>
            <a:spLocks noChangeArrowheads="1"/>
          </p:cNvSpPr>
          <p:nvPr/>
        </p:nvSpPr>
        <p:spPr bwMode="auto">
          <a:xfrm>
            <a:off x="971550" y="1341438"/>
            <a:ext cx="18002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t>Абсолютно неэластичный спрос</a:t>
            </a:r>
          </a:p>
        </p:txBody>
      </p:sp>
      <p:sp>
        <p:nvSpPr>
          <p:cNvPr id="60432" name="Rectangle 15"/>
          <p:cNvSpPr>
            <a:spLocks noChangeArrowheads="1"/>
          </p:cNvSpPr>
          <p:nvPr/>
        </p:nvSpPr>
        <p:spPr bwMode="auto">
          <a:xfrm>
            <a:off x="3492500" y="1412875"/>
            <a:ext cx="15128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t>Абсолютно эластичный спрос</a:t>
            </a:r>
          </a:p>
        </p:txBody>
      </p:sp>
      <p:sp>
        <p:nvSpPr>
          <p:cNvPr id="60433" name="Rectangle 16"/>
          <p:cNvSpPr>
            <a:spLocks noChangeArrowheads="1"/>
          </p:cNvSpPr>
          <p:nvPr/>
        </p:nvSpPr>
        <p:spPr bwMode="auto">
          <a:xfrm>
            <a:off x="5940425" y="1268413"/>
            <a:ext cx="1800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t>Спрос с постоянной эластичностью</a:t>
            </a:r>
          </a:p>
        </p:txBody>
      </p:sp>
      <p:sp>
        <p:nvSpPr>
          <p:cNvPr id="60434" name="Rectangle 17"/>
          <p:cNvSpPr>
            <a:spLocks noChangeArrowheads="1"/>
          </p:cNvSpPr>
          <p:nvPr/>
        </p:nvSpPr>
        <p:spPr bwMode="auto">
          <a:xfrm>
            <a:off x="1042988" y="4797425"/>
            <a:ext cx="15128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r>
              <a:rPr lang="en-US" altLang="en-US" baseline="30000"/>
              <a:t>D</a:t>
            </a:r>
            <a:r>
              <a:rPr lang="en-US" altLang="en-US"/>
              <a:t> = 100</a:t>
            </a:r>
            <a:endParaRPr lang="ru-RU" altLang="en-US"/>
          </a:p>
        </p:txBody>
      </p:sp>
      <p:sp>
        <p:nvSpPr>
          <p:cNvPr id="60435" name="Rectangle 18"/>
          <p:cNvSpPr>
            <a:spLocks noChangeArrowheads="1"/>
          </p:cNvSpPr>
          <p:nvPr/>
        </p:nvSpPr>
        <p:spPr bwMode="auto">
          <a:xfrm>
            <a:off x="3419475" y="4797425"/>
            <a:ext cx="15128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P</a:t>
            </a:r>
            <a:r>
              <a:rPr lang="en-US" altLang="en-US" baseline="30000"/>
              <a:t>D</a:t>
            </a:r>
            <a:r>
              <a:rPr lang="en-US" altLang="en-US"/>
              <a:t> = 100</a:t>
            </a:r>
            <a:endParaRPr lang="ru-RU" altLang="en-US"/>
          </a:p>
        </p:txBody>
      </p:sp>
      <p:sp>
        <p:nvSpPr>
          <p:cNvPr id="60436" name="Rectangle 19"/>
          <p:cNvSpPr>
            <a:spLocks noChangeArrowheads="1"/>
          </p:cNvSpPr>
          <p:nvPr/>
        </p:nvSpPr>
        <p:spPr bwMode="auto">
          <a:xfrm>
            <a:off x="5867400" y="4724400"/>
            <a:ext cx="15128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r>
              <a:rPr lang="en-US" altLang="en-US" baseline="30000"/>
              <a:t>D</a:t>
            </a:r>
            <a:r>
              <a:rPr lang="en-US" altLang="en-US"/>
              <a:t> = 100/P</a:t>
            </a:r>
            <a:r>
              <a:rPr lang="en-US" altLang="en-US" baseline="30000"/>
              <a:t>a</a:t>
            </a:r>
            <a:endParaRPr lang="ru-RU"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4DC92B5-F730-4F0F-89F7-BB045BFA14B3}" type="slidenum">
              <a:rPr lang="ru-RU" altLang="en-US" smtClean="0"/>
              <a:pPr eaLnBrk="1" hangingPunct="1"/>
              <a:t>46</a:t>
            </a:fld>
            <a:endParaRPr lang="ru-RU" altLang="en-US" smtClean="0"/>
          </a:p>
        </p:txBody>
      </p:sp>
      <p:sp>
        <p:nvSpPr>
          <p:cNvPr id="61443" name="Rectangle 2"/>
          <p:cNvSpPr>
            <a:spLocks noGrp="1" noChangeArrowheads="1"/>
          </p:cNvSpPr>
          <p:nvPr>
            <p:ph type="title"/>
          </p:nvPr>
        </p:nvSpPr>
        <p:spPr>
          <a:xfrm>
            <a:off x="685800" y="152400"/>
            <a:ext cx="7415213" cy="1476375"/>
          </a:xfrm>
        </p:spPr>
        <p:txBody>
          <a:bodyPr/>
          <a:lstStyle/>
          <a:p>
            <a:pPr eaLnBrk="1" hangingPunct="1"/>
            <a:r>
              <a:rPr lang="ru-RU" altLang="en-US" b="1" smtClean="0"/>
              <a:t>Методы определения ценовой эластичности</a:t>
            </a:r>
          </a:p>
        </p:txBody>
      </p:sp>
      <p:sp>
        <p:nvSpPr>
          <p:cNvPr id="61444" name="Rectangle 3"/>
          <p:cNvSpPr>
            <a:spLocks noGrp="1" noChangeArrowheads="1"/>
          </p:cNvSpPr>
          <p:nvPr>
            <p:ph type="body" idx="1"/>
          </p:nvPr>
        </p:nvSpPr>
        <p:spPr>
          <a:xfrm>
            <a:off x="685800" y="1828800"/>
            <a:ext cx="7696200" cy="4479925"/>
          </a:xfrm>
        </p:spPr>
        <p:txBody>
          <a:bodyPr/>
          <a:lstStyle/>
          <a:p>
            <a:pPr eaLnBrk="1" hangingPunct="1">
              <a:lnSpc>
                <a:spcPct val="90000"/>
              </a:lnSpc>
            </a:pPr>
            <a:r>
              <a:rPr lang="ru-RU" altLang="en-US" sz="2800" smtClean="0"/>
              <a:t>Точечная эластичность</a:t>
            </a:r>
            <a:endParaRPr lang="en-US" altLang="en-US" sz="2800" smtClean="0"/>
          </a:p>
          <a:p>
            <a:pPr algn="ctr" eaLnBrk="1" hangingPunct="1">
              <a:lnSpc>
                <a:spcPct val="90000"/>
              </a:lnSpc>
              <a:buFontTx/>
              <a:buNone/>
            </a:pPr>
            <a:r>
              <a:rPr lang="en-US" altLang="en-US" sz="2800" smtClean="0"/>
              <a:t> E</a:t>
            </a:r>
            <a:r>
              <a:rPr lang="en-US" altLang="en-US" sz="2800" baseline="-25000" smtClean="0"/>
              <a:t>D</a:t>
            </a:r>
            <a:r>
              <a:rPr lang="en-US" altLang="en-US" sz="2800" smtClean="0"/>
              <a:t> = (∆Q/ ∆P) </a:t>
            </a:r>
            <a:r>
              <a:rPr lang="ru-RU" altLang="en-US" sz="2800" smtClean="0"/>
              <a:t>Х</a:t>
            </a:r>
            <a:r>
              <a:rPr lang="en-US" altLang="en-US" sz="2800" smtClean="0"/>
              <a:t>(P</a:t>
            </a:r>
            <a:r>
              <a:rPr lang="en-US" altLang="en-US" sz="2800" baseline="-25000" smtClean="0"/>
              <a:t>0</a:t>
            </a:r>
            <a:r>
              <a:rPr lang="en-US" altLang="en-US" sz="2800" smtClean="0"/>
              <a:t>/Q</a:t>
            </a:r>
            <a:r>
              <a:rPr lang="en-US" altLang="en-US" sz="2800" baseline="-25000" smtClean="0"/>
              <a:t>0</a:t>
            </a:r>
            <a:r>
              <a:rPr lang="en-US" altLang="en-US" sz="2800" smtClean="0"/>
              <a:t> )</a:t>
            </a:r>
          </a:p>
          <a:p>
            <a:pPr eaLnBrk="1" hangingPunct="1">
              <a:lnSpc>
                <a:spcPct val="90000"/>
              </a:lnSpc>
            </a:pPr>
            <a:r>
              <a:rPr lang="ru-RU" altLang="en-US" sz="2800" smtClean="0"/>
              <a:t>Дуговая эластичность</a:t>
            </a:r>
            <a:endParaRPr lang="en-US" altLang="en-US" sz="2800" smtClean="0"/>
          </a:p>
          <a:p>
            <a:pPr algn="ctr" eaLnBrk="1" hangingPunct="1">
              <a:lnSpc>
                <a:spcPct val="90000"/>
              </a:lnSpc>
              <a:buFontTx/>
              <a:buNone/>
            </a:pPr>
            <a:r>
              <a:rPr lang="en-US" altLang="en-US" sz="2800" smtClean="0"/>
              <a:t>E</a:t>
            </a:r>
            <a:r>
              <a:rPr lang="en-US" altLang="en-US" sz="2800" baseline="-25000" smtClean="0"/>
              <a:t>D</a:t>
            </a:r>
            <a:r>
              <a:rPr lang="en-US" altLang="en-US" sz="2800" smtClean="0"/>
              <a:t> = (∆Q/ ∆P) </a:t>
            </a:r>
            <a:r>
              <a:rPr lang="ru-RU" altLang="en-US" sz="2800" smtClean="0"/>
              <a:t>Х</a:t>
            </a:r>
            <a:r>
              <a:rPr lang="en-US" altLang="en-US" sz="2800" smtClean="0"/>
              <a:t>(P</a:t>
            </a:r>
            <a:r>
              <a:rPr lang="en-US" altLang="en-US" sz="2800" baseline="-25000" smtClean="0"/>
              <a:t>0 </a:t>
            </a:r>
            <a:r>
              <a:rPr lang="en-US" altLang="en-US" sz="2800" smtClean="0"/>
              <a:t>+ P</a:t>
            </a:r>
            <a:r>
              <a:rPr lang="en-US" altLang="en-US" sz="2800" baseline="-25000" smtClean="0"/>
              <a:t>1</a:t>
            </a:r>
            <a:r>
              <a:rPr lang="en-US" altLang="en-US" sz="2800" smtClean="0"/>
              <a:t>/Q</a:t>
            </a:r>
            <a:r>
              <a:rPr lang="en-US" altLang="en-US" sz="2800" baseline="-25000" smtClean="0"/>
              <a:t>0 </a:t>
            </a:r>
            <a:r>
              <a:rPr lang="en-US" altLang="en-US" sz="2800" smtClean="0"/>
              <a:t>+ Q</a:t>
            </a:r>
            <a:r>
              <a:rPr lang="en-US" altLang="en-US" sz="2800" baseline="-25000" smtClean="0"/>
              <a:t>1</a:t>
            </a:r>
            <a:r>
              <a:rPr lang="en-US" altLang="en-US" sz="2800" smtClean="0"/>
              <a:t> )</a:t>
            </a:r>
            <a:endParaRPr lang="ru-RU" altLang="en-US" sz="2800" smtClean="0"/>
          </a:p>
          <a:p>
            <a:pPr eaLnBrk="1" hangingPunct="1">
              <a:lnSpc>
                <a:spcPct val="90000"/>
              </a:lnSpc>
            </a:pPr>
            <a:r>
              <a:rPr lang="ru-RU" altLang="en-US" sz="2800" smtClean="0"/>
              <a:t>Метод «средней точки»</a:t>
            </a:r>
          </a:p>
          <a:p>
            <a:pPr eaLnBrk="1" hangingPunct="1">
              <a:lnSpc>
                <a:spcPct val="90000"/>
              </a:lnSpc>
            </a:pPr>
            <a:r>
              <a:rPr lang="ru-RU" altLang="en-US" sz="2800" smtClean="0"/>
              <a:t>Метод расчета </a:t>
            </a:r>
            <a:r>
              <a:rPr lang="en-US" altLang="en-US" sz="2800" smtClean="0"/>
              <a:t>c</a:t>
            </a:r>
            <a:r>
              <a:rPr lang="ru-RU" altLang="en-US" sz="2800" smtClean="0"/>
              <a:t> использованием функции спроса</a:t>
            </a:r>
            <a:r>
              <a:rPr lang="en-US" altLang="en-US" sz="2800" smtClean="0"/>
              <a:t> E</a:t>
            </a:r>
            <a:r>
              <a:rPr lang="en-US" altLang="en-US" sz="2800" baseline="-25000" smtClean="0"/>
              <a:t>D</a:t>
            </a:r>
            <a:r>
              <a:rPr lang="en-US" altLang="en-US" sz="2800" smtClean="0"/>
              <a:t> = - b</a:t>
            </a:r>
            <a:r>
              <a:rPr lang="ru-RU" altLang="en-US" sz="2800" baseline="-25000" smtClean="0"/>
              <a:t>1</a:t>
            </a:r>
            <a:r>
              <a:rPr lang="en-US" altLang="en-US" sz="2800" smtClean="0"/>
              <a:t> (P/(b</a:t>
            </a:r>
            <a:r>
              <a:rPr lang="en-US" altLang="en-US" sz="2800" baseline="-25000" smtClean="0"/>
              <a:t>0</a:t>
            </a:r>
            <a:r>
              <a:rPr lang="en-US" altLang="en-US" sz="2800" smtClean="0"/>
              <a:t> – b</a:t>
            </a:r>
            <a:r>
              <a:rPr lang="en-US" altLang="en-US" sz="2800" baseline="-25000" smtClean="0"/>
              <a:t>1</a:t>
            </a:r>
            <a:r>
              <a:rPr lang="en-US" altLang="en-US" sz="2800" smtClean="0"/>
              <a:t> P))</a:t>
            </a:r>
          </a:p>
          <a:p>
            <a:pPr algn="ctr" eaLnBrk="1" hangingPunct="1">
              <a:lnSpc>
                <a:spcPct val="90000"/>
              </a:lnSpc>
              <a:buFontTx/>
              <a:buNone/>
            </a:pPr>
            <a:r>
              <a:rPr lang="en-US" altLang="en-US" sz="2800" smtClean="0"/>
              <a:t>( </a:t>
            </a:r>
            <a:r>
              <a:rPr lang="ru-RU" altLang="en-US" sz="2800" smtClean="0"/>
              <a:t>при </a:t>
            </a:r>
            <a:r>
              <a:rPr lang="en-US" altLang="en-US" sz="2800" smtClean="0"/>
              <a:t>Qd = b</a:t>
            </a:r>
            <a:r>
              <a:rPr lang="en-US" altLang="en-US" sz="2800" baseline="-25000" smtClean="0"/>
              <a:t>0</a:t>
            </a:r>
            <a:r>
              <a:rPr lang="en-US" altLang="en-US" sz="2800" smtClean="0"/>
              <a:t> – b</a:t>
            </a:r>
            <a:r>
              <a:rPr lang="en-US" altLang="en-US" sz="2800" baseline="-25000" smtClean="0"/>
              <a:t>1</a:t>
            </a:r>
            <a:r>
              <a:rPr lang="en-US" altLang="en-US" sz="2800" smtClean="0"/>
              <a:t> P )</a:t>
            </a:r>
          </a:p>
          <a:p>
            <a:pPr algn="ctr" eaLnBrk="1" hangingPunct="1">
              <a:lnSpc>
                <a:spcPct val="90000"/>
              </a:lnSpc>
              <a:buFontTx/>
              <a:buNone/>
            </a:pPr>
            <a:r>
              <a:rPr lang="ru-RU" altLang="en-US" sz="2800" smtClean="0"/>
              <a:t>Где:  </a:t>
            </a:r>
            <a:r>
              <a:rPr lang="en-US" altLang="en-US" sz="2800" smtClean="0"/>
              <a:t>- b</a:t>
            </a:r>
            <a:r>
              <a:rPr lang="ru-RU" altLang="en-US" sz="2800" baseline="-25000" smtClean="0"/>
              <a:t>1</a:t>
            </a:r>
            <a:r>
              <a:rPr lang="ru-RU" altLang="en-US" sz="2800" smtClean="0"/>
              <a:t> = </a:t>
            </a:r>
            <a:r>
              <a:rPr lang="en-US" altLang="en-US" sz="2800" smtClean="0"/>
              <a:t>∆Q/ ∆P</a:t>
            </a:r>
            <a:endParaRPr lang="ru-RU" altLang="en-US" sz="28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B4C5C3D-DF0A-4F95-B3BA-C150A8F5764E}" type="slidenum">
              <a:rPr lang="ru-RU" altLang="en-US" smtClean="0"/>
              <a:pPr eaLnBrk="1" hangingPunct="1"/>
              <a:t>47</a:t>
            </a:fld>
            <a:endParaRPr lang="ru-RU" altLang="en-US" smtClean="0"/>
          </a:p>
        </p:txBody>
      </p:sp>
      <p:sp>
        <p:nvSpPr>
          <p:cNvPr id="64515" name="Rectangle 2"/>
          <p:cNvSpPr>
            <a:spLocks noGrp="1" noChangeArrowheads="1"/>
          </p:cNvSpPr>
          <p:nvPr>
            <p:ph type="title"/>
          </p:nvPr>
        </p:nvSpPr>
        <p:spPr>
          <a:xfrm>
            <a:off x="685800" y="152400"/>
            <a:ext cx="6870700" cy="1404938"/>
          </a:xfrm>
        </p:spPr>
        <p:txBody>
          <a:bodyPr/>
          <a:lstStyle/>
          <a:p>
            <a:pPr eaLnBrk="1" hangingPunct="1"/>
            <a:r>
              <a:rPr lang="ru-RU" altLang="en-US" b="1" smtClean="0"/>
              <a:t>Пример</a:t>
            </a:r>
          </a:p>
        </p:txBody>
      </p:sp>
      <p:sp>
        <p:nvSpPr>
          <p:cNvPr id="64516" name="Rectangle 3"/>
          <p:cNvSpPr>
            <a:spLocks noGrp="1" noChangeArrowheads="1"/>
          </p:cNvSpPr>
          <p:nvPr>
            <p:ph type="body" idx="1"/>
          </p:nvPr>
        </p:nvSpPr>
        <p:spPr/>
        <p:txBody>
          <a:bodyPr/>
          <a:lstStyle/>
          <a:p>
            <a:pPr eaLnBrk="1" hangingPunct="1"/>
            <a:r>
              <a:rPr lang="ru-RU" altLang="en-US" b="1" smtClean="0"/>
              <a:t>Кривая спроса</a:t>
            </a:r>
            <a:r>
              <a:rPr lang="ru-RU" altLang="en-US" smtClean="0"/>
              <a:t>:    Р</a:t>
            </a:r>
            <a:r>
              <a:rPr lang="en-US" altLang="en-US" smtClean="0"/>
              <a:t>d</a:t>
            </a:r>
            <a:r>
              <a:rPr lang="ru-RU" altLang="en-US" smtClean="0"/>
              <a:t>=20 – 0.5</a:t>
            </a:r>
            <a:r>
              <a:rPr lang="en-US" altLang="en-US" smtClean="0"/>
              <a:t>Qd</a:t>
            </a:r>
          </a:p>
          <a:p>
            <a:pPr eaLnBrk="1" hangingPunct="1">
              <a:buFontTx/>
              <a:buNone/>
            </a:pPr>
            <a:r>
              <a:rPr lang="en-US" altLang="en-US" smtClean="0"/>
              <a:t>		</a:t>
            </a:r>
            <a:r>
              <a:rPr lang="ru-RU" altLang="en-US" smtClean="0"/>
              <a:t>или</a:t>
            </a:r>
            <a:r>
              <a:rPr lang="en-US" altLang="en-US" smtClean="0"/>
              <a:t>		     </a:t>
            </a:r>
            <a:r>
              <a:rPr lang="ru-RU" altLang="en-US" smtClean="0"/>
              <a:t>    </a:t>
            </a:r>
            <a:r>
              <a:rPr lang="en-US" altLang="en-US" smtClean="0"/>
              <a:t>Qd=40-2Pd</a:t>
            </a:r>
            <a:endParaRPr lang="ru-RU" altLang="en-US" smtClean="0"/>
          </a:p>
          <a:p>
            <a:pPr eaLnBrk="1" hangingPunct="1">
              <a:buFontTx/>
              <a:buNone/>
            </a:pPr>
            <a:endParaRPr lang="en-US" altLang="en-US" smtClean="0"/>
          </a:p>
          <a:p>
            <a:pPr algn="ctr" eaLnBrk="1" hangingPunct="1">
              <a:buFontTx/>
              <a:buNone/>
            </a:pPr>
            <a:r>
              <a:rPr lang="ru-RU" altLang="en-US" smtClean="0"/>
              <a:t>Е</a:t>
            </a:r>
            <a:r>
              <a:rPr lang="en-US" altLang="en-US" smtClean="0"/>
              <a:t>d</a:t>
            </a:r>
            <a:r>
              <a:rPr lang="en-US" altLang="en-US" baseline="-25000" smtClean="0"/>
              <a:t>p=18</a:t>
            </a:r>
            <a:r>
              <a:rPr lang="en-US" altLang="en-US" smtClean="0"/>
              <a:t> = -2(18/4)=-9</a:t>
            </a:r>
          </a:p>
          <a:p>
            <a:pPr algn="ctr" eaLnBrk="1" hangingPunct="1">
              <a:buFontTx/>
              <a:buNone/>
            </a:pPr>
            <a:r>
              <a:rPr lang="ru-RU" altLang="en-US" smtClean="0"/>
              <a:t>   Е</a:t>
            </a:r>
            <a:r>
              <a:rPr lang="en-US" altLang="en-US" smtClean="0"/>
              <a:t>d</a:t>
            </a:r>
            <a:r>
              <a:rPr lang="en-US" altLang="en-US" baseline="-25000" smtClean="0"/>
              <a:t>p=12</a:t>
            </a:r>
            <a:r>
              <a:rPr lang="en-US" altLang="en-US" smtClean="0"/>
              <a:t> = -2(12/16)=-1.5</a:t>
            </a:r>
          </a:p>
          <a:p>
            <a:pPr algn="ctr" eaLnBrk="1" hangingPunct="1">
              <a:buFontTx/>
              <a:buNone/>
            </a:pPr>
            <a:r>
              <a:rPr lang="ru-RU" altLang="en-US" smtClean="0"/>
              <a:t>Е</a:t>
            </a:r>
            <a:r>
              <a:rPr lang="en-US" altLang="en-US" smtClean="0"/>
              <a:t>d</a:t>
            </a:r>
            <a:r>
              <a:rPr lang="en-US" altLang="en-US" baseline="-25000" smtClean="0"/>
              <a:t>p=10</a:t>
            </a:r>
            <a:r>
              <a:rPr lang="en-US" altLang="en-US" smtClean="0"/>
              <a:t> = -2(10/20)=-1</a:t>
            </a:r>
          </a:p>
          <a:p>
            <a:pPr eaLnBrk="1" hangingPunct="1">
              <a:buFontTx/>
              <a:buNone/>
            </a:pPr>
            <a:endParaRPr lang="ru-RU" altLang="en-US" smtClean="0"/>
          </a:p>
          <a:p>
            <a:pPr eaLnBrk="1" hangingPunct="1">
              <a:buFontTx/>
              <a:buNone/>
            </a:pPr>
            <a:endParaRPr lang="en-US" altLang="en-US" smtClean="0"/>
          </a:p>
          <a:p>
            <a:pPr eaLnBrk="1" hangingPunct="1">
              <a:buFontTx/>
              <a:buNone/>
            </a:pPr>
            <a:endParaRPr lang="ru-RU" altLang="en-US" smtClean="0"/>
          </a:p>
          <a:p>
            <a:pPr eaLnBrk="1" hangingPunct="1">
              <a:buFontTx/>
              <a:buNone/>
            </a:pPr>
            <a:endParaRPr lang="ru-RU" alt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B620E96-A14E-4A96-B533-7C83FF27D211}" type="slidenum">
              <a:rPr lang="ru-RU" altLang="en-US" smtClean="0"/>
              <a:pPr eaLnBrk="1" hangingPunct="1"/>
              <a:t>48</a:t>
            </a:fld>
            <a:endParaRPr lang="ru-RU" altLang="en-US" smtClean="0"/>
          </a:p>
        </p:txBody>
      </p:sp>
      <p:sp>
        <p:nvSpPr>
          <p:cNvPr id="65539" name="Rectangle 2"/>
          <p:cNvSpPr>
            <a:spLocks noGrp="1" noChangeArrowheads="1"/>
          </p:cNvSpPr>
          <p:nvPr>
            <p:ph type="title"/>
          </p:nvPr>
        </p:nvSpPr>
        <p:spPr/>
        <p:txBody>
          <a:bodyPr/>
          <a:lstStyle/>
          <a:p>
            <a:pPr eaLnBrk="1" hangingPunct="1"/>
            <a:r>
              <a:rPr lang="ru-RU" altLang="en-US" sz="3200" b="1" smtClean="0"/>
              <a:t>Основные факторы, влияющие на ценовую эластичность спроса</a:t>
            </a:r>
          </a:p>
        </p:txBody>
      </p:sp>
      <p:sp>
        <p:nvSpPr>
          <p:cNvPr id="65540" name="Rectangle 3"/>
          <p:cNvSpPr>
            <a:spLocks noGrp="1" noChangeArrowheads="1"/>
          </p:cNvSpPr>
          <p:nvPr>
            <p:ph type="body" idx="1"/>
          </p:nvPr>
        </p:nvSpPr>
        <p:spPr/>
        <p:txBody>
          <a:bodyPr/>
          <a:lstStyle/>
          <a:p>
            <a:pPr eaLnBrk="1" hangingPunct="1">
              <a:lnSpc>
                <a:spcPct val="90000"/>
              </a:lnSpc>
            </a:pPr>
            <a:r>
              <a:rPr lang="ru-RU" altLang="en-US" smtClean="0"/>
              <a:t>Наличие товаров-субститутов</a:t>
            </a:r>
          </a:p>
          <a:p>
            <a:pPr eaLnBrk="1" hangingPunct="1">
              <a:lnSpc>
                <a:spcPct val="90000"/>
              </a:lnSpc>
            </a:pPr>
            <a:r>
              <a:rPr lang="ru-RU" altLang="en-US" smtClean="0"/>
              <a:t>Время приспособления потребителя к ценовым изменениям (краткосрочный и долгосрочный периоды)</a:t>
            </a:r>
          </a:p>
          <a:p>
            <a:pPr eaLnBrk="1" hangingPunct="1">
              <a:lnSpc>
                <a:spcPct val="90000"/>
              </a:lnSpc>
            </a:pPr>
            <a:r>
              <a:rPr lang="ru-RU" altLang="en-US" smtClean="0"/>
              <a:t>Доля потребительского бюджета, расходуемая на товар</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1DB6128-0F46-4FA2-BA88-A1378717EC99}" type="slidenum">
              <a:rPr lang="ru-RU" altLang="en-US" smtClean="0"/>
              <a:pPr eaLnBrk="1" hangingPunct="1"/>
              <a:t>49</a:t>
            </a:fld>
            <a:endParaRPr lang="ru-RU" altLang="en-US" smtClean="0"/>
          </a:p>
        </p:txBody>
      </p:sp>
      <p:sp>
        <p:nvSpPr>
          <p:cNvPr id="66563" name="Rectangle 2"/>
          <p:cNvSpPr>
            <a:spLocks noGrp="1" noChangeArrowheads="1"/>
          </p:cNvSpPr>
          <p:nvPr>
            <p:ph type="title"/>
          </p:nvPr>
        </p:nvSpPr>
        <p:spPr>
          <a:xfrm>
            <a:off x="685800" y="152400"/>
            <a:ext cx="6870700" cy="1189038"/>
          </a:xfrm>
        </p:spPr>
        <p:txBody>
          <a:bodyPr/>
          <a:lstStyle/>
          <a:p>
            <a:pPr eaLnBrk="1" hangingPunct="1"/>
            <a:r>
              <a:rPr lang="ru-RU" altLang="en-US" sz="3200" b="1" smtClean="0"/>
              <a:t>Оценка ЭСЦ: краткосрочный и долгосрочный периоды</a:t>
            </a:r>
          </a:p>
        </p:txBody>
      </p:sp>
      <p:graphicFrame>
        <p:nvGraphicFramePr>
          <p:cNvPr id="651267" name="Group 3"/>
          <p:cNvGraphicFramePr>
            <a:graphicFrameLocks noGrp="1"/>
          </p:cNvGraphicFramePr>
          <p:nvPr>
            <p:ph idx="1"/>
          </p:nvPr>
        </p:nvGraphicFramePr>
        <p:xfrm>
          <a:off x="685800" y="1412875"/>
          <a:ext cx="7696200" cy="4679950"/>
        </p:xfrm>
        <a:graphic>
          <a:graphicData uri="http://schemas.openxmlformats.org/drawingml/2006/table">
            <a:tbl>
              <a:tblPr/>
              <a:tblGrid>
                <a:gridCol w="2806700"/>
                <a:gridCol w="2324100"/>
                <a:gridCol w="2565400"/>
              </a:tblGrid>
              <a:tr h="1141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Comic Sans MS" pitchFamily="66" charset="0"/>
                        </a:rPr>
                        <a:t>Товар</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Comic Sans MS" pitchFamily="66" charset="0"/>
                        </a:rPr>
                        <a:t>Краткосрочный период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Comic Sans MS" pitchFamily="66" charset="0"/>
                        </a:rPr>
                        <a:t>Долгосрочный период </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85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Драгоценности и часы</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Автомобили и запчасти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Поездки за границу</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Жильё</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Говядина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Табачная продукция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-0.41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-1.87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-0.14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-0.30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-0.50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-0.46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-0.67</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-2.24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-1.77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-1.88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-1.89 </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2F149F8-096E-41D3-8DD8-054C65D59205}" type="slidenum">
              <a:rPr lang="ru-RU" smtClean="0"/>
              <a:pPr>
                <a:defRPr/>
              </a:pPr>
              <a:t>5</a:t>
            </a:fld>
            <a:endParaRPr lang="ru-RU"/>
          </a:p>
        </p:txBody>
      </p:sp>
      <p:sp>
        <p:nvSpPr>
          <p:cNvPr id="4" name="Rectangle 3"/>
          <p:cNvSpPr/>
          <p:nvPr/>
        </p:nvSpPr>
        <p:spPr>
          <a:xfrm>
            <a:off x="1907704" y="1124744"/>
            <a:ext cx="6480720" cy="3539430"/>
          </a:xfrm>
          <a:prstGeom prst="rect">
            <a:avLst/>
          </a:prstGeom>
        </p:spPr>
        <p:txBody>
          <a:bodyPr wrap="square">
            <a:spAutoFit/>
          </a:bodyPr>
          <a:lstStyle/>
          <a:p>
            <a:r>
              <a:rPr lang="ru-RU" altLang="en-US" sz="2800" b="1" dirty="0" smtClean="0">
                <a:latin typeface="Arial" charset="0"/>
              </a:rPr>
              <a:t>Управленческая экономика - использование экономической	теории и экономического анализа для принятия коммерческих решений, включая в себя наилучшее использование ограниченных ресурсов организации</a:t>
            </a:r>
            <a:endParaRPr lang="en-US" sz="2800" dirty="0"/>
          </a:p>
        </p:txBody>
      </p:sp>
    </p:spTree>
    <p:extLst>
      <p:ext uri="{BB962C8B-B14F-4D97-AF65-F5344CB8AC3E}">
        <p14:creationId xmlns:p14="http://schemas.microsoft.com/office/powerpoint/2010/main" val="1333140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8792FF4-7C4B-4835-97FE-20F05DABD3BE}" type="slidenum">
              <a:rPr lang="ru-RU" altLang="en-US" smtClean="0"/>
              <a:pPr eaLnBrk="1" hangingPunct="1"/>
              <a:t>50</a:t>
            </a:fld>
            <a:endParaRPr lang="ru-RU" altLang="en-US" smtClean="0"/>
          </a:p>
        </p:txBody>
      </p:sp>
      <p:sp>
        <p:nvSpPr>
          <p:cNvPr id="67587" name="Rectangle 2"/>
          <p:cNvSpPr>
            <a:spLocks noGrp="1" noChangeArrowheads="1"/>
          </p:cNvSpPr>
          <p:nvPr>
            <p:ph type="title"/>
          </p:nvPr>
        </p:nvSpPr>
        <p:spPr>
          <a:xfrm>
            <a:off x="684213" y="404813"/>
            <a:ext cx="7200900" cy="1368425"/>
          </a:xfrm>
        </p:spPr>
        <p:txBody>
          <a:bodyPr/>
          <a:lstStyle/>
          <a:p>
            <a:pPr eaLnBrk="1" hangingPunct="1"/>
            <a:r>
              <a:rPr lang="ru-RU" altLang="en-US" sz="1600" smtClean="0"/>
              <a:t/>
            </a:r>
            <a:br>
              <a:rPr lang="ru-RU" altLang="en-US" sz="1600" smtClean="0"/>
            </a:br>
            <a:r>
              <a:rPr lang="ru-RU" altLang="en-US" sz="1600" smtClean="0"/>
              <a:t/>
            </a:r>
            <a:br>
              <a:rPr lang="ru-RU" altLang="en-US" sz="1600" smtClean="0"/>
            </a:br>
            <a:r>
              <a:rPr lang="ru-RU" altLang="en-US" sz="1600" b="1" smtClean="0"/>
              <a:t>Пример.</a:t>
            </a:r>
            <a:r>
              <a:rPr lang="ru-RU" altLang="en-US" sz="1600" smtClean="0"/>
              <a:t> В 1973 г. мировой спрос на нефть составлял 18 млрд. баррелей, а мировая цена нефти равнялась 4 доллара за баррель. Эластичность спроса по цене оценивалась как -0,05. Составьте уравнение линейной функции спроса, которая соответствует этим данным.</a:t>
            </a:r>
          </a:p>
        </p:txBody>
      </p:sp>
      <p:sp>
        <p:nvSpPr>
          <p:cNvPr id="67588" name="Rectangle 3"/>
          <p:cNvSpPr>
            <a:spLocks noGrp="1" noChangeArrowheads="1"/>
          </p:cNvSpPr>
          <p:nvPr>
            <p:ph type="body" idx="1"/>
          </p:nvPr>
        </p:nvSpPr>
        <p:spPr>
          <a:xfrm>
            <a:off x="611188" y="1341438"/>
            <a:ext cx="7770812" cy="4144962"/>
          </a:xfrm>
        </p:spPr>
        <p:txBody>
          <a:bodyPr/>
          <a:lstStyle/>
          <a:p>
            <a:pPr eaLnBrk="1" hangingPunct="1">
              <a:buFontTx/>
              <a:buNone/>
            </a:pPr>
            <a:r>
              <a:rPr lang="ru-RU" altLang="en-US" smtClean="0"/>
              <a:t>    </a:t>
            </a:r>
          </a:p>
        </p:txBody>
      </p:sp>
      <p:pic>
        <p:nvPicPr>
          <p:cNvPr id="6758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916113"/>
            <a:ext cx="77057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58855C5-9D45-4D87-84A7-8BC5713CF6CF}" type="slidenum">
              <a:rPr lang="ru-RU" altLang="en-US" smtClean="0"/>
              <a:pPr eaLnBrk="1" hangingPunct="1"/>
              <a:t>51</a:t>
            </a:fld>
            <a:endParaRPr lang="ru-RU" altLang="en-US" smtClean="0"/>
          </a:p>
        </p:txBody>
      </p:sp>
      <p:sp>
        <p:nvSpPr>
          <p:cNvPr id="70659" name="Rectangle 2"/>
          <p:cNvSpPr>
            <a:spLocks noGrp="1" noChangeArrowheads="1"/>
          </p:cNvSpPr>
          <p:nvPr>
            <p:ph type="title"/>
          </p:nvPr>
        </p:nvSpPr>
        <p:spPr>
          <a:xfrm>
            <a:off x="685800" y="152400"/>
            <a:ext cx="7631113" cy="1189038"/>
          </a:xfrm>
        </p:spPr>
        <p:txBody>
          <a:bodyPr/>
          <a:lstStyle/>
          <a:p>
            <a:pPr eaLnBrk="1" hangingPunct="1"/>
            <a:r>
              <a:rPr lang="ru-RU" altLang="en-US" sz="4000" b="1" smtClean="0"/>
              <a:t>Эластичность спроса по доходу</a:t>
            </a:r>
          </a:p>
        </p:txBody>
      </p:sp>
      <p:sp>
        <p:nvSpPr>
          <p:cNvPr id="70660" name="Rectangle 3"/>
          <p:cNvSpPr>
            <a:spLocks noGrp="1" noChangeArrowheads="1"/>
          </p:cNvSpPr>
          <p:nvPr>
            <p:ph type="body" idx="1"/>
          </p:nvPr>
        </p:nvSpPr>
        <p:spPr>
          <a:xfrm>
            <a:off x="685800" y="1341438"/>
            <a:ext cx="7696200" cy="4967287"/>
          </a:xfrm>
        </p:spPr>
        <p:txBody>
          <a:bodyPr/>
          <a:lstStyle/>
          <a:p>
            <a:pPr eaLnBrk="1" hangingPunct="1">
              <a:lnSpc>
                <a:spcPct val="90000"/>
              </a:lnSpc>
            </a:pPr>
            <a:r>
              <a:rPr lang="ru-RU" altLang="en-US" sz="2400" b="1" smtClean="0"/>
              <a:t>Коэффициент эластичности спроса по доходу (E</a:t>
            </a:r>
            <a:r>
              <a:rPr lang="en-US" altLang="en-US" sz="2400" b="1" smtClean="0"/>
              <a:t>i</a:t>
            </a:r>
            <a:r>
              <a:rPr lang="ru-RU" altLang="en-US" sz="2400" b="1" smtClean="0"/>
              <a:t>)</a:t>
            </a:r>
            <a:r>
              <a:rPr lang="ru-RU" altLang="en-US" sz="2400" smtClean="0"/>
              <a:t> показывает степень реакции объема спроса на продукт при изменении величины дохода потребителя. </a:t>
            </a:r>
          </a:p>
          <a:p>
            <a:pPr eaLnBrk="1" hangingPunct="1">
              <a:lnSpc>
                <a:spcPct val="90000"/>
              </a:lnSpc>
            </a:pPr>
            <a:r>
              <a:rPr lang="ru-RU" altLang="en-US" sz="2400" smtClean="0"/>
              <a:t>Товары называются недоброкачественными, если величина </a:t>
            </a:r>
            <a:r>
              <a:rPr lang="ru-RU" altLang="en-US" sz="2400" b="1" smtClean="0"/>
              <a:t>E</a:t>
            </a:r>
            <a:r>
              <a:rPr lang="en-US" altLang="en-US" sz="2400" b="1" smtClean="0"/>
              <a:t>i</a:t>
            </a:r>
            <a:r>
              <a:rPr lang="ru-RU" altLang="en-US" sz="2400" smtClean="0"/>
              <a:t> , является отрицательной. </a:t>
            </a:r>
          </a:p>
          <a:p>
            <a:pPr eaLnBrk="1" hangingPunct="1">
              <a:lnSpc>
                <a:spcPct val="90000"/>
              </a:lnSpc>
            </a:pPr>
            <a:r>
              <a:rPr lang="ru-RU" altLang="en-US" sz="2400" smtClean="0"/>
              <a:t>Нормальные товары отличаются положительной величиной коэффициента. </a:t>
            </a:r>
          </a:p>
          <a:p>
            <a:pPr lvl="2" eaLnBrk="1" hangingPunct="1">
              <a:lnSpc>
                <a:spcPct val="90000"/>
              </a:lnSpc>
              <a:buFontTx/>
              <a:buNone/>
            </a:pPr>
            <a:r>
              <a:rPr lang="ru-RU" altLang="en-US" sz="1800" smtClean="0"/>
              <a:t>Они могут относиться к предметам первой необходимости (0&lt; E</a:t>
            </a:r>
            <a:r>
              <a:rPr lang="en-US" altLang="en-US" sz="1800" smtClean="0"/>
              <a:t>i</a:t>
            </a:r>
            <a:r>
              <a:rPr lang="ru-RU" altLang="en-US" sz="1800" smtClean="0"/>
              <a:t>&lt; 1), второй необходимости (E= 1) и к предметам роскоши (E</a:t>
            </a:r>
            <a:r>
              <a:rPr lang="en-US" altLang="en-US" sz="1800" smtClean="0"/>
              <a:t>i</a:t>
            </a:r>
            <a:r>
              <a:rPr lang="ru-RU" altLang="en-US" sz="1800" smtClean="0"/>
              <a:t>&gt; 1).</a:t>
            </a:r>
          </a:p>
          <a:p>
            <a:pPr eaLnBrk="1" hangingPunct="1">
              <a:lnSpc>
                <a:spcPct val="90000"/>
              </a:lnSpc>
            </a:pPr>
            <a:r>
              <a:rPr lang="ru-RU" altLang="en-US" sz="2400" smtClean="0"/>
              <a:t>Если E</a:t>
            </a:r>
            <a:r>
              <a:rPr lang="en-US" altLang="en-US" sz="2400" smtClean="0"/>
              <a:t>i</a:t>
            </a:r>
            <a:r>
              <a:rPr lang="ru-RU" altLang="en-US" sz="2400" smtClean="0"/>
              <a:t>=0, то товары нечувствительны к изменению дохода</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D653503-ED5A-4872-86CC-B6751F7D0F64}" type="slidenum">
              <a:rPr lang="ru-RU" altLang="en-US" smtClean="0"/>
              <a:pPr eaLnBrk="1" hangingPunct="1"/>
              <a:t>52</a:t>
            </a:fld>
            <a:endParaRPr lang="ru-RU" altLang="en-US" smtClean="0"/>
          </a:p>
        </p:txBody>
      </p:sp>
      <p:sp>
        <p:nvSpPr>
          <p:cNvPr id="71683" name="Rectangle 2"/>
          <p:cNvSpPr>
            <a:spLocks noGrp="1" noChangeArrowheads="1"/>
          </p:cNvSpPr>
          <p:nvPr>
            <p:ph type="title"/>
          </p:nvPr>
        </p:nvSpPr>
        <p:spPr>
          <a:xfrm>
            <a:off x="685800" y="152400"/>
            <a:ext cx="6870700" cy="1331913"/>
          </a:xfrm>
        </p:spPr>
        <p:txBody>
          <a:bodyPr/>
          <a:lstStyle/>
          <a:p>
            <a:pPr eaLnBrk="1" hangingPunct="1"/>
            <a:r>
              <a:rPr lang="ru-RU" altLang="en-US" sz="2800" b="1" smtClean="0"/>
              <a:t>Оценка эластичности по доходу: краткосрочный и долгосрочный периоды</a:t>
            </a:r>
          </a:p>
        </p:txBody>
      </p:sp>
      <p:graphicFrame>
        <p:nvGraphicFramePr>
          <p:cNvPr id="650243" name="Group 3"/>
          <p:cNvGraphicFramePr>
            <a:graphicFrameLocks noGrp="1"/>
          </p:cNvGraphicFramePr>
          <p:nvPr>
            <p:ph idx="1"/>
          </p:nvPr>
        </p:nvGraphicFramePr>
        <p:xfrm>
          <a:off x="685800" y="1557338"/>
          <a:ext cx="7696200" cy="4895850"/>
        </p:xfrm>
        <a:graphic>
          <a:graphicData uri="http://schemas.openxmlformats.org/drawingml/2006/table">
            <a:tbl>
              <a:tblPr/>
              <a:tblGrid>
                <a:gridCol w="2806700"/>
                <a:gridCol w="2324100"/>
                <a:gridCol w="2565400"/>
              </a:tblGrid>
              <a:tr h="1193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Comic Sans MS" pitchFamily="66" charset="0"/>
                        </a:rPr>
                        <a:t>Товар</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Comic Sans MS" pitchFamily="66" charset="0"/>
                        </a:rPr>
                        <a:t>Краткосрочный период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1" i="0" u="none" strike="noStrike" cap="none" normalizeH="0" baseline="0" smtClean="0">
                          <a:ln>
                            <a:noFill/>
                          </a:ln>
                          <a:solidFill>
                            <a:schemeClr val="tx1"/>
                          </a:solidFill>
                          <a:effectLst/>
                          <a:latin typeface="Comic Sans MS" pitchFamily="66" charset="0"/>
                        </a:rPr>
                        <a:t>Долгосрочный период </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02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Картофель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Свинина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Мебель</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Цыплята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Автомобили</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Одежда</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Драгоценности и часы </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нет данных</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2.60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0.49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5.50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0.95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1.00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- 0.81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0.18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0.53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1.06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1.07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1.17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1.60 </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7B41DD6-7159-4662-A73D-C4AEE139F348}" type="slidenum">
              <a:rPr lang="ru-RU" altLang="en-US" smtClean="0"/>
              <a:pPr eaLnBrk="1" hangingPunct="1"/>
              <a:t>53</a:t>
            </a:fld>
            <a:endParaRPr lang="ru-RU" altLang="en-US" smtClean="0"/>
          </a:p>
        </p:txBody>
      </p:sp>
      <p:sp>
        <p:nvSpPr>
          <p:cNvPr id="72707" name="Rectangle 2"/>
          <p:cNvSpPr>
            <a:spLocks noGrp="1" noChangeArrowheads="1"/>
          </p:cNvSpPr>
          <p:nvPr>
            <p:ph type="title"/>
          </p:nvPr>
        </p:nvSpPr>
        <p:spPr>
          <a:xfrm>
            <a:off x="685800" y="152400"/>
            <a:ext cx="7773988" cy="1260475"/>
          </a:xfrm>
        </p:spPr>
        <p:txBody>
          <a:bodyPr/>
          <a:lstStyle/>
          <a:p>
            <a:pPr eaLnBrk="1" hangingPunct="1"/>
            <a:r>
              <a:rPr lang="ru-RU" altLang="en-US" sz="3600" b="1" smtClean="0"/>
              <a:t>Перекрестная эластичность спроса</a:t>
            </a:r>
          </a:p>
        </p:txBody>
      </p:sp>
      <p:sp>
        <p:nvSpPr>
          <p:cNvPr id="72708" name="Rectangle 3"/>
          <p:cNvSpPr>
            <a:spLocks noGrp="1" noChangeArrowheads="1"/>
          </p:cNvSpPr>
          <p:nvPr>
            <p:ph type="body" idx="1"/>
          </p:nvPr>
        </p:nvSpPr>
        <p:spPr>
          <a:xfrm>
            <a:off x="685800" y="1412875"/>
            <a:ext cx="7696200" cy="4824413"/>
          </a:xfrm>
        </p:spPr>
        <p:txBody>
          <a:bodyPr/>
          <a:lstStyle/>
          <a:p>
            <a:pPr eaLnBrk="1" hangingPunct="1">
              <a:lnSpc>
                <a:spcPct val="90000"/>
              </a:lnSpc>
            </a:pPr>
            <a:r>
              <a:rPr lang="ru-RU" altLang="en-US" sz="2800" b="1" smtClean="0"/>
              <a:t>Коэффициент перекрестной эластичности (E</a:t>
            </a:r>
            <a:r>
              <a:rPr lang="en-US" altLang="en-US" sz="2800" b="1" smtClean="0"/>
              <a:t>xy</a:t>
            </a:r>
            <a:r>
              <a:rPr lang="ru-RU" altLang="en-US" sz="2800" b="1" smtClean="0"/>
              <a:t>)</a:t>
            </a:r>
            <a:r>
              <a:rPr lang="ru-RU" altLang="en-US" sz="2800" smtClean="0"/>
              <a:t> характеризует степень реакции объема спроса на один товар (X) при изменении цены другого товара (У). </a:t>
            </a:r>
          </a:p>
          <a:p>
            <a:pPr eaLnBrk="1" hangingPunct="1">
              <a:lnSpc>
                <a:spcPct val="90000"/>
              </a:lnSpc>
            </a:pPr>
            <a:r>
              <a:rPr lang="ru-RU" altLang="en-US" sz="2800" smtClean="0"/>
              <a:t>Величина данного коэффициента зависит от того, как сопряжены эти товары. </a:t>
            </a:r>
          </a:p>
          <a:p>
            <a:pPr eaLnBrk="1" hangingPunct="1">
              <a:lnSpc>
                <a:spcPct val="90000"/>
              </a:lnSpc>
            </a:pPr>
            <a:r>
              <a:rPr lang="ru-RU" altLang="en-US" sz="2800" smtClean="0"/>
              <a:t>Они могут быть взаимозаменяемыми (E</a:t>
            </a:r>
            <a:r>
              <a:rPr lang="en-US" altLang="en-US" sz="2800" smtClean="0"/>
              <a:t>xy</a:t>
            </a:r>
            <a:r>
              <a:rPr lang="ru-RU" altLang="en-US" sz="2800" smtClean="0"/>
              <a:t> &gt; 0), взаимодополняющими (E</a:t>
            </a:r>
            <a:r>
              <a:rPr lang="en-US" altLang="en-US" sz="2800" smtClean="0"/>
              <a:t>xy</a:t>
            </a:r>
            <a:r>
              <a:rPr lang="ru-RU" altLang="en-US" sz="2800" smtClean="0"/>
              <a:t> &lt; 0) и  нейтральными (E</a:t>
            </a:r>
            <a:r>
              <a:rPr lang="en-US" altLang="en-US" sz="2800" smtClean="0"/>
              <a:t>xy</a:t>
            </a:r>
            <a:r>
              <a:rPr lang="ru-RU" altLang="en-US" sz="2800" smtClean="0"/>
              <a:t>= 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A1B9D41-50C4-4197-996A-EE9F83167506}" type="slidenum">
              <a:rPr lang="ru-RU" altLang="en-US" smtClean="0"/>
              <a:pPr eaLnBrk="1" hangingPunct="1"/>
              <a:t>54</a:t>
            </a:fld>
            <a:endParaRPr lang="ru-RU" altLang="en-US" smtClean="0"/>
          </a:p>
        </p:txBody>
      </p:sp>
      <p:sp>
        <p:nvSpPr>
          <p:cNvPr id="73731" name="Rectangle 2"/>
          <p:cNvSpPr>
            <a:spLocks noGrp="1" noChangeArrowheads="1"/>
          </p:cNvSpPr>
          <p:nvPr>
            <p:ph type="title"/>
          </p:nvPr>
        </p:nvSpPr>
        <p:spPr/>
        <p:txBody>
          <a:bodyPr/>
          <a:lstStyle/>
          <a:p>
            <a:pPr eaLnBrk="1" hangingPunct="1"/>
            <a:r>
              <a:rPr lang="ru-RU" altLang="en-US" sz="3200" b="1" smtClean="0"/>
              <a:t>Эластичность индивидуального и рыночного спроса: групповые экстерналии</a:t>
            </a:r>
          </a:p>
        </p:txBody>
      </p:sp>
      <p:sp>
        <p:nvSpPr>
          <p:cNvPr id="73732" name="Rectangle 3"/>
          <p:cNvSpPr>
            <a:spLocks noGrp="1" noChangeArrowheads="1"/>
          </p:cNvSpPr>
          <p:nvPr>
            <p:ph type="body" idx="1"/>
          </p:nvPr>
        </p:nvSpPr>
        <p:spPr>
          <a:xfrm>
            <a:off x="685800" y="1828800"/>
            <a:ext cx="7989888" cy="4264025"/>
          </a:xfrm>
        </p:spPr>
        <p:txBody>
          <a:bodyPr/>
          <a:lstStyle/>
          <a:p>
            <a:pPr eaLnBrk="1" hangingPunct="1"/>
            <a:r>
              <a:rPr lang="ru-RU" altLang="en-US" smtClean="0"/>
              <a:t>Групповая экстерналия возникает тогда, когда спрос на товар отдельного лица оказывается зависим от спроса на этот товар со стороны других потребителей</a:t>
            </a:r>
          </a:p>
          <a:p>
            <a:pPr eaLnBrk="1" hangingPunct="1"/>
            <a:r>
              <a:rPr lang="ru-RU" altLang="en-US" smtClean="0"/>
              <a:t>Различают позитивные и негативные экстерналии</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5093785A-63AB-465D-8C1B-AC4838A0858A}" type="slidenum">
              <a:rPr lang="ru-RU" altLang="en-US" smtClean="0"/>
              <a:pPr eaLnBrk="1" hangingPunct="1"/>
              <a:t>55</a:t>
            </a:fld>
            <a:endParaRPr lang="ru-RU" altLang="en-US" smtClean="0"/>
          </a:p>
        </p:txBody>
      </p:sp>
      <p:sp>
        <p:nvSpPr>
          <p:cNvPr id="74755" name="Rectangle 2"/>
          <p:cNvSpPr>
            <a:spLocks noGrp="1" noChangeArrowheads="1"/>
          </p:cNvSpPr>
          <p:nvPr>
            <p:ph type="title"/>
          </p:nvPr>
        </p:nvSpPr>
        <p:spPr>
          <a:xfrm>
            <a:off x="685800" y="152400"/>
            <a:ext cx="6870700" cy="1189038"/>
          </a:xfrm>
        </p:spPr>
        <p:txBody>
          <a:bodyPr/>
          <a:lstStyle/>
          <a:p>
            <a:pPr eaLnBrk="1" hangingPunct="1"/>
            <a:r>
              <a:rPr lang="ru-RU" altLang="en-US" sz="3200" b="1" smtClean="0"/>
              <a:t>Позитивная групповая экстерналия: эффект соседа</a:t>
            </a:r>
          </a:p>
        </p:txBody>
      </p:sp>
      <p:sp>
        <p:nvSpPr>
          <p:cNvPr id="74756" name="Rectangle 4"/>
          <p:cNvSpPr>
            <a:spLocks noGrp="1" noChangeArrowheads="1"/>
          </p:cNvSpPr>
          <p:nvPr>
            <p:ph type="body" sz="half" idx="1"/>
          </p:nvPr>
        </p:nvSpPr>
        <p:spPr/>
        <p:txBody>
          <a:bodyPr/>
          <a:lstStyle/>
          <a:p>
            <a:pPr eaLnBrk="1" hangingPunct="1">
              <a:lnSpc>
                <a:spcPct val="90000"/>
              </a:lnSpc>
              <a:buFontTx/>
              <a:buNone/>
            </a:pPr>
            <a:r>
              <a:rPr lang="en-US" altLang="en-US" sz="2000" smtClean="0"/>
              <a:t>P</a:t>
            </a:r>
            <a:endParaRPr lang="ru-RU" altLang="en-US" sz="2000" smtClean="0"/>
          </a:p>
        </p:txBody>
      </p:sp>
      <p:sp>
        <p:nvSpPr>
          <p:cNvPr id="74757" name="Rectangle 5"/>
          <p:cNvSpPr>
            <a:spLocks noGrp="1" noChangeArrowheads="1"/>
          </p:cNvSpPr>
          <p:nvPr>
            <p:ph type="body" sz="half" idx="2"/>
          </p:nvPr>
        </p:nvSpPr>
        <p:spPr>
          <a:xfrm>
            <a:off x="3924300" y="1628775"/>
            <a:ext cx="4824413" cy="4752975"/>
          </a:xfrm>
        </p:spPr>
        <p:txBody>
          <a:bodyPr/>
          <a:lstStyle/>
          <a:p>
            <a:pPr eaLnBrk="1" hangingPunct="1">
              <a:lnSpc>
                <a:spcPct val="90000"/>
              </a:lnSpc>
            </a:pPr>
            <a:r>
              <a:rPr lang="en-US" altLang="en-US" sz="2400" smtClean="0"/>
              <a:t>D1    D2   D3 – </a:t>
            </a:r>
            <a:r>
              <a:rPr lang="ru-RU" altLang="en-US" sz="2400" smtClean="0"/>
              <a:t>кривые индивидуального спроса</a:t>
            </a:r>
          </a:p>
          <a:p>
            <a:pPr eaLnBrk="1" hangingPunct="1">
              <a:lnSpc>
                <a:spcPct val="90000"/>
              </a:lnSpc>
            </a:pPr>
            <a:r>
              <a:rPr lang="en-US" altLang="en-US" sz="2400" smtClean="0"/>
              <a:t>D – </a:t>
            </a:r>
            <a:r>
              <a:rPr lang="ru-RU" altLang="en-US" sz="2400" smtClean="0"/>
              <a:t>кривая рыночного спроса, относительно более эластичная</a:t>
            </a:r>
          </a:p>
          <a:p>
            <a:pPr eaLnBrk="1" hangingPunct="1">
              <a:lnSpc>
                <a:spcPct val="90000"/>
              </a:lnSpc>
            </a:pPr>
            <a:r>
              <a:rPr lang="ru-RU" altLang="en-US" sz="2400" smtClean="0"/>
              <a:t>Количество товара, потребляемое типичными потребителями, увеличивается с ростом числа людей, купивших данный товар ( желание следовать моде, престижность)</a:t>
            </a:r>
          </a:p>
        </p:txBody>
      </p:sp>
      <p:sp>
        <p:nvSpPr>
          <p:cNvPr id="74758" name="Line 6"/>
          <p:cNvSpPr>
            <a:spLocks noChangeShapeType="1"/>
          </p:cNvSpPr>
          <p:nvPr/>
        </p:nvSpPr>
        <p:spPr bwMode="auto">
          <a:xfrm>
            <a:off x="971550" y="2420938"/>
            <a:ext cx="0" cy="27368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4759" name="Line 7"/>
          <p:cNvSpPr>
            <a:spLocks noChangeShapeType="1"/>
          </p:cNvSpPr>
          <p:nvPr/>
        </p:nvSpPr>
        <p:spPr bwMode="auto">
          <a:xfrm>
            <a:off x="971550" y="5157788"/>
            <a:ext cx="25209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4760" name="Line 8"/>
          <p:cNvSpPr>
            <a:spLocks noChangeShapeType="1"/>
          </p:cNvSpPr>
          <p:nvPr/>
        </p:nvSpPr>
        <p:spPr bwMode="auto">
          <a:xfrm>
            <a:off x="1116013" y="2708275"/>
            <a:ext cx="863600" cy="2233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4761" name="Line 9"/>
          <p:cNvSpPr>
            <a:spLocks noChangeShapeType="1"/>
          </p:cNvSpPr>
          <p:nvPr/>
        </p:nvSpPr>
        <p:spPr bwMode="auto">
          <a:xfrm>
            <a:off x="1476375" y="2708275"/>
            <a:ext cx="863600" cy="2233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4762" name="Line 10"/>
          <p:cNvSpPr>
            <a:spLocks noChangeShapeType="1"/>
          </p:cNvSpPr>
          <p:nvPr/>
        </p:nvSpPr>
        <p:spPr bwMode="auto">
          <a:xfrm>
            <a:off x="1979613" y="2781300"/>
            <a:ext cx="863600" cy="22336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4763" name="Line 11"/>
          <p:cNvSpPr>
            <a:spLocks noChangeShapeType="1"/>
          </p:cNvSpPr>
          <p:nvPr/>
        </p:nvSpPr>
        <p:spPr bwMode="auto">
          <a:xfrm>
            <a:off x="1116013" y="3141663"/>
            <a:ext cx="2016125" cy="172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4764" name="Rectangle 12"/>
          <p:cNvSpPr>
            <a:spLocks noChangeArrowheads="1"/>
          </p:cNvSpPr>
          <p:nvPr/>
        </p:nvSpPr>
        <p:spPr bwMode="auto">
          <a:xfrm>
            <a:off x="1042988" y="2349500"/>
            <a:ext cx="1584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r>
              <a:rPr lang="en-US" altLang="en-US" baseline="-25000"/>
              <a:t>1    </a:t>
            </a:r>
            <a:r>
              <a:rPr lang="en-US" altLang="en-US"/>
              <a:t>D</a:t>
            </a:r>
            <a:r>
              <a:rPr lang="en-US" altLang="en-US" baseline="-25000"/>
              <a:t>2</a:t>
            </a:r>
            <a:r>
              <a:rPr lang="en-US" altLang="en-US"/>
              <a:t>   D</a:t>
            </a:r>
            <a:r>
              <a:rPr lang="en-US" altLang="en-US" baseline="-25000"/>
              <a:t>3</a:t>
            </a:r>
            <a:endParaRPr lang="ru-RU" altLang="en-US"/>
          </a:p>
        </p:txBody>
      </p:sp>
      <p:sp>
        <p:nvSpPr>
          <p:cNvPr id="74765" name="Rectangle 13"/>
          <p:cNvSpPr>
            <a:spLocks noChangeArrowheads="1"/>
          </p:cNvSpPr>
          <p:nvPr/>
        </p:nvSpPr>
        <p:spPr bwMode="auto">
          <a:xfrm>
            <a:off x="3348038" y="450850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    </a:t>
            </a:r>
          </a:p>
          <a:p>
            <a:pPr eaLnBrk="1" hangingPunct="1"/>
            <a:endParaRPr lang="en-US" altLang="en-US"/>
          </a:p>
          <a:p>
            <a:pPr eaLnBrk="1" hangingPunct="1"/>
            <a:r>
              <a:rPr lang="en-US" altLang="en-US"/>
              <a:t>Q</a:t>
            </a:r>
            <a:endParaRPr lang="ru-RU" altLang="en-US"/>
          </a:p>
        </p:txBody>
      </p:sp>
      <p:sp>
        <p:nvSpPr>
          <p:cNvPr id="74766" name="Line 14"/>
          <p:cNvSpPr>
            <a:spLocks noChangeShapeType="1"/>
          </p:cNvSpPr>
          <p:nvPr/>
        </p:nvSpPr>
        <p:spPr bwMode="auto">
          <a:xfrm>
            <a:off x="971550" y="3357563"/>
            <a:ext cx="360363"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4767" name="Line 15"/>
          <p:cNvSpPr>
            <a:spLocks noChangeShapeType="1"/>
          </p:cNvSpPr>
          <p:nvPr/>
        </p:nvSpPr>
        <p:spPr bwMode="auto">
          <a:xfrm>
            <a:off x="971550" y="3860800"/>
            <a:ext cx="1008063"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4768" name="Line 16"/>
          <p:cNvSpPr>
            <a:spLocks noChangeShapeType="1"/>
          </p:cNvSpPr>
          <p:nvPr/>
        </p:nvSpPr>
        <p:spPr bwMode="auto">
          <a:xfrm>
            <a:off x="971550" y="4508500"/>
            <a:ext cx="1728788"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74769" name="Picture 17" descr="MCj034533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5268913"/>
            <a:ext cx="17272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E3E3CC6-264F-4D4C-9701-F38CAD353A87}" type="slidenum">
              <a:rPr lang="ru-RU" altLang="en-US" smtClean="0"/>
              <a:pPr eaLnBrk="1" hangingPunct="1"/>
              <a:t>56</a:t>
            </a:fld>
            <a:endParaRPr lang="ru-RU" altLang="en-US" smtClean="0"/>
          </a:p>
        </p:txBody>
      </p:sp>
      <p:sp>
        <p:nvSpPr>
          <p:cNvPr id="75779" name="Rectangle 2"/>
          <p:cNvSpPr>
            <a:spLocks noGrp="1" noChangeArrowheads="1"/>
          </p:cNvSpPr>
          <p:nvPr>
            <p:ph type="title"/>
          </p:nvPr>
        </p:nvSpPr>
        <p:spPr>
          <a:xfrm>
            <a:off x="685800" y="152400"/>
            <a:ext cx="6870700" cy="1189038"/>
          </a:xfrm>
        </p:spPr>
        <p:txBody>
          <a:bodyPr/>
          <a:lstStyle/>
          <a:p>
            <a:pPr eaLnBrk="1" hangingPunct="1"/>
            <a:r>
              <a:rPr lang="ru-RU" altLang="en-US" sz="3200" b="1" smtClean="0"/>
              <a:t>Негативная групповая экстерналия: эффект сноба</a:t>
            </a:r>
          </a:p>
        </p:txBody>
      </p:sp>
      <p:sp>
        <p:nvSpPr>
          <p:cNvPr id="75780" name="Rectangle 4"/>
          <p:cNvSpPr>
            <a:spLocks noGrp="1" noChangeArrowheads="1"/>
          </p:cNvSpPr>
          <p:nvPr>
            <p:ph type="body" sz="half" idx="1"/>
          </p:nvPr>
        </p:nvSpPr>
        <p:spPr>
          <a:xfrm>
            <a:off x="685800" y="1557338"/>
            <a:ext cx="3771900" cy="3929062"/>
          </a:xfrm>
        </p:spPr>
        <p:txBody>
          <a:bodyPr/>
          <a:lstStyle/>
          <a:p>
            <a:pPr eaLnBrk="1" hangingPunct="1">
              <a:lnSpc>
                <a:spcPct val="80000"/>
              </a:lnSpc>
              <a:buFontTx/>
              <a:buNone/>
            </a:pPr>
            <a:r>
              <a:rPr lang="en-US" altLang="en-US" sz="2400" smtClean="0"/>
              <a:t>P</a:t>
            </a:r>
            <a:endParaRPr lang="ru-RU" altLang="en-US" sz="2400" smtClean="0"/>
          </a:p>
        </p:txBody>
      </p:sp>
      <p:sp>
        <p:nvSpPr>
          <p:cNvPr id="75781" name="Rectangle 5"/>
          <p:cNvSpPr>
            <a:spLocks noGrp="1" noChangeArrowheads="1"/>
          </p:cNvSpPr>
          <p:nvPr>
            <p:ph type="body" sz="half" idx="2"/>
          </p:nvPr>
        </p:nvSpPr>
        <p:spPr>
          <a:xfrm>
            <a:off x="3995738" y="1484313"/>
            <a:ext cx="4679950" cy="4752975"/>
          </a:xfrm>
        </p:spPr>
        <p:txBody>
          <a:bodyPr/>
          <a:lstStyle/>
          <a:p>
            <a:pPr eaLnBrk="1" hangingPunct="1">
              <a:lnSpc>
                <a:spcPct val="90000"/>
              </a:lnSpc>
            </a:pPr>
            <a:r>
              <a:rPr lang="ru-RU" altLang="en-US" smtClean="0"/>
              <a:t>Рыночный спрос менее эластичен, чем индивидуальный: чем больше людей потребляет товар, тем менее он привлекателен для остальных потребителей ( курортный, отельный бизнес, недвижимость)</a:t>
            </a:r>
          </a:p>
          <a:p>
            <a:pPr eaLnBrk="1" hangingPunct="1">
              <a:lnSpc>
                <a:spcPct val="90000"/>
              </a:lnSpc>
            </a:pPr>
            <a:endParaRPr lang="ru-RU" altLang="en-US" smtClean="0"/>
          </a:p>
        </p:txBody>
      </p:sp>
      <p:sp>
        <p:nvSpPr>
          <p:cNvPr id="75782" name="Line 6"/>
          <p:cNvSpPr>
            <a:spLocks noChangeShapeType="1"/>
          </p:cNvSpPr>
          <p:nvPr/>
        </p:nvSpPr>
        <p:spPr bwMode="auto">
          <a:xfrm>
            <a:off x="971550" y="2276475"/>
            <a:ext cx="0" cy="259238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5783" name="Line 7"/>
          <p:cNvSpPr>
            <a:spLocks noChangeShapeType="1"/>
          </p:cNvSpPr>
          <p:nvPr/>
        </p:nvSpPr>
        <p:spPr bwMode="auto">
          <a:xfrm>
            <a:off x="971550" y="4868863"/>
            <a:ext cx="24479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5784" name="Line 8"/>
          <p:cNvSpPr>
            <a:spLocks noChangeShapeType="1"/>
          </p:cNvSpPr>
          <p:nvPr/>
        </p:nvSpPr>
        <p:spPr bwMode="auto">
          <a:xfrm>
            <a:off x="1331913" y="2276475"/>
            <a:ext cx="1511300" cy="17287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5785" name="Line 9"/>
          <p:cNvSpPr>
            <a:spLocks noChangeShapeType="1"/>
          </p:cNvSpPr>
          <p:nvPr/>
        </p:nvSpPr>
        <p:spPr bwMode="auto">
          <a:xfrm>
            <a:off x="1042988" y="3141663"/>
            <a:ext cx="1511300" cy="1728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5786" name="Line 10"/>
          <p:cNvSpPr>
            <a:spLocks noChangeShapeType="1"/>
          </p:cNvSpPr>
          <p:nvPr/>
        </p:nvSpPr>
        <p:spPr bwMode="auto">
          <a:xfrm>
            <a:off x="1258888" y="2781300"/>
            <a:ext cx="1511300" cy="17287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5787" name="Line 11"/>
          <p:cNvSpPr>
            <a:spLocks noChangeShapeType="1"/>
          </p:cNvSpPr>
          <p:nvPr/>
        </p:nvSpPr>
        <p:spPr bwMode="auto">
          <a:xfrm>
            <a:off x="1619250" y="2205038"/>
            <a:ext cx="576263" cy="25193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5788" name="Rectangle 12"/>
          <p:cNvSpPr>
            <a:spLocks noChangeArrowheads="1"/>
          </p:cNvSpPr>
          <p:nvPr/>
        </p:nvSpPr>
        <p:spPr bwMode="auto">
          <a:xfrm>
            <a:off x="2916238" y="3716338"/>
            <a:ext cx="7191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r>
              <a:rPr lang="en-US" altLang="en-US" baseline="-25000"/>
              <a:t>1</a:t>
            </a:r>
            <a:endParaRPr lang="en-US" altLang="en-US"/>
          </a:p>
          <a:p>
            <a:pPr eaLnBrk="1" hangingPunct="1"/>
            <a:r>
              <a:rPr lang="en-US" altLang="en-US"/>
              <a:t>D</a:t>
            </a:r>
            <a:r>
              <a:rPr lang="en-US" altLang="en-US" baseline="-25000"/>
              <a:t>2</a:t>
            </a:r>
            <a:endParaRPr lang="en-US" altLang="en-US"/>
          </a:p>
          <a:p>
            <a:pPr eaLnBrk="1" hangingPunct="1"/>
            <a:r>
              <a:rPr lang="en-US" altLang="en-US"/>
              <a:t>D</a:t>
            </a:r>
            <a:r>
              <a:rPr lang="en-US" altLang="en-US" baseline="-25000"/>
              <a:t>3</a:t>
            </a:r>
            <a:endParaRPr lang="ru-RU" altLang="en-US"/>
          </a:p>
        </p:txBody>
      </p:sp>
      <p:sp>
        <p:nvSpPr>
          <p:cNvPr id="75789" name="Rectangle 13"/>
          <p:cNvSpPr>
            <a:spLocks noChangeArrowheads="1"/>
          </p:cNvSpPr>
          <p:nvPr/>
        </p:nvSpPr>
        <p:spPr bwMode="auto">
          <a:xfrm>
            <a:off x="3419475" y="5013325"/>
            <a:ext cx="6477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Q</a:t>
            </a:r>
            <a:endParaRPr lang="ru-RU" altLang="en-US"/>
          </a:p>
        </p:txBody>
      </p:sp>
      <p:sp>
        <p:nvSpPr>
          <p:cNvPr id="75790" name="Rectangle 14"/>
          <p:cNvSpPr>
            <a:spLocks noChangeArrowheads="1"/>
          </p:cNvSpPr>
          <p:nvPr/>
        </p:nvSpPr>
        <p:spPr bwMode="auto">
          <a:xfrm>
            <a:off x="1763713" y="2133600"/>
            <a:ext cx="576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D</a:t>
            </a:r>
            <a:endParaRPr lang="ru-RU" altLang="en-US"/>
          </a:p>
        </p:txBody>
      </p:sp>
      <p:sp>
        <p:nvSpPr>
          <p:cNvPr id="75791" name="Line 15"/>
          <p:cNvSpPr>
            <a:spLocks noChangeShapeType="1"/>
          </p:cNvSpPr>
          <p:nvPr/>
        </p:nvSpPr>
        <p:spPr bwMode="auto">
          <a:xfrm>
            <a:off x="900113" y="2708275"/>
            <a:ext cx="79216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5792" name="Line 16"/>
          <p:cNvSpPr>
            <a:spLocks noChangeShapeType="1"/>
          </p:cNvSpPr>
          <p:nvPr/>
        </p:nvSpPr>
        <p:spPr bwMode="auto">
          <a:xfrm>
            <a:off x="971550" y="3500438"/>
            <a:ext cx="93662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75793" name="Line 17"/>
          <p:cNvSpPr>
            <a:spLocks noChangeShapeType="1"/>
          </p:cNvSpPr>
          <p:nvPr/>
        </p:nvSpPr>
        <p:spPr bwMode="auto">
          <a:xfrm>
            <a:off x="971550" y="4437063"/>
            <a:ext cx="115252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75794" name="Picture 18" descr="MCj030830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4868863"/>
            <a:ext cx="149701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6EB813A-A700-4E7E-A402-EFB62A7E2609}" type="slidenum">
              <a:rPr lang="ru-RU" altLang="en-US" smtClean="0"/>
              <a:pPr eaLnBrk="1" hangingPunct="1"/>
              <a:t>57</a:t>
            </a:fld>
            <a:endParaRPr lang="ru-RU" altLang="en-US" smtClean="0"/>
          </a:p>
        </p:txBody>
      </p:sp>
      <p:sp>
        <p:nvSpPr>
          <p:cNvPr id="76803" name="Rectangle 2"/>
          <p:cNvSpPr>
            <a:spLocks noGrp="1" noChangeArrowheads="1"/>
          </p:cNvSpPr>
          <p:nvPr>
            <p:ph type="title"/>
          </p:nvPr>
        </p:nvSpPr>
        <p:spPr>
          <a:xfrm>
            <a:off x="685800" y="152400"/>
            <a:ext cx="7342188" cy="1189038"/>
          </a:xfrm>
        </p:spPr>
        <p:txBody>
          <a:bodyPr/>
          <a:lstStyle/>
          <a:p>
            <a:pPr eaLnBrk="1" hangingPunct="1"/>
            <a:r>
              <a:rPr lang="ru-RU" altLang="en-US" sz="4000" b="1" smtClean="0"/>
              <a:t>Эластичность предложения</a:t>
            </a:r>
          </a:p>
        </p:txBody>
      </p:sp>
      <p:sp>
        <p:nvSpPr>
          <p:cNvPr id="76804" name="Rectangle 3"/>
          <p:cNvSpPr>
            <a:spLocks noGrp="1" noChangeArrowheads="1"/>
          </p:cNvSpPr>
          <p:nvPr>
            <p:ph type="body" sz="half" idx="1"/>
          </p:nvPr>
        </p:nvSpPr>
        <p:spPr>
          <a:xfrm>
            <a:off x="685800" y="1828800"/>
            <a:ext cx="3771900" cy="4121150"/>
          </a:xfrm>
        </p:spPr>
        <p:txBody>
          <a:bodyPr/>
          <a:lstStyle/>
          <a:p>
            <a:pPr eaLnBrk="1" hangingPunct="1"/>
            <a:r>
              <a:rPr lang="ru-RU" altLang="en-US" smtClean="0"/>
              <a:t>Краткосрочный и долгосрочный периоды</a:t>
            </a:r>
          </a:p>
          <a:p>
            <a:pPr eaLnBrk="1" hangingPunct="1"/>
            <a:r>
              <a:rPr lang="ru-RU" altLang="en-US" smtClean="0"/>
              <a:t>Мобильность факторов производства</a:t>
            </a:r>
          </a:p>
        </p:txBody>
      </p:sp>
      <p:sp>
        <p:nvSpPr>
          <p:cNvPr id="76805" name="Rectangle 4"/>
          <p:cNvSpPr>
            <a:spLocks noGrp="1" noChangeArrowheads="1"/>
          </p:cNvSpPr>
          <p:nvPr>
            <p:ph type="body" sz="half" idx="2"/>
          </p:nvPr>
        </p:nvSpPr>
        <p:spPr/>
        <p:txBody>
          <a:bodyPr/>
          <a:lstStyle/>
          <a:p>
            <a:pPr eaLnBrk="1" hangingPunct="1">
              <a:buFontTx/>
              <a:buNone/>
            </a:pPr>
            <a:r>
              <a:rPr lang="ru-RU" altLang="en-US" smtClean="0"/>
              <a:t>Р           </a:t>
            </a:r>
            <a:r>
              <a:rPr lang="en-US" altLang="en-US" smtClean="0"/>
              <a:t>S</a:t>
            </a:r>
            <a:r>
              <a:rPr lang="en-US" altLang="en-US" baseline="-25000" smtClean="0"/>
              <a:t>S</a:t>
            </a:r>
            <a:r>
              <a:rPr lang="en-US" altLang="en-US" smtClean="0"/>
              <a:t>   S</a:t>
            </a:r>
            <a:r>
              <a:rPr lang="ru-RU" altLang="en-US" baseline="30000" smtClean="0"/>
              <a:t>1</a:t>
            </a:r>
            <a:r>
              <a:rPr lang="en-US" altLang="en-US" smtClean="0"/>
              <a:t>     S</a:t>
            </a:r>
            <a:r>
              <a:rPr lang="en-US" altLang="en-US" baseline="-25000" smtClean="0"/>
              <a:t>L</a:t>
            </a:r>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r>
              <a:rPr lang="en-US" altLang="en-US" baseline="-25000" smtClean="0"/>
              <a:t>				Q</a:t>
            </a:r>
            <a:endParaRPr lang="ru-RU" altLang="en-US" smtClean="0"/>
          </a:p>
        </p:txBody>
      </p:sp>
      <p:sp>
        <p:nvSpPr>
          <p:cNvPr id="76806" name="Line 5"/>
          <p:cNvSpPr>
            <a:spLocks noChangeShapeType="1"/>
          </p:cNvSpPr>
          <p:nvPr/>
        </p:nvSpPr>
        <p:spPr bwMode="auto">
          <a:xfrm>
            <a:off x="5148263" y="2060575"/>
            <a:ext cx="0" cy="28813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76807" name="Line 6"/>
          <p:cNvSpPr>
            <a:spLocks noChangeShapeType="1"/>
          </p:cNvSpPr>
          <p:nvPr/>
        </p:nvSpPr>
        <p:spPr bwMode="auto">
          <a:xfrm>
            <a:off x="5148263" y="4941888"/>
            <a:ext cx="2519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08" name="Line 7"/>
          <p:cNvSpPr>
            <a:spLocks noChangeShapeType="1"/>
          </p:cNvSpPr>
          <p:nvPr/>
        </p:nvSpPr>
        <p:spPr bwMode="auto">
          <a:xfrm>
            <a:off x="6227763" y="2060575"/>
            <a:ext cx="0" cy="2881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9" name="Line 8"/>
          <p:cNvSpPr>
            <a:spLocks noChangeShapeType="1"/>
          </p:cNvSpPr>
          <p:nvPr/>
        </p:nvSpPr>
        <p:spPr bwMode="auto">
          <a:xfrm flipV="1">
            <a:off x="5148263" y="2133600"/>
            <a:ext cx="1728787" cy="1871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0" name="Line 9"/>
          <p:cNvSpPr>
            <a:spLocks noChangeShapeType="1"/>
          </p:cNvSpPr>
          <p:nvPr/>
        </p:nvSpPr>
        <p:spPr bwMode="auto">
          <a:xfrm flipV="1">
            <a:off x="5148263" y="2492375"/>
            <a:ext cx="2303462" cy="1512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1" name="Line 10"/>
          <p:cNvSpPr>
            <a:spLocks noChangeShapeType="1"/>
          </p:cNvSpPr>
          <p:nvPr/>
        </p:nvSpPr>
        <p:spPr bwMode="auto">
          <a:xfrm>
            <a:off x="6227763" y="2349500"/>
            <a:ext cx="288925"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6812" name="Line 11"/>
          <p:cNvSpPr>
            <a:spLocks noChangeShapeType="1"/>
          </p:cNvSpPr>
          <p:nvPr/>
        </p:nvSpPr>
        <p:spPr bwMode="auto">
          <a:xfrm>
            <a:off x="6659563" y="2492375"/>
            <a:ext cx="217487"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6813" name="Picture 13" descr="MCj041034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4889500"/>
            <a:ext cx="2016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Picture 14" descr="MCj043385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492375"/>
            <a:ext cx="12239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Номер слайда 5"/>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r" eaLnBrk="1" hangingPunct="1"/>
            <a:fld id="{935B0112-DEED-4F79-8C16-E032A541EABB}" type="slidenum">
              <a:rPr lang="ru-RU" altLang="en-US" sz="1400"/>
              <a:pPr algn="r" eaLnBrk="1" hangingPunct="1"/>
              <a:t>58</a:t>
            </a:fld>
            <a:endParaRPr lang="ru-RU" altLang="en-US" sz="1400"/>
          </a:p>
        </p:txBody>
      </p:sp>
      <p:sp>
        <p:nvSpPr>
          <p:cNvPr id="507907" name="Rectangle 2"/>
          <p:cNvSpPr>
            <a:spLocks noGrp="1" noChangeArrowheads="1"/>
          </p:cNvSpPr>
          <p:nvPr>
            <p:ph type="title" idx="4294967295"/>
          </p:nvPr>
        </p:nvSpPr>
        <p:spPr>
          <a:xfrm>
            <a:off x="685800" y="152400"/>
            <a:ext cx="7415213" cy="1476375"/>
          </a:xfrm>
        </p:spPr>
        <p:txBody>
          <a:bodyPr/>
          <a:lstStyle/>
          <a:p>
            <a:pPr eaLnBrk="1" hangingPunct="1"/>
            <a:r>
              <a:rPr lang="ru-RU" altLang="en-US" sz="4000" b="1" smtClean="0"/>
              <a:t>Расчет ценовой эластичности предложения</a:t>
            </a:r>
          </a:p>
        </p:txBody>
      </p:sp>
      <p:sp>
        <p:nvSpPr>
          <p:cNvPr id="507908" name="Rectangle 3"/>
          <p:cNvSpPr>
            <a:spLocks noGrp="1" noChangeArrowheads="1"/>
          </p:cNvSpPr>
          <p:nvPr>
            <p:ph type="body" idx="4294967295"/>
          </p:nvPr>
        </p:nvSpPr>
        <p:spPr>
          <a:xfrm>
            <a:off x="685800" y="1700213"/>
            <a:ext cx="7696200" cy="4608512"/>
          </a:xfrm>
        </p:spPr>
        <p:txBody>
          <a:bodyPr/>
          <a:lstStyle/>
          <a:p>
            <a:pPr eaLnBrk="1" hangingPunct="1"/>
            <a:r>
              <a:rPr lang="ru-RU" altLang="en-US" sz="2800" smtClean="0"/>
              <a:t>Точечная эластичность</a:t>
            </a:r>
            <a:endParaRPr lang="en-US" altLang="en-US" sz="2800" smtClean="0"/>
          </a:p>
          <a:p>
            <a:pPr algn="ctr" eaLnBrk="1" hangingPunct="1">
              <a:buFontTx/>
              <a:buNone/>
            </a:pPr>
            <a:r>
              <a:rPr lang="en-US" altLang="en-US" sz="2800" smtClean="0"/>
              <a:t> Es = (∆Q/ ∆P) </a:t>
            </a:r>
            <a:r>
              <a:rPr lang="ru-RU" altLang="en-US" sz="2800" smtClean="0"/>
              <a:t>Х</a:t>
            </a:r>
            <a:r>
              <a:rPr lang="en-US" altLang="en-US" sz="2800" smtClean="0"/>
              <a:t>(P</a:t>
            </a:r>
            <a:r>
              <a:rPr lang="en-US" altLang="en-US" sz="2800" baseline="-25000" smtClean="0"/>
              <a:t>0</a:t>
            </a:r>
            <a:r>
              <a:rPr lang="en-US" altLang="en-US" sz="2800" smtClean="0"/>
              <a:t>/Q</a:t>
            </a:r>
            <a:r>
              <a:rPr lang="en-US" altLang="en-US" sz="2800" baseline="-25000" smtClean="0"/>
              <a:t>0</a:t>
            </a:r>
            <a:r>
              <a:rPr lang="en-US" altLang="en-US" sz="2800" smtClean="0"/>
              <a:t> )</a:t>
            </a:r>
          </a:p>
          <a:p>
            <a:pPr eaLnBrk="1" hangingPunct="1"/>
            <a:r>
              <a:rPr lang="ru-RU" altLang="en-US" sz="2800" smtClean="0"/>
              <a:t>Дуговая эластичность</a:t>
            </a:r>
            <a:endParaRPr lang="en-US" altLang="en-US" sz="2800" smtClean="0"/>
          </a:p>
          <a:p>
            <a:pPr algn="ctr" eaLnBrk="1" hangingPunct="1">
              <a:buFontTx/>
              <a:buNone/>
            </a:pPr>
            <a:r>
              <a:rPr lang="en-US" altLang="en-US" sz="2800" smtClean="0"/>
              <a:t>Es = (∆Q/ ∆P) </a:t>
            </a:r>
            <a:r>
              <a:rPr lang="ru-RU" altLang="en-US" sz="2800" smtClean="0"/>
              <a:t>Х</a:t>
            </a:r>
            <a:r>
              <a:rPr lang="en-US" altLang="en-US" sz="2800" smtClean="0"/>
              <a:t>(P</a:t>
            </a:r>
            <a:r>
              <a:rPr lang="en-US" altLang="en-US" sz="2800" baseline="-25000" smtClean="0"/>
              <a:t>0 </a:t>
            </a:r>
            <a:r>
              <a:rPr lang="en-US" altLang="en-US" sz="2800" smtClean="0"/>
              <a:t>+ P</a:t>
            </a:r>
            <a:r>
              <a:rPr lang="en-US" altLang="en-US" sz="2800" baseline="-25000" smtClean="0"/>
              <a:t>1</a:t>
            </a:r>
            <a:r>
              <a:rPr lang="en-US" altLang="en-US" sz="2800" smtClean="0"/>
              <a:t>/Q</a:t>
            </a:r>
            <a:r>
              <a:rPr lang="en-US" altLang="en-US" sz="2800" baseline="-25000" smtClean="0"/>
              <a:t>0 </a:t>
            </a:r>
            <a:r>
              <a:rPr lang="en-US" altLang="en-US" sz="2800" smtClean="0"/>
              <a:t>+ Q</a:t>
            </a:r>
            <a:r>
              <a:rPr lang="en-US" altLang="en-US" sz="2800" baseline="-25000" smtClean="0"/>
              <a:t>1</a:t>
            </a:r>
            <a:r>
              <a:rPr lang="en-US" altLang="en-US" sz="2800" smtClean="0"/>
              <a:t> )</a:t>
            </a:r>
            <a:endParaRPr lang="ru-RU" altLang="en-US" sz="2800" smtClean="0"/>
          </a:p>
          <a:p>
            <a:pPr eaLnBrk="1" hangingPunct="1"/>
            <a:r>
              <a:rPr lang="ru-RU" altLang="en-US" sz="2800" smtClean="0"/>
              <a:t>Метод расчета </a:t>
            </a:r>
            <a:r>
              <a:rPr lang="en-US" altLang="en-US" sz="2800" smtClean="0"/>
              <a:t>c</a:t>
            </a:r>
            <a:r>
              <a:rPr lang="ru-RU" altLang="en-US" sz="2800" smtClean="0"/>
              <a:t> использованием функции предложения:</a:t>
            </a:r>
          </a:p>
          <a:p>
            <a:pPr eaLnBrk="1" hangingPunct="1">
              <a:buFontTx/>
              <a:buNone/>
            </a:pPr>
            <a:r>
              <a:rPr lang="en-US" altLang="en-US" sz="2800" smtClean="0"/>
              <a:t> E</a:t>
            </a:r>
            <a:r>
              <a:rPr lang="en-US" altLang="en-US" sz="2800" baseline="-25000" smtClean="0"/>
              <a:t>s</a:t>
            </a:r>
            <a:r>
              <a:rPr lang="en-US" altLang="en-US" sz="2800" smtClean="0"/>
              <a:t> =  a</a:t>
            </a:r>
            <a:r>
              <a:rPr lang="ru-RU" altLang="en-US" sz="2800" baseline="-25000" smtClean="0"/>
              <a:t>1</a:t>
            </a:r>
            <a:r>
              <a:rPr lang="en-US" altLang="en-US" sz="2800" smtClean="0"/>
              <a:t> (P/(a</a:t>
            </a:r>
            <a:r>
              <a:rPr lang="en-US" altLang="en-US" sz="2800" baseline="-25000" smtClean="0"/>
              <a:t>0</a:t>
            </a:r>
            <a:r>
              <a:rPr lang="en-US" altLang="en-US" sz="2800" smtClean="0"/>
              <a:t> + a</a:t>
            </a:r>
            <a:r>
              <a:rPr lang="en-US" altLang="en-US" sz="2800" baseline="-25000" smtClean="0"/>
              <a:t>1</a:t>
            </a:r>
            <a:r>
              <a:rPr lang="en-US" altLang="en-US" sz="2800" smtClean="0"/>
              <a:t> P))( </a:t>
            </a:r>
            <a:r>
              <a:rPr lang="ru-RU" altLang="en-US" sz="2800" smtClean="0"/>
              <a:t>при </a:t>
            </a:r>
            <a:r>
              <a:rPr lang="en-US" altLang="en-US" sz="2800" smtClean="0"/>
              <a:t>Qs = a</a:t>
            </a:r>
            <a:r>
              <a:rPr lang="en-US" altLang="en-US" sz="2800" baseline="-25000" smtClean="0"/>
              <a:t>0</a:t>
            </a:r>
            <a:r>
              <a:rPr lang="en-US" altLang="en-US" sz="2800" smtClean="0"/>
              <a:t> + a</a:t>
            </a:r>
            <a:r>
              <a:rPr lang="en-US" altLang="en-US" sz="2800" baseline="-25000" smtClean="0"/>
              <a:t>1</a:t>
            </a:r>
            <a:r>
              <a:rPr lang="en-US" altLang="en-US" sz="2800" smtClean="0"/>
              <a:t> P )</a:t>
            </a:r>
          </a:p>
          <a:p>
            <a:pPr algn="ctr" eaLnBrk="1" hangingPunct="1">
              <a:buFontTx/>
              <a:buNone/>
            </a:pPr>
            <a:r>
              <a:rPr lang="ru-RU" altLang="en-US" sz="2800" smtClean="0"/>
              <a:t>Где:  </a:t>
            </a:r>
            <a:r>
              <a:rPr lang="en-US" altLang="en-US" sz="2800" smtClean="0"/>
              <a:t> a</a:t>
            </a:r>
            <a:r>
              <a:rPr lang="ru-RU" altLang="en-US" sz="2800" baseline="-25000" smtClean="0"/>
              <a:t>1</a:t>
            </a:r>
            <a:r>
              <a:rPr lang="ru-RU" altLang="en-US" sz="2800" smtClean="0"/>
              <a:t> = </a:t>
            </a:r>
            <a:r>
              <a:rPr lang="en-US" altLang="en-US" sz="2800" smtClean="0"/>
              <a:t>∆Q/ ∆P</a:t>
            </a:r>
            <a:endParaRPr lang="ru-RU" altLang="en-US" sz="280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C6012F9-92C2-41CB-80C1-C54061AA192D}" type="slidenum">
              <a:rPr lang="ru-RU" smtClean="0">
                <a:solidFill>
                  <a:srgbClr val="000000"/>
                </a:solidFill>
              </a:rPr>
              <a:pPr eaLnBrk="1" hangingPunct="1"/>
              <a:t>59</a:t>
            </a:fld>
            <a:endParaRPr lang="ru-RU" smtClean="0">
              <a:solidFill>
                <a:srgbClr val="000000"/>
              </a:solidFill>
            </a:endParaRPr>
          </a:p>
        </p:txBody>
      </p:sp>
      <p:sp>
        <p:nvSpPr>
          <p:cNvPr id="66563" name="Rectangle 2"/>
          <p:cNvSpPr>
            <a:spLocks noGrp="1" noChangeArrowheads="1"/>
          </p:cNvSpPr>
          <p:nvPr>
            <p:ph type="title"/>
          </p:nvPr>
        </p:nvSpPr>
        <p:spPr>
          <a:xfrm>
            <a:off x="684213" y="404813"/>
            <a:ext cx="7200900" cy="1368425"/>
          </a:xfrm>
        </p:spPr>
        <p:txBody>
          <a:bodyPr/>
          <a:lstStyle/>
          <a:p>
            <a:pPr eaLnBrk="1" hangingPunct="1"/>
            <a:r>
              <a:rPr lang="ru-RU" sz="1600" smtClean="0"/>
              <a:t/>
            </a:r>
            <a:br>
              <a:rPr lang="ru-RU" sz="1600" smtClean="0"/>
            </a:br>
            <a:r>
              <a:rPr lang="ru-RU" sz="1600" smtClean="0"/>
              <a:t/>
            </a:r>
            <a:br>
              <a:rPr lang="ru-RU" sz="1600" smtClean="0"/>
            </a:br>
            <a:r>
              <a:rPr lang="ru-RU" sz="1600" b="1" smtClean="0"/>
              <a:t>Пример.</a:t>
            </a:r>
            <a:r>
              <a:rPr lang="ru-RU" sz="1600" smtClean="0"/>
              <a:t> В 1973 г. мировой спрос на нефть составлял 18 млрд. баррелей, а мировая цена нефти равнялась 4 доллара за баррель. Эластичность спроса по цене оценивалась как -0,05. Составьте уравнение линейной функции спроса, которая соответствует этим данным.</a:t>
            </a:r>
          </a:p>
        </p:txBody>
      </p:sp>
      <p:sp>
        <p:nvSpPr>
          <p:cNvPr id="66564" name="Rectangle 3"/>
          <p:cNvSpPr>
            <a:spLocks noGrp="1" noChangeArrowheads="1"/>
          </p:cNvSpPr>
          <p:nvPr>
            <p:ph type="body" idx="1"/>
          </p:nvPr>
        </p:nvSpPr>
        <p:spPr>
          <a:xfrm>
            <a:off x="611188" y="1341438"/>
            <a:ext cx="7770812" cy="4144962"/>
          </a:xfrm>
        </p:spPr>
        <p:txBody>
          <a:bodyPr/>
          <a:lstStyle/>
          <a:p>
            <a:pPr eaLnBrk="1" hangingPunct="1">
              <a:buFontTx/>
              <a:buNone/>
            </a:pPr>
            <a:r>
              <a:rPr lang="ru-RU" smtClean="0"/>
              <a:t>    </a:t>
            </a:r>
          </a:p>
        </p:txBody>
      </p:sp>
      <p:pic>
        <p:nvPicPr>
          <p:cNvPr id="6656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916113"/>
            <a:ext cx="770572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2818300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FA1E8C4-5016-4323-AF0B-998BBB1D17A6}" type="slidenum">
              <a:rPr lang="ru-RU" altLang="en-US" smtClean="0"/>
              <a:pPr eaLnBrk="1" hangingPunct="1"/>
              <a:t>6</a:t>
            </a:fld>
            <a:endParaRPr lang="ru-RU" altLang="en-US" smtClean="0"/>
          </a:p>
        </p:txBody>
      </p:sp>
      <p:sp>
        <p:nvSpPr>
          <p:cNvPr id="11267" name="Rectangle 2"/>
          <p:cNvSpPr>
            <a:spLocks noGrp="1" noChangeArrowheads="1"/>
          </p:cNvSpPr>
          <p:nvPr>
            <p:ph type="title"/>
          </p:nvPr>
        </p:nvSpPr>
        <p:spPr>
          <a:xfrm>
            <a:off x="685800" y="152400"/>
            <a:ext cx="6870700" cy="1189038"/>
          </a:xfrm>
        </p:spPr>
        <p:txBody>
          <a:bodyPr/>
          <a:lstStyle/>
          <a:p>
            <a:pPr eaLnBrk="1" hangingPunct="1"/>
            <a:r>
              <a:rPr lang="ru-RU" altLang="en-US" sz="3600" b="1" smtClean="0"/>
              <a:t>Структура современной экономической теории</a:t>
            </a:r>
          </a:p>
        </p:txBody>
      </p:sp>
      <p:sp>
        <p:nvSpPr>
          <p:cNvPr id="11268" name="Rectangle 3"/>
          <p:cNvSpPr>
            <a:spLocks noGrp="1" noChangeArrowheads="1"/>
          </p:cNvSpPr>
          <p:nvPr>
            <p:ph type="body" idx="1"/>
          </p:nvPr>
        </p:nvSpPr>
        <p:spPr>
          <a:xfrm>
            <a:off x="685800" y="1412875"/>
            <a:ext cx="7696200" cy="4895850"/>
          </a:xfrm>
        </p:spPr>
        <p:txBody>
          <a:bodyPr/>
          <a:lstStyle/>
          <a:p>
            <a:pPr eaLnBrk="1" hangingPunct="1">
              <a:lnSpc>
                <a:spcPct val="80000"/>
              </a:lnSpc>
            </a:pPr>
            <a:r>
              <a:rPr lang="ru-RU" altLang="en-US" sz="2800" smtClean="0"/>
              <a:t>Микроэкономика</a:t>
            </a:r>
            <a:r>
              <a:rPr lang="ru-RU" altLang="en-US" sz="2800" b="1" smtClean="0"/>
              <a:t> </a:t>
            </a:r>
            <a:r>
              <a:rPr lang="ru-RU" altLang="en-US" sz="1600" i="1" smtClean="0"/>
              <a:t>изучает поведение отдельных экономических агентов(индивидуумов, домохозяйств, предприятий). В центре ее внимания – цены и объемы производства и потребления конкретных благ, состояние отдельных рынков, распределение ресурсов между альтернативными целями.</a:t>
            </a:r>
          </a:p>
          <a:p>
            <a:pPr eaLnBrk="1" hangingPunct="1">
              <a:lnSpc>
                <a:spcPct val="80000"/>
              </a:lnSpc>
            </a:pPr>
            <a:r>
              <a:rPr lang="ru-RU" altLang="en-US" sz="2800" smtClean="0"/>
              <a:t>Мезоэкономика </a:t>
            </a:r>
            <a:r>
              <a:rPr lang="ru-RU" altLang="en-US" sz="1600" i="1" smtClean="0"/>
              <a:t>рассматривает традиционную микроэкономическую проблематику с учетом влияния на поведение экономических агентов важнейших макроэкономических переменных.</a:t>
            </a:r>
            <a:endParaRPr lang="en-US" altLang="en-US" sz="1600" i="1" smtClean="0"/>
          </a:p>
          <a:p>
            <a:pPr eaLnBrk="1" hangingPunct="1">
              <a:lnSpc>
                <a:spcPct val="80000"/>
              </a:lnSpc>
            </a:pPr>
            <a:r>
              <a:rPr lang="ru-RU" altLang="en-US" sz="2800" smtClean="0"/>
              <a:t>Макроэкономика </a:t>
            </a:r>
            <a:r>
              <a:rPr lang="ru-RU" altLang="en-US" sz="1600" i="1" smtClean="0"/>
              <a:t>исследует функционирование экономической системы в целом и крупных ее секторов. Объектом изучения являются общественный продукт, экономический рост, уровень занятости и цен, совокупные потребительские расходы, инвестиции и сбережения.</a:t>
            </a:r>
          </a:p>
          <a:p>
            <a:pPr eaLnBrk="1" hangingPunct="1">
              <a:lnSpc>
                <a:spcPct val="80000"/>
              </a:lnSpc>
            </a:pPr>
            <a:r>
              <a:rPr lang="ru-RU" altLang="en-US" sz="2800" smtClean="0"/>
              <a:t>Мегаэкономика</a:t>
            </a:r>
            <a:r>
              <a:rPr lang="ru-RU" altLang="en-US" sz="2800" smtClean="0">
                <a:latin typeface="Arial" charset="0"/>
              </a:rPr>
              <a:t>(глобальная экономика)</a:t>
            </a:r>
            <a:r>
              <a:rPr lang="ru-RU" altLang="en-US" sz="2800" smtClean="0"/>
              <a:t> </a:t>
            </a:r>
            <a:r>
              <a:rPr lang="ru-RU" altLang="en-US" sz="1700" i="1" smtClean="0"/>
              <a:t> изучает закономерности и особенности становления единого мирового хозяйства, целостного по своим общим контурам и по внутренним взаимосвязанностям составляющих его компонентов.</a:t>
            </a:r>
            <a:r>
              <a:rPr lang="ru-RU" altLang="en-US" sz="1700"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252173D6-25FE-43BE-9CBA-801CE6170C33}" type="slidenum">
              <a:rPr lang="ru-RU" smtClean="0">
                <a:solidFill>
                  <a:srgbClr val="000000"/>
                </a:solidFill>
              </a:rPr>
              <a:pPr eaLnBrk="1" hangingPunct="1"/>
              <a:t>60</a:t>
            </a:fld>
            <a:endParaRPr lang="ru-RU" smtClean="0">
              <a:solidFill>
                <a:srgbClr val="000000"/>
              </a:solidFill>
            </a:endParaRPr>
          </a:p>
        </p:txBody>
      </p:sp>
      <p:sp>
        <p:nvSpPr>
          <p:cNvPr id="67587" name="Rectangle 2"/>
          <p:cNvSpPr>
            <a:spLocks noGrp="1" noChangeArrowheads="1"/>
          </p:cNvSpPr>
          <p:nvPr>
            <p:ph type="title"/>
          </p:nvPr>
        </p:nvSpPr>
        <p:spPr/>
        <p:txBody>
          <a:bodyPr/>
          <a:lstStyle/>
          <a:p>
            <a:pPr eaLnBrk="1" hangingPunct="1"/>
            <a:r>
              <a:rPr lang="ru-RU" smtClean="0"/>
              <a:t>Решить самостоятельно:</a:t>
            </a:r>
          </a:p>
        </p:txBody>
      </p:sp>
      <p:sp>
        <p:nvSpPr>
          <p:cNvPr id="67588" name="Rectangle 3"/>
          <p:cNvSpPr>
            <a:spLocks noGrp="1" noChangeArrowheads="1"/>
          </p:cNvSpPr>
          <p:nvPr>
            <p:ph type="body" idx="1"/>
          </p:nvPr>
        </p:nvSpPr>
        <p:spPr/>
        <p:txBody>
          <a:bodyPr/>
          <a:lstStyle/>
          <a:p>
            <a:pPr eaLnBrk="1" hangingPunct="1">
              <a:buFontTx/>
              <a:buNone/>
            </a:pPr>
            <a:r>
              <a:rPr lang="ru-RU" smtClean="0"/>
              <a:t> </a:t>
            </a:r>
          </a:p>
        </p:txBody>
      </p:sp>
      <p:pic>
        <p:nvPicPr>
          <p:cNvPr id="6758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708275"/>
            <a:ext cx="8675687"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11353249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5740FAD-7697-4F6E-8A68-40F8E9C86443}" type="slidenum">
              <a:rPr lang="ru-RU" smtClean="0">
                <a:solidFill>
                  <a:srgbClr val="000000"/>
                </a:solidFill>
              </a:rPr>
              <a:pPr eaLnBrk="1" hangingPunct="1"/>
              <a:t>61</a:t>
            </a:fld>
            <a:endParaRPr lang="ru-RU" smtClean="0">
              <a:solidFill>
                <a:srgbClr val="000000"/>
              </a:solidFill>
            </a:endParaRPr>
          </a:p>
        </p:txBody>
      </p:sp>
      <p:sp>
        <p:nvSpPr>
          <p:cNvPr id="68611" name="Rectangle 2"/>
          <p:cNvSpPr>
            <a:spLocks noGrp="1" noChangeArrowheads="1"/>
          </p:cNvSpPr>
          <p:nvPr>
            <p:ph type="title"/>
          </p:nvPr>
        </p:nvSpPr>
        <p:spPr>
          <a:xfrm>
            <a:off x="685800" y="152400"/>
            <a:ext cx="6870700" cy="1476375"/>
          </a:xfrm>
        </p:spPr>
        <p:txBody>
          <a:bodyPr/>
          <a:lstStyle/>
          <a:p>
            <a:pPr eaLnBrk="1" hangingPunct="1"/>
            <a:r>
              <a:rPr lang="ru-RU" smtClean="0"/>
              <a:t>Решение</a:t>
            </a:r>
          </a:p>
        </p:txBody>
      </p:sp>
      <p:sp>
        <p:nvSpPr>
          <p:cNvPr id="68612" name="Rectangle 3"/>
          <p:cNvSpPr>
            <a:spLocks noGrp="1" noChangeArrowheads="1"/>
          </p:cNvSpPr>
          <p:nvPr>
            <p:ph type="body" idx="1"/>
          </p:nvPr>
        </p:nvSpPr>
        <p:spPr/>
        <p:txBody>
          <a:bodyPr/>
          <a:lstStyle/>
          <a:p>
            <a:pPr eaLnBrk="1" hangingPunct="1">
              <a:buFontTx/>
              <a:buNone/>
            </a:pPr>
            <a:r>
              <a:rPr lang="ru-RU" smtClean="0"/>
              <a:t> </a:t>
            </a:r>
          </a:p>
        </p:txBody>
      </p:sp>
    </p:spTree>
    <p:extLst>
      <p:ext uri="{BB962C8B-B14F-4D97-AF65-F5344CB8AC3E}">
        <p14:creationId xmlns:p14="http://schemas.microsoft.com/office/powerpoint/2010/main" val="23927516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14C8903-8A4F-44D4-8942-7FBA6A062872}" type="slidenum">
              <a:rPr lang="ru-RU" smtClean="0">
                <a:solidFill>
                  <a:srgbClr val="000000"/>
                </a:solidFill>
              </a:rPr>
              <a:pPr eaLnBrk="1" hangingPunct="1"/>
              <a:t>62</a:t>
            </a:fld>
            <a:endParaRPr lang="ru-RU" smtClean="0">
              <a:solidFill>
                <a:srgbClr val="000000"/>
              </a:solidFill>
            </a:endParaRPr>
          </a:p>
        </p:txBody>
      </p:sp>
      <p:sp>
        <p:nvSpPr>
          <p:cNvPr id="69635" name="Rectangle 2"/>
          <p:cNvSpPr>
            <a:spLocks noGrp="1" noChangeArrowheads="1"/>
          </p:cNvSpPr>
          <p:nvPr>
            <p:ph type="title"/>
          </p:nvPr>
        </p:nvSpPr>
        <p:spPr>
          <a:xfrm>
            <a:off x="685800" y="152400"/>
            <a:ext cx="6870700" cy="1476375"/>
          </a:xfrm>
        </p:spPr>
        <p:txBody>
          <a:bodyPr/>
          <a:lstStyle/>
          <a:p>
            <a:r>
              <a:rPr lang="ru-RU" smtClean="0"/>
              <a:t>Решение</a:t>
            </a:r>
          </a:p>
        </p:txBody>
      </p:sp>
      <p:sp>
        <p:nvSpPr>
          <p:cNvPr id="69636" name="Rectangle 3"/>
          <p:cNvSpPr>
            <a:spLocks noGrp="1" noChangeArrowheads="1"/>
          </p:cNvSpPr>
          <p:nvPr>
            <p:ph type="body" idx="1"/>
          </p:nvPr>
        </p:nvSpPr>
        <p:spPr/>
        <p:txBody>
          <a:bodyPr/>
          <a:lstStyle/>
          <a:p>
            <a:pPr>
              <a:buFontTx/>
              <a:buNone/>
            </a:pPr>
            <a:r>
              <a:rPr lang="ru-RU" smtClean="0"/>
              <a:t> </a:t>
            </a:r>
          </a:p>
        </p:txBody>
      </p:sp>
      <p:pic>
        <p:nvPicPr>
          <p:cNvPr id="6963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9738"/>
            <a:ext cx="799147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3041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2B5D774-7B67-412C-AA90-B5463998EDA9}" type="slidenum">
              <a:rPr lang="ru-RU">
                <a:solidFill>
                  <a:srgbClr val="000000"/>
                </a:solidFill>
              </a:rPr>
              <a:pPr/>
              <a:t>63</a:t>
            </a:fld>
            <a:endParaRPr lang="ru-RU">
              <a:solidFill>
                <a:srgbClr val="000000"/>
              </a:solidFill>
            </a:endParaRPr>
          </a:p>
        </p:txBody>
      </p:sp>
      <p:sp>
        <p:nvSpPr>
          <p:cNvPr id="38914" name="Rectangle 2"/>
          <p:cNvSpPr>
            <a:spLocks noGrp="1" noChangeArrowheads="1"/>
          </p:cNvSpPr>
          <p:nvPr>
            <p:ph type="title"/>
          </p:nvPr>
        </p:nvSpPr>
        <p:spPr>
          <a:xfrm>
            <a:off x="685800" y="152400"/>
            <a:ext cx="6870700" cy="1260475"/>
          </a:xfrm>
        </p:spPr>
        <p:txBody>
          <a:bodyPr/>
          <a:lstStyle/>
          <a:p>
            <a:r>
              <a:rPr lang="ru-RU" sz="4000" b="1" dirty="0"/>
              <a:t>Теория потребительского выбора</a:t>
            </a:r>
          </a:p>
        </p:txBody>
      </p:sp>
      <p:sp>
        <p:nvSpPr>
          <p:cNvPr id="38915" name="Rectangle 3"/>
          <p:cNvSpPr>
            <a:spLocks noGrp="1" noChangeArrowheads="1"/>
          </p:cNvSpPr>
          <p:nvPr>
            <p:ph type="body" idx="1"/>
          </p:nvPr>
        </p:nvSpPr>
        <p:spPr>
          <a:xfrm>
            <a:off x="685800" y="1828800"/>
            <a:ext cx="8077200" cy="3657600"/>
          </a:xfrm>
        </p:spPr>
        <p:txBody>
          <a:bodyPr/>
          <a:lstStyle/>
          <a:p>
            <a:r>
              <a:rPr lang="ru-RU" sz="2800" dirty="0" smtClean="0"/>
              <a:t>Потребность</a:t>
            </a:r>
            <a:r>
              <a:rPr lang="en-US" sz="2800" dirty="0" smtClean="0"/>
              <a:t> </a:t>
            </a:r>
            <a:r>
              <a:rPr lang="ru-RU" sz="2800" dirty="0" smtClean="0"/>
              <a:t> </a:t>
            </a:r>
            <a:r>
              <a:rPr lang="en-US" sz="2800" dirty="0" smtClean="0"/>
              <a:t>       </a:t>
            </a:r>
            <a:r>
              <a:rPr lang="ru-RU" sz="2800" dirty="0" smtClean="0"/>
              <a:t>полезность</a:t>
            </a:r>
            <a:r>
              <a:rPr lang="en-US" sz="2800" dirty="0" smtClean="0"/>
              <a:t>  </a:t>
            </a:r>
            <a:r>
              <a:rPr lang="ru-RU" sz="2800" dirty="0" smtClean="0"/>
              <a:t>предпочтени</a:t>
            </a:r>
            <a:r>
              <a:rPr lang="ru-RU" sz="2800" dirty="0"/>
              <a:t>е</a:t>
            </a:r>
            <a:r>
              <a:rPr lang="en-US" sz="2800" dirty="0" smtClean="0"/>
              <a:t>              </a:t>
            </a:r>
            <a:r>
              <a:rPr lang="ru-RU" sz="2800" dirty="0" smtClean="0"/>
              <a:t>спрос </a:t>
            </a:r>
            <a:endParaRPr lang="ru-RU" sz="2800" dirty="0"/>
          </a:p>
          <a:p>
            <a:r>
              <a:rPr lang="ru-RU" sz="2800" dirty="0"/>
              <a:t>Общая и предельная полезность</a:t>
            </a:r>
          </a:p>
          <a:p>
            <a:r>
              <a:rPr lang="ru-RU" sz="2800" dirty="0"/>
              <a:t>Парадокс воды и алмазов:принцип убывающей предельной полезности</a:t>
            </a:r>
          </a:p>
          <a:p>
            <a:r>
              <a:rPr lang="ru-RU" sz="2800" dirty="0"/>
              <a:t>Количественный (кардиналистский) и порядковый ( ординалистский) подходы</a:t>
            </a:r>
          </a:p>
        </p:txBody>
      </p:sp>
      <p:sp>
        <p:nvSpPr>
          <p:cNvPr id="2" name="Right Arrow 1"/>
          <p:cNvSpPr/>
          <p:nvPr/>
        </p:nvSpPr>
        <p:spPr bwMode="auto">
          <a:xfrm>
            <a:off x="3429000" y="1905000"/>
            <a:ext cx="381000" cy="304800"/>
          </a:xfrm>
          <a:prstGeom prst="rightArrow">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7" name="Right Arrow 6"/>
          <p:cNvSpPr/>
          <p:nvPr/>
        </p:nvSpPr>
        <p:spPr bwMode="auto">
          <a:xfrm>
            <a:off x="6477000" y="1981200"/>
            <a:ext cx="381000" cy="304800"/>
          </a:xfrm>
          <a:prstGeom prst="rightArrow">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
        <p:nvSpPr>
          <p:cNvPr id="8" name="Right Arrow 7"/>
          <p:cNvSpPr/>
          <p:nvPr/>
        </p:nvSpPr>
        <p:spPr bwMode="auto">
          <a:xfrm>
            <a:off x="4152900" y="2362200"/>
            <a:ext cx="381000" cy="304800"/>
          </a:xfrm>
          <a:prstGeom prst="rightArrow">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887401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Номер слайда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688426B7-1F55-4368-AA97-B5F90158FC3E}" type="slidenum">
              <a:rPr lang="ru-RU" altLang="en-US" smtClean="0"/>
              <a:pPr eaLnBrk="1" hangingPunct="1"/>
              <a:t>64</a:t>
            </a:fld>
            <a:endParaRPr lang="ru-RU" altLang="en-US" smtClean="0"/>
          </a:p>
        </p:txBody>
      </p:sp>
      <p:sp>
        <p:nvSpPr>
          <p:cNvPr id="78851" name="Rectangle 2"/>
          <p:cNvSpPr>
            <a:spLocks noGrp="1" noChangeArrowheads="1"/>
          </p:cNvSpPr>
          <p:nvPr>
            <p:ph type="title"/>
          </p:nvPr>
        </p:nvSpPr>
        <p:spPr/>
        <p:txBody>
          <a:bodyPr/>
          <a:lstStyle/>
          <a:p>
            <a:pPr eaLnBrk="1" hangingPunct="1"/>
            <a:r>
              <a:rPr lang="ru-RU" altLang="en-US" sz="3600" smtClean="0"/>
              <a:t>Парадокс воды и алмазов (парадокс А.Смита)</a:t>
            </a:r>
          </a:p>
        </p:txBody>
      </p:sp>
      <p:sp>
        <p:nvSpPr>
          <p:cNvPr id="78852" name="Rectangle 3"/>
          <p:cNvSpPr>
            <a:spLocks noGrp="1" noChangeArrowheads="1"/>
          </p:cNvSpPr>
          <p:nvPr>
            <p:ph type="body" sz="half" idx="1"/>
          </p:nvPr>
        </p:nvSpPr>
        <p:spPr>
          <a:xfrm>
            <a:off x="395288" y="1916113"/>
            <a:ext cx="3889375" cy="3817937"/>
          </a:xfrm>
        </p:spPr>
        <p:txBody>
          <a:bodyPr/>
          <a:lstStyle/>
          <a:p>
            <a:pPr algn="ctr" eaLnBrk="1" hangingPunct="1">
              <a:buFontTx/>
              <a:buNone/>
            </a:pPr>
            <a:r>
              <a:rPr lang="ru-RU" altLang="en-US" sz="2400" smtClean="0"/>
              <a:t>Если стоимость зависит от полезного эффекта, то почему блага с наивысшим полезным эффектом (вода) ничего не стоят, а бесполезные блага (алмазы) стоят очень дорого ?</a:t>
            </a:r>
          </a:p>
        </p:txBody>
      </p:sp>
      <p:pic>
        <p:nvPicPr>
          <p:cNvPr id="78853" name="Picture 10" descr="MPj04017090000[1]"/>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4427538" y="2060575"/>
            <a:ext cx="3962400" cy="3854450"/>
          </a:xfrm>
        </p:spPr>
      </p:pic>
      <p:pic>
        <p:nvPicPr>
          <p:cNvPr id="78854" name="Picture 11" descr="MCBD06955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2924175"/>
            <a:ext cx="1782762"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8" descr="MCj043391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46529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BCE57ED-D2F3-4B0A-8CB5-998B66570301}" type="slidenum">
              <a:rPr lang="ru-RU" altLang="en-US" smtClean="0"/>
              <a:pPr eaLnBrk="1" hangingPunct="1"/>
              <a:t>65</a:t>
            </a:fld>
            <a:endParaRPr lang="ru-RU" altLang="en-US" smtClean="0"/>
          </a:p>
        </p:txBody>
      </p:sp>
      <p:sp>
        <p:nvSpPr>
          <p:cNvPr id="80899" name="Rectangle 4"/>
          <p:cNvSpPr>
            <a:spLocks noGrp="1" noChangeArrowheads="1"/>
          </p:cNvSpPr>
          <p:nvPr>
            <p:ph type="title"/>
          </p:nvPr>
        </p:nvSpPr>
        <p:spPr>
          <a:xfrm>
            <a:off x="685800" y="152400"/>
            <a:ext cx="6870700" cy="1260475"/>
          </a:xfrm>
        </p:spPr>
        <p:txBody>
          <a:bodyPr/>
          <a:lstStyle/>
          <a:p>
            <a:pPr eaLnBrk="1" hangingPunct="1"/>
            <a:r>
              <a:rPr lang="ru-RU" altLang="en-US" sz="3600" b="1" smtClean="0"/>
              <a:t>Общая и предельная полезность</a:t>
            </a:r>
          </a:p>
        </p:txBody>
      </p:sp>
      <p:sp>
        <p:nvSpPr>
          <p:cNvPr id="80900" name="Rectangle 6"/>
          <p:cNvSpPr>
            <a:spLocks noGrp="1" noChangeArrowheads="1"/>
          </p:cNvSpPr>
          <p:nvPr>
            <p:ph type="body" sz="half" idx="2"/>
          </p:nvPr>
        </p:nvSpPr>
        <p:spPr/>
        <p:txBody>
          <a:bodyPr/>
          <a:lstStyle/>
          <a:p>
            <a:pPr eaLnBrk="1" hangingPunct="1">
              <a:buFontTx/>
              <a:buNone/>
            </a:pPr>
            <a:r>
              <a:rPr lang="en-US" altLang="en-US" sz="2400" smtClean="0"/>
              <a:t>TU</a:t>
            </a:r>
          </a:p>
          <a:p>
            <a:pPr eaLnBrk="1" hangingPunct="1">
              <a:buFontTx/>
              <a:buNone/>
            </a:pPr>
            <a:endParaRPr lang="en-US" altLang="en-US" sz="2400" smtClean="0"/>
          </a:p>
          <a:p>
            <a:pPr eaLnBrk="1" hangingPunct="1">
              <a:buFontTx/>
              <a:buNone/>
            </a:pPr>
            <a:endParaRPr lang="en-US" altLang="en-US" sz="2400" smtClean="0"/>
          </a:p>
          <a:p>
            <a:pPr eaLnBrk="1" hangingPunct="1">
              <a:buFontTx/>
              <a:buNone/>
            </a:pPr>
            <a:r>
              <a:rPr lang="en-US" altLang="en-US" sz="2400" smtClean="0"/>
              <a:t>                     </a:t>
            </a:r>
            <a:r>
              <a:rPr lang="ru-RU" altLang="en-US" sz="2400" smtClean="0"/>
              <a:t>       </a:t>
            </a:r>
            <a:r>
              <a:rPr lang="en-US" altLang="en-US" sz="2400" smtClean="0"/>
              <a:t>Q</a:t>
            </a:r>
          </a:p>
          <a:p>
            <a:pPr eaLnBrk="1" hangingPunct="1">
              <a:buFontTx/>
              <a:buNone/>
            </a:pPr>
            <a:r>
              <a:rPr lang="en-US" altLang="en-US" sz="2400" smtClean="0"/>
              <a:t>MU</a:t>
            </a:r>
          </a:p>
          <a:p>
            <a:pPr eaLnBrk="1" hangingPunct="1">
              <a:buFontTx/>
              <a:buNone/>
            </a:pPr>
            <a:endParaRPr lang="en-US" altLang="en-US" sz="2400" smtClean="0"/>
          </a:p>
          <a:p>
            <a:pPr eaLnBrk="1" hangingPunct="1">
              <a:buFontTx/>
              <a:buNone/>
            </a:pPr>
            <a:endParaRPr lang="en-US" altLang="en-US" sz="2400" smtClean="0"/>
          </a:p>
          <a:p>
            <a:pPr eaLnBrk="1" hangingPunct="1">
              <a:buFontTx/>
              <a:buNone/>
            </a:pPr>
            <a:r>
              <a:rPr lang="en-US" altLang="en-US" sz="2400" smtClean="0"/>
              <a:t>                            Q</a:t>
            </a:r>
            <a:endParaRPr lang="ru-RU" altLang="en-US" sz="2400" smtClean="0"/>
          </a:p>
        </p:txBody>
      </p:sp>
      <p:graphicFrame>
        <p:nvGraphicFramePr>
          <p:cNvPr id="97334" name="Group 54"/>
          <p:cNvGraphicFramePr>
            <a:graphicFrameLocks noGrp="1"/>
          </p:cNvGraphicFramePr>
          <p:nvPr>
            <p:ph sz="half" idx="1"/>
          </p:nvPr>
        </p:nvGraphicFramePr>
        <p:xfrm>
          <a:off x="685800" y="1828800"/>
          <a:ext cx="3771900" cy="4511672"/>
        </p:xfrm>
        <a:graphic>
          <a:graphicData uri="http://schemas.openxmlformats.org/drawingml/2006/table">
            <a:tbl>
              <a:tblPr/>
              <a:tblGrid>
                <a:gridCol w="933450"/>
                <a:gridCol w="1368425"/>
                <a:gridCol w="1470025"/>
              </a:tblGrid>
              <a:tr h="1310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Кол-во</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кружек</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Полезность от всех выпитых кружек </a:t>
                      </a:r>
                      <a:r>
                        <a:rPr kumimoji="0" lang="en-US" sz="1600" b="1" i="0" u="none" strike="noStrike" cap="none" normalizeH="0" baseline="0" smtClean="0">
                          <a:ln>
                            <a:noFill/>
                          </a:ln>
                          <a:solidFill>
                            <a:schemeClr val="tx1"/>
                          </a:solidFill>
                          <a:effectLst/>
                          <a:latin typeface="Comic Sans MS" pitchFamily="66" charset="0"/>
                        </a:rPr>
                        <a:t>(TU)</a:t>
                      </a:r>
                      <a:endParaRPr kumimoji="0" lang="ru-RU" sz="1600" b="1"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Comic Sans MS" pitchFamily="66" charset="0"/>
                        </a:rPr>
                        <a:t>Полезность от последней кружки</a:t>
                      </a:r>
                      <a:r>
                        <a:rPr kumimoji="0" lang="en-US" sz="1600" b="1" i="0" u="none" strike="noStrike" cap="none" normalizeH="0" baseline="0" smtClean="0">
                          <a:ln>
                            <a:noFill/>
                          </a:ln>
                          <a:solidFill>
                            <a:schemeClr val="tx1"/>
                          </a:solidFill>
                          <a:effectLst/>
                          <a:latin typeface="Comic Sans MS" pitchFamily="66" charset="0"/>
                        </a:rPr>
                        <a:t> (MU)</a:t>
                      </a:r>
                      <a:endParaRPr kumimoji="0" lang="ru-RU" sz="1600" b="1"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18</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23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5</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25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25</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22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- 3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2000" b="0" i="0" u="none" strike="noStrike" cap="none" normalizeH="0" baseline="0" smtClean="0">
                        <a:ln>
                          <a:noFill/>
                        </a:ln>
                        <a:solidFill>
                          <a:schemeClr val="tx1"/>
                        </a:solidFill>
                        <a:effectLst/>
                        <a:latin typeface="Comic Sans MS" pitchFamily="66"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0939" name="Line 55"/>
          <p:cNvSpPr>
            <a:spLocks noChangeShapeType="1"/>
          </p:cNvSpPr>
          <p:nvPr/>
        </p:nvSpPr>
        <p:spPr bwMode="auto">
          <a:xfrm>
            <a:off x="5364163" y="1989138"/>
            <a:ext cx="0" cy="14398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0940" name="Line 56"/>
          <p:cNvSpPr>
            <a:spLocks noChangeShapeType="1"/>
          </p:cNvSpPr>
          <p:nvPr/>
        </p:nvSpPr>
        <p:spPr bwMode="auto">
          <a:xfrm>
            <a:off x="5364163" y="3429000"/>
            <a:ext cx="1800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41" name="Arc 58"/>
          <p:cNvSpPr>
            <a:spLocks/>
          </p:cNvSpPr>
          <p:nvPr/>
        </p:nvSpPr>
        <p:spPr bwMode="auto">
          <a:xfrm flipH="1">
            <a:off x="5364163" y="2351088"/>
            <a:ext cx="1512887" cy="1077912"/>
          </a:xfrm>
          <a:custGeom>
            <a:avLst/>
            <a:gdLst>
              <a:gd name="T0" fmla="*/ 4930261 w 21600"/>
              <a:gd name="T1" fmla="*/ 0 h 21577"/>
              <a:gd name="T2" fmla="*/ 105964213 w 21600"/>
              <a:gd name="T3" fmla="*/ 53848746 h 21577"/>
              <a:gd name="T4" fmla="*/ 0 w 21600"/>
              <a:gd name="T5" fmla="*/ 53848746 h 21577"/>
              <a:gd name="T6" fmla="*/ 0 60000 65536"/>
              <a:gd name="T7" fmla="*/ 0 60000 65536"/>
              <a:gd name="T8" fmla="*/ 0 60000 65536"/>
              <a:gd name="T9" fmla="*/ 0 w 21600"/>
              <a:gd name="T10" fmla="*/ 0 h 21577"/>
              <a:gd name="T11" fmla="*/ 21600 w 21600"/>
              <a:gd name="T12" fmla="*/ 21577 h 21577"/>
            </a:gdLst>
            <a:ahLst/>
            <a:cxnLst>
              <a:cxn ang="T6">
                <a:pos x="T0" y="T1"/>
              </a:cxn>
              <a:cxn ang="T7">
                <a:pos x="T2" y="T3"/>
              </a:cxn>
              <a:cxn ang="T8">
                <a:pos x="T4" y="T5"/>
              </a:cxn>
            </a:cxnLst>
            <a:rect l="T9" t="T10" r="T11" b="T12"/>
            <a:pathLst>
              <a:path w="21600" h="21577" fill="none" extrusionOk="0">
                <a:moveTo>
                  <a:pt x="1004" y="0"/>
                </a:moveTo>
                <a:cubicBezTo>
                  <a:pt x="12531" y="537"/>
                  <a:pt x="21600" y="10038"/>
                  <a:pt x="21600" y="21577"/>
                </a:cubicBezTo>
              </a:path>
              <a:path w="21600" h="21577" stroke="0" extrusionOk="0">
                <a:moveTo>
                  <a:pt x="1004" y="0"/>
                </a:moveTo>
                <a:cubicBezTo>
                  <a:pt x="12531" y="537"/>
                  <a:pt x="21600" y="10038"/>
                  <a:pt x="21600" y="21577"/>
                </a:cubicBezTo>
                <a:lnTo>
                  <a:pt x="0" y="21577"/>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42" name="Line 59"/>
          <p:cNvSpPr>
            <a:spLocks noChangeShapeType="1"/>
          </p:cNvSpPr>
          <p:nvPr/>
        </p:nvSpPr>
        <p:spPr bwMode="auto">
          <a:xfrm>
            <a:off x="5364163" y="3716338"/>
            <a:ext cx="0" cy="16573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0943" name="Line 60"/>
          <p:cNvSpPr>
            <a:spLocks noChangeShapeType="1"/>
          </p:cNvSpPr>
          <p:nvPr/>
        </p:nvSpPr>
        <p:spPr bwMode="auto">
          <a:xfrm>
            <a:off x="5364163" y="5373688"/>
            <a:ext cx="1800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0944" name="Arc 63"/>
          <p:cNvSpPr>
            <a:spLocks/>
          </p:cNvSpPr>
          <p:nvPr/>
        </p:nvSpPr>
        <p:spPr bwMode="auto">
          <a:xfrm flipH="1" flipV="1">
            <a:off x="5435600" y="4076700"/>
            <a:ext cx="1441450" cy="1296988"/>
          </a:xfrm>
          <a:custGeom>
            <a:avLst/>
            <a:gdLst>
              <a:gd name="T0" fmla="*/ 0 w 21600"/>
              <a:gd name="T1" fmla="*/ 0 h 21600"/>
              <a:gd name="T2" fmla="*/ 96193429 w 21600"/>
              <a:gd name="T3" fmla="*/ 77878607 h 21600"/>
              <a:gd name="T4" fmla="*/ 0 w 21600"/>
              <a:gd name="T5" fmla="*/ 7787860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945" name="Line 64"/>
          <p:cNvSpPr>
            <a:spLocks noChangeShapeType="1"/>
          </p:cNvSpPr>
          <p:nvPr/>
        </p:nvSpPr>
        <p:spPr bwMode="auto">
          <a:xfrm>
            <a:off x="6804025" y="2060575"/>
            <a:ext cx="0" cy="360045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7334"/>
                                        </p:tgtEl>
                                        <p:attrNameLst>
                                          <p:attrName>style.visibility</p:attrName>
                                        </p:attrNameLst>
                                      </p:cBhvr>
                                      <p:to>
                                        <p:strVal val="visible"/>
                                      </p:to>
                                    </p:set>
                                    <p:animEffect transition="in" filter="wipe(down)">
                                      <p:cBhvr>
                                        <p:cTn id="7" dur="2000"/>
                                        <p:tgtEl>
                                          <p:spTgt spid="97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92709EF-BBF7-49DF-956B-03A1E5102AC7}" type="slidenum">
              <a:rPr lang="ru-RU" altLang="en-US" smtClean="0"/>
              <a:pPr eaLnBrk="1" hangingPunct="1"/>
              <a:t>66</a:t>
            </a:fld>
            <a:endParaRPr lang="ru-RU" altLang="en-US" smtClean="0"/>
          </a:p>
        </p:txBody>
      </p:sp>
      <p:sp>
        <p:nvSpPr>
          <p:cNvPr id="81923" name="Rectangle 2"/>
          <p:cNvSpPr>
            <a:spLocks noGrp="1" noChangeArrowheads="1"/>
          </p:cNvSpPr>
          <p:nvPr>
            <p:ph type="title"/>
          </p:nvPr>
        </p:nvSpPr>
        <p:spPr>
          <a:xfrm>
            <a:off x="685800" y="152400"/>
            <a:ext cx="7486650" cy="973138"/>
          </a:xfrm>
        </p:spPr>
        <p:txBody>
          <a:bodyPr/>
          <a:lstStyle/>
          <a:p>
            <a:pPr eaLnBrk="1" hangingPunct="1"/>
            <a:r>
              <a:rPr lang="ru-RU" altLang="en-US" sz="4000" b="1" smtClean="0"/>
              <a:t>Первый закон Госсена</a:t>
            </a:r>
          </a:p>
        </p:txBody>
      </p:sp>
      <p:sp>
        <p:nvSpPr>
          <p:cNvPr id="81924" name="Rectangle 3"/>
          <p:cNvSpPr>
            <a:spLocks noGrp="1" noChangeArrowheads="1"/>
          </p:cNvSpPr>
          <p:nvPr>
            <p:ph type="body" idx="1"/>
          </p:nvPr>
        </p:nvSpPr>
        <p:spPr>
          <a:xfrm>
            <a:off x="685800" y="1412875"/>
            <a:ext cx="7696200" cy="4752975"/>
          </a:xfrm>
        </p:spPr>
        <p:txBody>
          <a:bodyPr/>
          <a:lstStyle/>
          <a:p>
            <a:pPr eaLnBrk="1" hangingPunct="1"/>
            <a:r>
              <a:rPr lang="ru-RU" altLang="en-US" sz="3600" smtClean="0"/>
              <a:t>Полезность, которую приносит каждая последующая единица данного блага, меньше полезности предыдущей единицы.</a:t>
            </a:r>
          </a:p>
          <a:p>
            <a:pPr eaLnBrk="1" hangingPunct="1"/>
            <a:r>
              <a:rPr lang="ru-RU" altLang="en-US" sz="3600" smtClean="0"/>
              <a:t>Принцип убывающей предельной полезности</a:t>
            </a:r>
          </a:p>
        </p:txBody>
      </p:sp>
      <p:pic>
        <p:nvPicPr>
          <p:cNvPr id="81925" name="Picture 4" descr="MCj042351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125" y="4724400"/>
            <a:ext cx="2376488"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D476E31-D691-4003-B69D-F3265BC73605}" type="slidenum">
              <a:rPr lang="ru-RU" altLang="en-US" smtClean="0"/>
              <a:pPr eaLnBrk="1" hangingPunct="1"/>
              <a:t>67</a:t>
            </a:fld>
            <a:endParaRPr lang="ru-RU" altLang="en-US" smtClean="0"/>
          </a:p>
        </p:txBody>
      </p:sp>
      <p:sp>
        <p:nvSpPr>
          <p:cNvPr id="82947" name="Rectangle 2"/>
          <p:cNvSpPr>
            <a:spLocks noGrp="1" noChangeArrowheads="1"/>
          </p:cNvSpPr>
          <p:nvPr>
            <p:ph type="title"/>
          </p:nvPr>
        </p:nvSpPr>
        <p:spPr>
          <a:xfrm>
            <a:off x="1042988" y="188913"/>
            <a:ext cx="6870700" cy="647700"/>
          </a:xfrm>
        </p:spPr>
        <p:txBody>
          <a:bodyPr/>
          <a:lstStyle/>
          <a:p>
            <a:pPr eaLnBrk="1" hangingPunct="1"/>
            <a:r>
              <a:rPr lang="ru-RU" altLang="en-US" sz="3600" smtClean="0"/>
              <a:t>Разрешение парадокса Смита</a:t>
            </a:r>
          </a:p>
        </p:txBody>
      </p:sp>
      <p:sp>
        <p:nvSpPr>
          <p:cNvPr id="82948" name="Rectangle 3"/>
          <p:cNvSpPr>
            <a:spLocks noGrp="1" noChangeArrowheads="1"/>
          </p:cNvSpPr>
          <p:nvPr>
            <p:ph type="body" idx="1"/>
          </p:nvPr>
        </p:nvSpPr>
        <p:spPr>
          <a:xfrm>
            <a:off x="685800" y="1052513"/>
            <a:ext cx="7696200" cy="5545137"/>
          </a:xfrm>
        </p:spPr>
        <p:txBody>
          <a:bodyPr/>
          <a:lstStyle/>
          <a:p>
            <a:pPr eaLnBrk="1" hangingPunct="1">
              <a:lnSpc>
                <a:spcPct val="80000"/>
              </a:lnSpc>
            </a:pPr>
            <a:r>
              <a:rPr lang="ru-RU" altLang="en-US" smtClean="0"/>
              <a:t>Ценность блага определяется ценностью последней имеющейся в наличии единицы блага, т.е. </a:t>
            </a:r>
            <a:r>
              <a:rPr lang="ru-RU" altLang="en-US" b="1" smtClean="0"/>
              <a:t>предельной полезностью</a:t>
            </a:r>
            <a:r>
              <a:rPr lang="ru-RU" altLang="en-US" smtClean="0"/>
              <a:t> данного блага. Если благо имеется в изобилии, то сколь бы ни была велика его </a:t>
            </a:r>
            <a:r>
              <a:rPr lang="ru-RU" altLang="en-US" b="1" smtClean="0"/>
              <a:t>совокупная полезность</a:t>
            </a:r>
            <a:r>
              <a:rPr lang="ru-RU" altLang="en-US" smtClean="0"/>
              <a:t>, полезность последней единицы будет равна нулю, т.к. безразлично, какую единицу считать таковой. Это благо будет неэкономическим или свободным.</a:t>
            </a:r>
          </a:p>
          <a:p>
            <a:pPr eaLnBrk="1" hangingPunct="1">
              <a:lnSpc>
                <a:spcPct val="80000"/>
              </a:lnSpc>
            </a:pPr>
            <a:endParaRPr lang="ru-RU" alt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C7E084B-4DBA-4864-B887-326C12C70143}" type="slidenum">
              <a:rPr lang="ru-RU" altLang="en-US" smtClean="0"/>
              <a:pPr eaLnBrk="1" hangingPunct="1"/>
              <a:t>68</a:t>
            </a:fld>
            <a:endParaRPr lang="ru-RU" altLang="en-US" smtClean="0"/>
          </a:p>
        </p:txBody>
      </p:sp>
      <p:sp>
        <p:nvSpPr>
          <p:cNvPr id="83971" name="Rectangle 2"/>
          <p:cNvSpPr>
            <a:spLocks noGrp="1" noChangeArrowheads="1"/>
          </p:cNvSpPr>
          <p:nvPr>
            <p:ph type="title"/>
          </p:nvPr>
        </p:nvSpPr>
        <p:spPr/>
        <p:txBody>
          <a:bodyPr/>
          <a:lstStyle/>
          <a:p>
            <a:pPr eaLnBrk="1" hangingPunct="1"/>
            <a:r>
              <a:rPr lang="ru-RU" altLang="en-US" sz="3600" b="1" smtClean="0"/>
              <a:t>Кардиналистский и ординалистский подходы: основное различие</a:t>
            </a:r>
          </a:p>
        </p:txBody>
      </p:sp>
      <p:sp>
        <p:nvSpPr>
          <p:cNvPr id="50179" name="Rectangle 3"/>
          <p:cNvSpPr>
            <a:spLocks noGrp="1" noChangeArrowheads="1"/>
          </p:cNvSpPr>
          <p:nvPr>
            <p:ph type="body" idx="1"/>
          </p:nvPr>
        </p:nvSpPr>
        <p:spPr>
          <a:xfrm>
            <a:off x="685800" y="1828800"/>
            <a:ext cx="7989888" cy="4552950"/>
          </a:xfrm>
        </p:spPr>
        <p:txBody>
          <a:bodyPr/>
          <a:lstStyle/>
          <a:p>
            <a:pPr eaLnBrk="1" hangingPunct="1"/>
            <a:r>
              <a:rPr lang="ru-RU" altLang="en-US" sz="2800" smtClean="0"/>
              <a:t>Кардиналистский подход: каждый потребитель на основе собственной субъективной оценки способен измерить полезность блага и придать ей денежную оценку;</a:t>
            </a:r>
          </a:p>
          <a:p>
            <a:pPr eaLnBrk="1" hangingPunct="1"/>
            <a:r>
              <a:rPr lang="ru-RU" altLang="en-US" sz="2800" smtClean="0"/>
              <a:t>Ординалистский подход: потребитель не способен измерить полезность, но он может сравнить между собой различные наборы и </a:t>
            </a:r>
            <a:r>
              <a:rPr lang="ru-RU" altLang="en-US" sz="2800" u="sng" smtClean="0"/>
              <a:t>проранжировать</a:t>
            </a:r>
            <a:r>
              <a:rPr lang="ru-RU" altLang="en-US" sz="2800" smtClean="0"/>
              <a:t> их друг относительно друга;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1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10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4A9CC5F-78F5-46C8-98BB-EB395A8DB24C}" type="slidenum">
              <a:rPr lang="ru-RU" altLang="en-US" smtClean="0"/>
              <a:pPr eaLnBrk="1" hangingPunct="1"/>
              <a:t>69</a:t>
            </a:fld>
            <a:endParaRPr lang="ru-RU" altLang="en-US" smtClean="0"/>
          </a:p>
        </p:txBody>
      </p:sp>
      <p:pic>
        <p:nvPicPr>
          <p:cNvPr id="86019" name="Picture 17" descr="MPj043373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565400"/>
            <a:ext cx="22129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Grp="1" noChangeArrowheads="1"/>
          </p:cNvSpPr>
          <p:nvPr>
            <p:ph type="title"/>
          </p:nvPr>
        </p:nvSpPr>
        <p:spPr>
          <a:xfrm>
            <a:off x="685800" y="152400"/>
            <a:ext cx="7486650" cy="1600200"/>
          </a:xfrm>
        </p:spPr>
        <p:txBody>
          <a:bodyPr/>
          <a:lstStyle/>
          <a:p>
            <a:pPr eaLnBrk="1" hangingPunct="1"/>
            <a:r>
              <a:rPr lang="ru-RU" altLang="en-US" b="1" smtClean="0"/>
              <a:t>     Логика кардиналистов</a:t>
            </a:r>
          </a:p>
        </p:txBody>
      </p:sp>
      <p:sp>
        <p:nvSpPr>
          <p:cNvPr id="86021" name="Rectangle 3"/>
          <p:cNvSpPr>
            <a:spLocks noGrp="1" noChangeArrowheads="1"/>
          </p:cNvSpPr>
          <p:nvPr>
            <p:ph type="body" idx="1"/>
          </p:nvPr>
        </p:nvSpPr>
        <p:spPr/>
        <p:txBody>
          <a:bodyPr/>
          <a:lstStyle/>
          <a:p>
            <a:pPr eaLnBrk="1" hangingPunct="1">
              <a:buFontTx/>
              <a:buNone/>
            </a:pPr>
            <a:r>
              <a:rPr lang="ru-RU" altLang="en-US" smtClean="0"/>
              <a:t>                  </a:t>
            </a:r>
          </a:p>
        </p:txBody>
      </p:sp>
      <p:sp>
        <p:nvSpPr>
          <p:cNvPr id="86022" name="Rectangle 4"/>
          <p:cNvSpPr>
            <a:spLocks noChangeArrowheads="1"/>
          </p:cNvSpPr>
          <p:nvPr/>
        </p:nvSpPr>
        <p:spPr bwMode="auto">
          <a:xfrm>
            <a:off x="827088" y="2636838"/>
            <a:ext cx="1800225" cy="11525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2000"/>
              <a:t>полезность</a:t>
            </a:r>
          </a:p>
        </p:txBody>
      </p:sp>
      <p:sp>
        <p:nvSpPr>
          <p:cNvPr id="86023" name="Rectangle 5"/>
          <p:cNvSpPr>
            <a:spLocks noChangeArrowheads="1"/>
          </p:cNvSpPr>
          <p:nvPr/>
        </p:nvSpPr>
        <p:spPr bwMode="auto">
          <a:xfrm>
            <a:off x="3492500" y="2492375"/>
            <a:ext cx="1943100" cy="129698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r" eaLnBrk="1" hangingPunct="1"/>
            <a:r>
              <a:rPr lang="ru-RU" altLang="en-US" sz="1600"/>
              <a:t>Субъективная оценка потребителя</a:t>
            </a:r>
          </a:p>
        </p:txBody>
      </p:sp>
      <p:sp>
        <p:nvSpPr>
          <p:cNvPr id="86024" name="Rectangle 6"/>
          <p:cNvSpPr>
            <a:spLocks noChangeArrowheads="1"/>
          </p:cNvSpPr>
          <p:nvPr/>
        </p:nvSpPr>
        <p:spPr bwMode="auto">
          <a:xfrm>
            <a:off x="6156325" y="2565400"/>
            <a:ext cx="2087563" cy="11525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Денежная оценка</a:t>
            </a:r>
          </a:p>
        </p:txBody>
      </p:sp>
      <p:sp>
        <p:nvSpPr>
          <p:cNvPr id="86025" name="Rectangle 7"/>
          <p:cNvSpPr>
            <a:spLocks noChangeArrowheads="1"/>
          </p:cNvSpPr>
          <p:nvPr/>
        </p:nvSpPr>
        <p:spPr bwMode="auto">
          <a:xfrm>
            <a:off x="6011863" y="4149725"/>
            <a:ext cx="2305050" cy="11525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Потребительский выбор</a:t>
            </a:r>
          </a:p>
        </p:txBody>
      </p:sp>
      <p:sp>
        <p:nvSpPr>
          <p:cNvPr id="86026" name="Rectangle 8"/>
          <p:cNvSpPr>
            <a:spLocks noChangeArrowheads="1"/>
          </p:cNvSpPr>
          <p:nvPr/>
        </p:nvSpPr>
        <p:spPr bwMode="auto">
          <a:xfrm>
            <a:off x="3635375" y="4149725"/>
            <a:ext cx="1800225" cy="11525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Равновесная рыночная цена</a:t>
            </a:r>
          </a:p>
        </p:txBody>
      </p:sp>
      <p:sp>
        <p:nvSpPr>
          <p:cNvPr id="86027" name="Line 9"/>
          <p:cNvSpPr>
            <a:spLocks noChangeShapeType="1"/>
          </p:cNvSpPr>
          <p:nvPr/>
        </p:nvSpPr>
        <p:spPr bwMode="auto">
          <a:xfrm>
            <a:off x="2771775" y="3213100"/>
            <a:ext cx="5048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6028" name="Line 10"/>
          <p:cNvSpPr>
            <a:spLocks noChangeShapeType="1"/>
          </p:cNvSpPr>
          <p:nvPr/>
        </p:nvSpPr>
        <p:spPr bwMode="auto">
          <a:xfrm>
            <a:off x="5435600" y="3141663"/>
            <a:ext cx="5048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6029" name="Line 11"/>
          <p:cNvSpPr>
            <a:spLocks noChangeShapeType="1"/>
          </p:cNvSpPr>
          <p:nvPr/>
        </p:nvSpPr>
        <p:spPr bwMode="auto">
          <a:xfrm>
            <a:off x="7092950" y="3789363"/>
            <a:ext cx="0"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6030" name="Line 12"/>
          <p:cNvSpPr>
            <a:spLocks noChangeShapeType="1"/>
          </p:cNvSpPr>
          <p:nvPr/>
        </p:nvSpPr>
        <p:spPr bwMode="auto">
          <a:xfrm flipH="1">
            <a:off x="5508625" y="4724400"/>
            <a:ext cx="3587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86031" name="Picture 13" descr="MCBD0655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260350"/>
            <a:ext cx="1776412"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2" name="Picture 14" descr="MCj025126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2276475"/>
            <a:ext cx="90963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3" name="Picture 15" descr="MCj041220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25" y="5013325"/>
            <a:ext cx="14493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4" name="Picture 16" descr="MMj0283494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149725"/>
            <a:ext cx="11906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6C2CC2E-C17F-4B24-B778-796B35B6AFA6}" type="slidenum">
              <a:rPr lang="ru-RU" altLang="en-US" smtClean="0"/>
              <a:pPr eaLnBrk="1" hangingPunct="1"/>
              <a:t>7</a:t>
            </a:fld>
            <a:endParaRPr lang="ru-RU" altLang="en-US" smtClean="0"/>
          </a:p>
        </p:txBody>
      </p:sp>
      <p:sp>
        <p:nvSpPr>
          <p:cNvPr id="12291" name="Rectangle 2"/>
          <p:cNvSpPr>
            <a:spLocks noGrp="1" noChangeArrowheads="1"/>
          </p:cNvSpPr>
          <p:nvPr>
            <p:ph type="title"/>
          </p:nvPr>
        </p:nvSpPr>
        <p:spPr/>
        <p:txBody>
          <a:bodyPr/>
          <a:lstStyle/>
          <a:p>
            <a:pPr eaLnBrk="1" hangingPunct="1"/>
            <a:r>
              <a:rPr lang="ru-RU" altLang="en-US" b="1" smtClean="0"/>
              <a:t>Уровни изучения </a:t>
            </a:r>
          </a:p>
        </p:txBody>
      </p:sp>
      <p:sp>
        <p:nvSpPr>
          <p:cNvPr id="12292" name="Rectangle 3"/>
          <p:cNvSpPr>
            <a:spLocks noGrp="1" noChangeArrowheads="1"/>
          </p:cNvSpPr>
          <p:nvPr>
            <p:ph type="body" idx="1"/>
          </p:nvPr>
        </p:nvSpPr>
        <p:spPr>
          <a:xfrm>
            <a:off x="685800" y="2025650"/>
            <a:ext cx="7696200" cy="3995738"/>
          </a:xfrm>
        </p:spPr>
        <p:txBody>
          <a:bodyPr/>
          <a:lstStyle/>
          <a:p>
            <a:pPr eaLnBrk="1" hangingPunct="1"/>
            <a:r>
              <a:rPr lang="ru-RU" altLang="en-US" sz="4000" u="sng" smtClean="0"/>
              <a:t>Базовый</a:t>
            </a:r>
            <a:r>
              <a:rPr lang="en-US" altLang="en-US" sz="4000" u="sng" smtClean="0"/>
              <a:t> (fundamentals)</a:t>
            </a:r>
            <a:endParaRPr lang="ru-RU" altLang="en-US" sz="4000" u="sng" smtClean="0"/>
          </a:p>
          <a:p>
            <a:pPr eaLnBrk="1" hangingPunct="1"/>
            <a:r>
              <a:rPr lang="ru-RU" altLang="en-US" sz="4000" u="sng" smtClean="0"/>
              <a:t>Промежуточный </a:t>
            </a:r>
            <a:r>
              <a:rPr lang="ru-RU" altLang="en-US" sz="4000" smtClean="0"/>
              <a:t>(</a:t>
            </a:r>
            <a:r>
              <a:rPr lang="en-US" altLang="en-US" sz="4000" smtClean="0"/>
              <a:t>intermediate)</a:t>
            </a:r>
            <a:endParaRPr lang="ru-RU" altLang="en-US" sz="4000" smtClean="0"/>
          </a:p>
          <a:p>
            <a:pPr eaLnBrk="1" hangingPunct="1"/>
            <a:r>
              <a:rPr lang="ru-RU" altLang="en-US" sz="4000" smtClean="0"/>
              <a:t>Продвинутый</a:t>
            </a:r>
            <a:r>
              <a:rPr lang="en-US" altLang="en-US" sz="4000" smtClean="0"/>
              <a:t> (advanced)</a:t>
            </a:r>
            <a:endParaRPr lang="ru-RU" altLang="en-US" sz="400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C881B0AF-550B-4D83-9E07-844F489E4B87}" type="slidenum">
              <a:rPr lang="ru-RU" altLang="en-US" smtClean="0"/>
              <a:pPr eaLnBrk="1" hangingPunct="1"/>
              <a:t>70</a:t>
            </a:fld>
            <a:endParaRPr lang="ru-RU" altLang="en-US" smtClean="0"/>
          </a:p>
        </p:txBody>
      </p:sp>
      <p:sp>
        <p:nvSpPr>
          <p:cNvPr id="88067" name="Rectangle 2"/>
          <p:cNvSpPr>
            <a:spLocks noGrp="1" noChangeArrowheads="1"/>
          </p:cNvSpPr>
          <p:nvPr>
            <p:ph type="title"/>
          </p:nvPr>
        </p:nvSpPr>
        <p:spPr>
          <a:xfrm>
            <a:off x="685800" y="152400"/>
            <a:ext cx="7415213" cy="1116013"/>
          </a:xfrm>
        </p:spPr>
        <p:txBody>
          <a:bodyPr/>
          <a:lstStyle/>
          <a:p>
            <a:pPr eaLnBrk="1" hangingPunct="1"/>
            <a:r>
              <a:rPr lang="ru-RU" altLang="en-US" sz="4000" b="1" smtClean="0"/>
              <a:t>     Логика ординалистов</a:t>
            </a:r>
          </a:p>
        </p:txBody>
      </p:sp>
      <p:sp>
        <p:nvSpPr>
          <p:cNvPr id="88068" name="Rectangle 3"/>
          <p:cNvSpPr>
            <a:spLocks noGrp="1" noChangeArrowheads="1"/>
          </p:cNvSpPr>
          <p:nvPr>
            <p:ph type="body" idx="1"/>
          </p:nvPr>
        </p:nvSpPr>
        <p:spPr>
          <a:xfrm>
            <a:off x="685800" y="1412875"/>
            <a:ext cx="7696200" cy="4073525"/>
          </a:xfrm>
        </p:spPr>
        <p:txBody>
          <a:bodyPr/>
          <a:lstStyle/>
          <a:p>
            <a:pPr eaLnBrk="1" hangingPunct="1">
              <a:buFontTx/>
              <a:buNone/>
            </a:pPr>
            <a:r>
              <a:rPr lang="ru-RU" altLang="en-US" smtClean="0"/>
              <a:t>                  </a:t>
            </a:r>
          </a:p>
        </p:txBody>
      </p:sp>
      <p:sp>
        <p:nvSpPr>
          <p:cNvPr id="88069" name="Rectangle 4"/>
          <p:cNvSpPr>
            <a:spLocks noChangeArrowheads="1"/>
          </p:cNvSpPr>
          <p:nvPr/>
        </p:nvSpPr>
        <p:spPr bwMode="auto">
          <a:xfrm>
            <a:off x="827088" y="2997200"/>
            <a:ext cx="1800225" cy="11525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2000"/>
              <a:t>полезность</a:t>
            </a:r>
          </a:p>
        </p:txBody>
      </p:sp>
      <p:sp>
        <p:nvSpPr>
          <p:cNvPr id="88070" name="Rectangle 5"/>
          <p:cNvSpPr>
            <a:spLocks noChangeArrowheads="1"/>
          </p:cNvSpPr>
          <p:nvPr/>
        </p:nvSpPr>
        <p:spPr bwMode="auto">
          <a:xfrm>
            <a:off x="3492500" y="2924175"/>
            <a:ext cx="1800225" cy="11525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Объективные факторы:</a:t>
            </a:r>
          </a:p>
          <a:p>
            <a:pPr eaLnBrk="1" hangingPunct="1">
              <a:buFontTx/>
              <a:buChar char="•"/>
            </a:pPr>
            <a:r>
              <a:rPr lang="ru-RU" altLang="en-US"/>
              <a:t>Доход</a:t>
            </a:r>
          </a:p>
          <a:p>
            <a:pPr eaLnBrk="1" hangingPunct="1">
              <a:buFontTx/>
              <a:buChar char="•"/>
            </a:pPr>
            <a:r>
              <a:rPr lang="ru-RU" altLang="en-US"/>
              <a:t>Цены</a:t>
            </a:r>
          </a:p>
        </p:txBody>
      </p:sp>
      <p:sp>
        <p:nvSpPr>
          <p:cNvPr id="88071" name="Rectangle 6"/>
          <p:cNvSpPr>
            <a:spLocks noChangeArrowheads="1"/>
          </p:cNvSpPr>
          <p:nvPr/>
        </p:nvSpPr>
        <p:spPr bwMode="auto">
          <a:xfrm>
            <a:off x="6156325" y="2852738"/>
            <a:ext cx="2303463" cy="11525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Потребительский выбор</a:t>
            </a:r>
          </a:p>
          <a:p>
            <a:pPr eaLnBrk="1" hangingPunct="1"/>
            <a:endParaRPr lang="ru-RU" altLang="en-US"/>
          </a:p>
        </p:txBody>
      </p:sp>
      <p:sp>
        <p:nvSpPr>
          <p:cNvPr id="88072" name="Rectangle 8"/>
          <p:cNvSpPr>
            <a:spLocks noChangeArrowheads="1"/>
          </p:cNvSpPr>
          <p:nvPr/>
        </p:nvSpPr>
        <p:spPr bwMode="auto">
          <a:xfrm>
            <a:off x="6372225" y="4508500"/>
            <a:ext cx="1800225" cy="1152525"/>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Равновесная рыночная цена</a:t>
            </a:r>
          </a:p>
        </p:txBody>
      </p:sp>
      <p:sp>
        <p:nvSpPr>
          <p:cNvPr id="88073" name="Line 10"/>
          <p:cNvSpPr>
            <a:spLocks noChangeShapeType="1"/>
          </p:cNvSpPr>
          <p:nvPr/>
        </p:nvSpPr>
        <p:spPr bwMode="auto">
          <a:xfrm>
            <a:off x="5435600" y="3284538"/>
            <a:ext cx="5048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8074" name="Line 11"/>
          <p:cNvSpPr>
            <a:spLocks noChangeShapeType="1"/>
          </p:cNvSpPr>
          <p:nvPr/>
        </p:nvSpPr>
        <p:spPr bwMode="auto">
          <a:xfrm>
            <a:off x="7164388" y="4005263"/>
            <a:ext cx="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8075" name="Rectangle 13"/>
          <p:cNvSpPr>
            <a:spLocks noChangeArrowheads="1"/>
          </p:cNvSpPr>
          <p:nvPr/>
        </p:nvSpPr>
        <p:spPr bwMode="auto">
          <a:xfrm>
            <a:off x="827088" y="1557338"/>
            <a:ext cx="1655762" cy="863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Кривая безразличия</a:t>
            </a:r>
          </a:p>
        </p:txBody>
      </p:sp>
      <p:sp>
        <p:nvSpPr>
          <p:cNvPr id="88076" name="Rectangle 14"/>
          <p:cNvSpPr>
            <a:spLocks noChangeArrowheads="1"/>
          </p:cNvSpPr>
          <p:nvPr/>
        </p:nvSpPr>
        <p:spPr bwMode="auto">
          <a:xfrm>
            <a:off x="3419475" y="1557338"/>
            <a:ext cx="1873250" cy="8636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предпочтение</a:t>
            </a:r>
          </a:p>
        </p:txBody>
      </p:sp>
      <p:sp>
        <p:nvSpPr>
          <p:cNvPr id="88077" name="Line 15"/>
          <p:cNvSpPr>
            <a:spLocks noChangeShapeType="1"/>
          </p:cNvSpPr>
          <p:nvPr/>
        </p:nvSpPr>
        <p:spPr bwMode="auto">
          <a:xfrm>
            <a:off x="2987675" y="3068638"/>
            <a:ext cx="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8078" name="Line 16"/>
          <p:cNvSpPr>
            <a:spLocks noChangeShapeType="1"/>
          </p:cNvSpPr>
          <p:nvPr/>
        </p:nvSpPr>
        <p:spPr bwMode="auto">
          <a:xfrm>
            <a:off x="2843213" y="3213100"/>
            <a:ext cx="2889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8079" name="Line 17"/>
          <p:cNvSpPr>
            <a:spLocks noChangeShapeType="1"/>
          </p:cNvSpPr>
          <p:nvPr/>
        </p:nvSpPr>
        <p:spPr bwMode="auto">
          <a:xfrm flipH="1">
            <a:off x="2700338" y="1989138"/>
            <a:ext cx="50323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88080" name="Line 19"/>
          <p:cNvSpPr>
            <a:spLocks noChangeShapeType="1"/>
          </p:cNvSpPr>
          <p:nvPr/>
        </p:nvSpPr>
        <p:spPr bwMode="auto">
          <a:xfrm>
            <a:off x="1619250" y="2492375"/>
            <a:ext cx="0" cy="3603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88081" name="Picture 20" descr="MCj030429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1613"/>
            <a:ext cx="2268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2" name="Picture 21" descr="MPj042253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163638"/>
            <a:ext cx="29527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3" name="Picture 22" descr="MCj041220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0" y="4149725"/>
            <a:ext cx="1890713"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4" name="Picture 23" descr="MCj039099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913" y="3789363"/>
            <a:ext cx="66675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5" name="Picture 24" descr="MCBD07150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1013" y="4868863"/>
            <a:ext cx="8382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C182BAC-9980-4E6A-A7B0-E5BE6176243C}" type="slidenum">
              <a:rPr lang="ru-RU" altLang="en-US" smtClean="0"/>
              <a:pPr eaLnBrk="1" hangingPunct="1"/>
              <a:t>71</a:t>
            </a:fld>
            <a:endParaRPr lang="ru-RU" altLang="en-US" smtClean="0"/>
          </a:p>
        </p:txBody>
      </p:sp>
      <p:sp>
        <p:nvSpPr>
          <p:cNvPr id="89091" name="Rectangle 2"/>
          <p:cNvSpPr>
            <a:spLocks noGrp="1" noChangeArrowheads="1"/>
          </p:cNvSpPr>
          <p:nvPr>
            <p:ph type="title"/>
          </p:nvPr>
        </p:nvSpPr>
        <p:spPr>
          <a:xfrm>
            <a:off x="685800" y="152400"/>
            <a:ext cx="7415213" cy="1600200"/>
          </a:xfrm>
        </p:spPr>
        <p:txBody>
          <a:bodyPr/>
          <a:lstStyle/>
          <a:p>
            <a:pPr eaLnBrk="1" hangingPunct="1"/>
            <a:r>
              <a:rPr lang="ru-RU" altLang="en-US" sz="4000" b="1" smtClean="0"/>
              <a:t>Аксиомы ординалистского подхода</a:t>
            </a:r>
          </a:p>
        </p:txBody>
      </p:sp>
      <p:sp>
        <p:nvSpPr>
          <p:cNvPr id="89092" name="Rectangle 3"/>
          <p:cNvSpPr>
            <a:spLocks noGrp="1" noChangeArrowheads="1"/>
          </p:cNvSpPr>
          <p:nvPr>
            <p:ph type="body" idx="1"/>
          </p:nvPr>
        </p:nvSpPr>
        <p:spPr>
          <a:xfrm>
            <a:off x="1476375" y="1828800"/>
            <a:ext cx="6905625" cy="4408488"/>
          </a:xfrm>
        </p:spPr>
        <p:txBody>
          <a:bodyPr/>
          <a:lstStyle/>
          <a:p>
            <a:pPr eaLnBrk="1" hangingPunct="1">
              <a:lnSpc>
                <a:spcPct val="90000"/>
              </a:lnSpc>
            </a:pPr>
            <a:r>
              <a:rPr lang="ru-RU" altLang="en-US" smtClean="0"/>
              <a:t>Аксиома полной упорядоченности: потребитель способен сопоставлять полезности с помощью отношений предпочтения или безразличия</a:t>
            </a:r>
          </a:p>
          <a:p>
            <a:pPr eaLnBrk="1" hangingPunct="1">
              <a:lnSpc>
                <a:spcPct val="90000"/>
              </a:lnSpc>
            </a:pPr>
            <a:r>
              <a:rPr lang="ru-RU" altLang="en-US" smtClean="0"/>
              <a:t>Аксиома транзитивности</a:t>
            </a:r>
          </a:p>
          <a:p>
            <a:pPr eaLnBrk="1" hangingPunct="1">
              <a:lnSpc>
                <a:spcPct val="90000"/>
              </a:lnSpc>
            </a:pPr>
            <a:r>
              <a:rPr lang="ru-RU" altLang="en-US" smtClean="0"/>
              <a:t>Аксиома ненасыщения</a:t>
            </a:r>
          </a:p>
          <a:p>
            <a:pPr eaLnBrk="1" hangingPunct="1">
              <a:lnSpc>
                <a:spcPct val="90000"/>
              </a:lnSpc>
            </a:pPr>
            <a:r>
              <a:rPr lang="ru-RU" altLang="en-US" smtClean="0"/>
              <a:t>Аксиома независимости</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A2F8E24-EFB8-4B36-AAE4-B528B1C0CC26}" type="slidenum">
              <a:rPr lang="ru-RU" altLang="en-US" smtClean="0"/>
              <a:pPr eaLnBrk="1" hangingPunct="1"/>
              <a:t>72</a:t>
            </a:fld>
            <a:endParaRPr lang="ru-RU" altLang="en-US" smtClean="0"/>
          </a:p>
        </p:txBody>
      </p:sp>
      <p:sp>
        <p:nvSpPr>
          <p:cNvPr id="90115" name="Rectangle 4"/>
          <p:cNvSpPr>
            <a:spLocks noGrp="1" noChangeArrowheads="1"/>
          </p:cNvSpPr>
          <p:nvPr>
            <p:ph type="title"/>
          </p:nvPr>
        </p:nvSpPr>
        <p:spPr/>
        <p:txBody>
          <a:bodyPr/>
          <a:lstStyle/>
          <a:p>
            <a:pPr eaLnBrk="1" hangingPunct="1"/>
            <a:r>
              <a:rPr lang="ru-RU" altLang="en-US" sz="3200" b="1" smtClean="0"/>
              <a:t>Суммарная полезность этих потребительских наборов одинакова (</a:t>
            </a:r>
            <a:r>
              <a:rPr lang="en-US" altLang="en-US" sz="3200" b="1" smtClean="0"/>
              <a:t>TU=const)</a:t>
            </a:r>
            <a:endParaRPr lang="ru-RU" altLang="en-US" sz="3200" b="1" smtClean="0"/>
          </a:p>
        </p:txBody>
      </p:sp>
      <p:sp>
        <p:nvSpPr>
          <p:cNvPr id="90116" name="Rectangle 6"/>
          <p:cNvSpPr>
            <a:spLocks noGrp="1" noChangeArrowheads="1"/>
          </p:cNvSpPr>
          <p:nvPr>
            <p:ph type="body" sz="half" idx="2"/>
          </p:nvPr>
        </p:nvSpPr>
        <p:spPr/>
        <p:txBody>
          <a:bodyPr/>
          <a:lstStyle/>
          <a:p>
            <a:pPr eaLnBrk="1" hangingPunct="1">
              <a:buFontTx/>
              <a:buNone/>
            </a:pPr>
            <a:r>
              <a:rPr lang="ru-RU" altLang="en-US" sz="2400" smtClean="0"/>
              <a:t>Бананы</a:t>
            </a: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endParaRPr lang="en-US" altLang="en-US" sz="2400" smtClean="0"/>
          </a:p>
          <a:p>
            <a:pPr eaLnBrk="1" hangingPunct="1">
              <a:buFontTx/>
              <a:buNone/>
            </a:pPr>
            <a:r>
              <a:rPr lang="en-US" altLang="en-US" sz="2400" smtClean="0"/>
              <a:t>			</a:t>
            </a:r>
            <a:endParaRPr lang="ru-RU" altLang="en-US" sz="2400" smtClean="0"/>
          </a:p>
          <a:p>
            <a:pPr eaLnBrk="1" hangingPunct="1">
              <a:buFontTx/>
              <a:buNone/>
            </a:pPr>
            <a:r>
              <a:rPr lang="ru-RU" altLang="en-US" sz="2400" smtClean="0"/>
              <a:t>			яблоки</a:t>
            </a:r>
          </a:p>
        </p:txBody>
      </p:sp>
      <p:graphicFrame>
        <p:nvGraphicFramePr>
          <p:cNvPr id="99361" name="Group 33"/>
          <p:cNvGraphicFramePr>
            <a:graphicFrameLocks noGrp="1"/>
          </p:cNvGraphicFramePr>
          <p:nvPr>
            <p:ph sz="half" idx="1"/>
          </p:nvPr>
        </p:nvGraphicFramePr>
        <p:xfrm>
          <a:off x="539750" y="1828800"/>
          <a:ext cx="4103688" cy="3932238"/>
        </p:xfrm>
        <a:graphic>
          <a:graphicData uri="http://schemas.openxmlformats.org/drawingml/2006/table">
            <a:tbl>
              <a:tblPr/>
              <a:tblGrid>
                <a:gridCol w="1368425"/>
                <a:gridCol w="1366838"/>
                <a:gridCol w="1368425"/>
              </a:tblGrid>
              <a:tr h="10060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Потребительский набор</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Бананы</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Яблоки</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9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М1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4</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3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М2</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9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М3</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6</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9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М4</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1</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800" b="0" i="0" u="none" strike="noStrike" cap="none" normalizeH="0" baseline="0" smtClean="0">
                          <a:ln>
                            <a:noFill/>
                          </a:ln>
                          <a:solidFill>
                            <a:schemeClr val="tx1"/>
                          </a:solidFill>
                          <a:effectLst/>
                          <a:latin typeface="Comic Sans MS" pitchFamily="66" charset="0"/>
                        </a:rPr>
                        <a:t>7</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43" name="Line 34"/>
          <p:cNvSpPr>
            <a:spLocks noChangeShapeType="1"/>
          </p:cNvSpPr>
          <p:nvPr/>
        </p:nvSpPr>
        <p:spPr bwMode="auto">
          <a:xfrm>
            <a:off x="4932363" y="2420938"/>
            <a:ext cx="0" cy="26638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0144" name="Line 35"/>
          <p:cNvSpPr>
            <a:spLocks noChangeShapeType="1"/>
          </p:cNvSpPr>
          <p:nvPr/>
        </p:nvSpPr>
        <p:spPr bwMode="auto">
          <a:xfrm>
            <a:off x="4859338" y="5084763"/>
            <a:ext cx="2736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45" name="Arc 36"/>
          <p:cNvSpPr>
            <a:spLocks/>
          </p:cNvSpPr>
          <p:nvPr/>
        </p:nvSpPr>
        <p:spPr bwMode="auto">
          <a:xfrm flipH="1" flipV="1">
            <a:off x="5219700" y="2781300"/>
            <a:ext cx="1800225" cy="2016125"/>
          </a:xfrm>
          <a:custGeom>
            <a:avLst/>
            <a:gdLst>
              <a:gd name="T0" fmla="*/ 0 w 21600"/>
              <a:gd name="T1" fmla="*/ 0 h 21600"/>
              <a:gd name="T2" fmla="*/ 150037490 w 21600"/>
              <a:gd name="T3" fmla="*/ 188183313 h 21600"/>
              <a:gd name="T4" fmla="*/ 0 w 21600"/>
              <a:gd name="T5" fmla="*/ 1881833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146" name="AutoShape 37"/>
          <p:cNvSpPr>
            <a:spLocks noChangeArrowheads="1"/>
          </p:cNvSpPr>
          <p:nvPr/>
        </p:nvSpPr>
        <p:spPr bwMode="auto">
          <a:xfrm>
            <a:off x="5219700" y="3141663"/>
            <a:ext cx="144463" cy="215900"/>
          </a:xfrm>
          <a:prstGeom prst="diamond">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90147" name="AutoShape 38"/>
          <p:cNvSpPr>
            <a:spLocks noChangeArrowheads="1"/>
          </p:cNvSpPr>
          <p:nvPr/>
        </p:nvSpPr>
        <p:spPr bwMode="auto">
          <a:xfrm>
            <a:off x="5364163" y="3644900"/>
            <a:ext cx="144462" cy="215900"/>
          </a:xfrm>
          <a:prstGeom prst="diamond">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90148" name="AutoShape 39"/>
          <p:cNvSpPr>
            <a:spLocks noChangeArrowheads="1"/>
          </p:cNvSpPr>
          <p:nvPr/>
        </p:nvSpPr>
        <p:spPr bwMode="auto">
          <a:xfrm>
            <a:off x="5724525" y="4221163"/>
            <a:ext cx="144463" cy="215900"/>
          </a:xfrm>
          <a:prstGeom prst="diamond">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90149" name="AutoShape 40"/>
          <p:cNvSpPr>
            <a:spLocks noChangeArrowheads="1"/>
          </p:cNvSpPr>
          <p:nvPr/>
        </p:nvSpPr>
        <p:spPr bwMode="auto">
          <a:xfrm>
            <a:off x="6300788" y="4581525"/>
            <a:ext cx="144462" cy="215900"/>
          </a:xfrm>
          <a:prstGeom prst="diamond">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90150" name="Line 41"/>
          <p:cNvSpPr>
            <a:spLocks noChangeShapeType="1"/>
          </p:cNvSpPr>
          <p:nvPr/>
        </p:nvSpPr>
        <p:spPr bwMode="auto">
          <a:xfrm>
            <a:off x="4572000" y="3213100"/>
            <a:ext cx="5762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1" name="Line 42"/>
          <p:cNvSpPr>
            <a:spLocks noChangeShapeType="1"/>
          </p:cNvSpPr>
          <p:nvPr/>
        </p:nvSpPr>
        <p:spPr bwMode="auto">
          <a:xfrm flipV="1">
            <a:off x="4500563" y="3789363"/>
            <a:ext cx="719137"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2" name="Line 43"/>
          <p:cNvSpPr>
            <a:spLocks noChangeShapeType="1"/>
          </p:cNvSpPr>
          <p:nvPr/>
        </p:nvSpPr>
        <p:spPr bwMode="auto">
          <a:xfrm flipV="1">
            <a:off x="4572000" y="4365625"/>
            <a:ext cx="1008063"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3" name="Line 44"/>
          <p:cNvSpPr>
            <a:spLocks noChangeShapeType="1"/>
          </p:cNvSpPr>
          <p:nvPr/>
        </p:nvSpPr>
        <p:spPr bwMode="auto">
          <a:xfrm flipV="1">
            <a:off x="4572000" y="4797425"/>
            <a:ext cx="1728788"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0154" name="Picture 45" descr="MCj042807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4508500"/>
            <a:ext cx="1547812"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5" name="Picture 46" descr="MCj030007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1989138"/>
            <a:ext cx="1512888"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56" name="Picture 47" descr="MCFD00964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5825" y="260350"/>
            <a:ext cx="16843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90795D9-3A0A-4A08-89ED-05AAFC8F3A0A}" type="slidenum">
              <a:rPr lang="ru-RU" altLang="en-US" smtClean="0"/>
              <a:pPr eaLnBrk="1" hangingPunct="1"/>
              <a:t>73</a:t>
            </a:fld>
            <a:endParaRPr lang="ru-RU" altLang="en-US" smtClean="0"/>
          </a:p>
        </p:txBody>
      </p:sp>
      <p:sp>
        <p:nvSpPr>
          <p:cNvPr id="91139" name="Rectangle 2"/>
          <p:cNvSpPr>
            <a:spLocks noGrp="1" noChangeArrowheads="1"/>
          </p:cNvSpPr>
          <p:nvPr>
            <p:ph type="title"/>
          </p:nvPr>
        </p:nvSpPr>
        <p:spPr>
          <a:xfrm>
            <a:off x="685800" y="152400"/>
            <a:ext cx="6870700" cy="1044575"/>
          </a:xfrm>
        </p:spPr>
        <p:txBody>
          <a:bodyPr/>
          <a:lstStyle/>
          <a:p>
            <a:pPr eaLnBrk="1" hangingPunct="1"/>
            <a:r>
              <a:rPr lang="ru-RU" altLang="en-US" sz="3200" b="1" smtClean="0"/>
              <a:t/>
            </a:r>
            <a:br>
              <a:rPr lang="ru-RU" altLang="en-US" sz="3200" b="1" smtClean="0"/>
            </a:br>
            <a:r>
              <a:rPr lang="ru-RU" altLang="en-US" sz="3200" b="1" smtClean="0"/>
              <a:t/>
            </a:r>
            <a:br>
              <a:rPr lang="ru-RU" altLang="en-US" sz="3200" b="1" smtClean="0"/>
            </a:br>
            <a:r>
              <a:rPr lang="ru-RU" altLang="en-US" sz="2800" b="1" smtClean="0"/>
              <a:t>ОСНОВНОЙ ИНСТРУМЕНТ АНАЛИЗА – КРИВАЯ БЕЗРАЗЛИЧИЯ</a:t>
            </a:r>
          </a:p>
        </p:txBody>
      </p:sp>
      <p:sp>
        <p:nvSpPr>
          <p:cNvPr id="91140" name="Rectangle 3"/>
          <p:cNvSpPr>
            <a:spLocks noGrp="1" noChangeArrowheads="1"/>
          </p:cNvSpPr>
          <p:nvPr>
            <p:ph type="body" idx="1"/>
          </p:nvPr>
        </p:nvSpPr>
        <p:spPr>
          <a:xfrm>
            <a:off x="685800" y="1484313"/>
            <a:ext cx="7696200" cy="4537075"/>
          </a:xfrm>
        </p:spPr>
        <p:txBody>
          <a:bodyPr/>
          <a:lstStyle/>
          <a:p>
            <a:pPr eaLnBrk="1" hangingPunct="1"/>
            <a:r>
              <a:rPr lang="ru-RU" altLang="en-US" sz="3600" smtClean="0"/>
              <a:t>Кривая безразличия отражает наборы благ, обладающих для данного потребителя одинаковой суммарной полезностью.</a:t>
            </a:r>
          </a:p>
          <a:p>
            <a:pPr eaLnBrk="1" hangingPunct="1"/>
            <a:r>
              <a:rPr lang="ru-RU" altLang="en-US" sz="3600" smtClean="0"/>
              <a:t>Каждый потребитель имеет карту кривых безразличия.</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BFCAFF7-D20C-4496-8ACD-98C503B824C8}" type="slidenum">
              <a:rPr lang="ru-RU" altLang="en-US" smtClean="0"/>
              <a:pPr eaLnBrk="1" hangingPunct="1"/>
              <a:t>74</a:t>
            </a:fld>
            <a:endParaRPr lang="ru-RU" altLang="en-US" smtClean="0"/>
          </a:p>
        </p:txBody>
      </p:sp>
      <p:sp>
        <p:nvSpPr>
          <p:cNvPr id="92163" name="Rectangle 2"/>
          <p:cNvSpPr>
            <a:spLocks noGrp="1" noChangeArrowheads="1"/>
          </p:cNvSpPr>
          <p:nvPr>
            <p:ph type="title"/>
          </p:nvPr>
        </p:nvSpPr>
        <p:spPr/>
        <p:txBody>
          <a:bodyPr/>
          <a:lstStyle/>
          <a:p>
            <a:pPr eaLnBrk="1" hangingPunct="1"/>
            <a:r>
              <a:rPr lang="ru-RU" altLang="en-US" smtClean="0"/>
              <a:t>Свойства кривых безразличия</a:t>
            </a:r>
          </a:p>
        </p:txBody>
      </p:sp>
      <p:sp>
        <p:nvSpPr>
          <p:cNvPr id="92164" name="Rectangle 3"/>
          <p:cNvSpPr>
            <a:spLocks noGrp="1" noChangeArrowheads="1"/>
          </p:cNvSpPr>
          <p:nvPr>
            <p:ph type="body" idx="1"/>
          </p:nvPr>
        </p:nvSpPr>
        <p:spPr>
          <a:xfrm>
            <a:off x="685800" y="1828800"/>
            <a:ext cx="7696200" cy="4192588"/>
          </a:xfrm>
        </p:spPr>
        <p:txBody>
          <a:bodyPr/>
          <a:lstStyle/>
          <a:p>
            <a:pPr eaLnBrk="1" hangingPunct="1">
              <a:lnSpc>
                <a:spcPct val="90000"/>
              </a:lnSpc>
            </a:pPr>
            <a:r>
              <a:rPr lang="ru-RU" altLang="en-US" smtClean="0"/>
              <a:t>Могут быть проведены через любую точку пространства товаров;</a:t>
            </a:r>
          </a:p>
          <a:p>
            <a:pPr eaLnBrk="1" hangingPunct="1">
              <a:lnSpc>
                <a:spcPct val="90000"/>
              </a:lnSpc>
            </a:pPr>
            <a:r>
              <a:rPr lang="ru-RU" altLang="en-US" smtClean="0"/>
              <a:t>Выпуклы по отношению к началу координат (есть исключения);</a:t>
            </a:r>
          </a:p>
          <a:p>
            <a:pPr eaLnBrk="1" hangingPunct="1">
              <a:lnSpc>
                <a:spcPct val="90000"/>
              </a:lnSpc>
            </a:pPr>
            <a:r>
              <a:rPr lang="ru-RU" altLang="en-US" smtClean="0"/>
              <a:t>Имеют отрицательный наклон( есть исключения);</a:t>
            </a:r>
          </a:p>
          <a:p>
            <a:pPr eaLnBrk="1" hangingPunct="1">
              <a:lnSpc>
                <a:spcPct val="90000"/>
              </a:lnSpc>
            </a:pPr>
            <a:r>
              <a:rPr lang="ru-RU" altLang="en-US" smtClean="0"/>
              <a:t>Никогда не пересекаются;</a:t>
            </a:r>
          </a:p>
          <a:p>
            <a:pPr eaLnBrk="1" hangingPunct="1">
              <a:lnSpc>
                <a:spcPct val="90000"/>
              </a:lnSpc>
            </a:pPr>
            <a:r>
              <a:rPr lang="ru-RU" altLang="en-US" smtClean="0"/>
              <a:t>«Чем выше, тем лучше»;</a:t>
            </a:r>
          </a:p>
          <a:p>
            <a:pPr eaLnBrk="1" hangingPunct="1">
              <a:lnSpc>
                <a:spcPct val="90000"/>
              </a:lnSpc>
            </a:pPr>
            <a:endParaRPr lang="ru-RU" alt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158AB5F-86C9-449A-9EB7-72D3C2DF5541}" type="slidenum">
              <a:rPr lang="ru-RU" altLang="en-US" smtClean="0"/>
              <a:pPr eaLnBrk="1" hangingPunct="1"/>
              <a:t>75</a:t>
            </a:fld>
            <a:endParaRPr lang="ru-RU" altLang="en-US" smtClean="0"/>
          </a:p>
        </p:txBody>
      </p:sp>
      <p:sp>
        <p:nvSpPr>
          <p:cNvPr id="93187" name="Rectangle 2"/>
          <p:cNvSpPr>
            <a:spLocks noGrp="1" noChangeArrowheads="1"/>
          </p:cNvSpPr>
          <p:nvPr>
            <p:ph type="title"/>
          </p:nvPr>
        </p:nvSpPr>
        <p:spPr/>
        <p:txBody>
          <a:bodyPr/>
          <a:lstStyle/>
          <a:p>
            <a:pPr eaLnBrk="1" hangingPunct="1"/>
            <a:r>
              <a:rPr lang="ru-RU" altLang="en-US" sz="2800" smtClean="0"/>
              <a:t>Кривая безразличия отражает характер предпочтений потребителя: различные формы кривых безразличия</a:t>
            </a:r>
          </a:p>
        </p:txBody>
      </p:sp>
      <p:sp>
        <p:nvSpPr>
          <p:cNvPr id="93188" name="Rectangle 3"/>
          <p:cNvSpPr>
            <a:spLocks noGrp="1" noChangeArrowheads="1"/>
          </p:cNvSpPr>
          <p:nvPr>
            <p:ph type="body" sz="half" idx="1"/>
          </p:nvPr>
        </p:nvSpPr>
        <p:spPr/>
        <p:txBody>
          <a:bodyPr/>
          <a:lstStyle/>
          <a:p>
            <a:pPr eaLnBrk="1" hangingPunct="1">
              <a:buFontTx/>
              <a:buNone/>
            </a:pPr>
            <a:r>
              <a:rPr lang="ru-RU" altLang="en-US" smtClean="0"/>
              <a:t> </a:t>
            </a:r>
          </a:p>
        </p:txBody>
      </p:sp>
      <p:sp>
        <p:nvSpPr>
          <p:cNvPr id="93189" name="Rectangle 4"/>
          <p:cNvSpPr>
            <a:spLocks noGrp="1" noChangeArrowheads="1"/>
          </p:cNvSpPr>
          <p:nvPr>
            <p:ph type="body" sz="half" idx="2"/>
          </p:nvPr>
        </p:nvSpPr>
        <p:spPr/>
        <p:txBody>
          <a:bodyPr/>
          <a:lstStyle/>
          <a:p>
            <a:pPr eaLnBrk="1" hangingPunct="1">
              <a:buFontTx/>
              <a:buNone/>
            </a:pPr>
            <a:r>
              <a:rPr lang="en-US" altLang="en-US" smtClean="0"/>
              <a:t>   </a:t>
            </a:r>
            <a:endParaRPr lang="ru-RU" altLang="en-US" smtClean="0"/>
          </a:p>
        </p:txBody>
      </p:sp>
      <p:sp>
        <p:nvSpPr>
          <p:cNvPr id="93190" name="Line 5"/>
          <p:cNvSpPr>
            <a:spLocks noChangeShapeType="1"/>
          </p:cNvSpPr>
          <p:nvPr/>
        </p:nvSpPr>
        <p:spPr bwMode="auto">
          <a:xfrm flipV="1">
            <a:off x="1116013" y="2060575"/>
            <a:ext cx="0" cy="12969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191" name="Line 6"/>
          <p:cNvSpPr>
            <a:spLocks noChangeShapeType="1"/>
          </p:cNvSpPr>
          <p:nvPr/>
        </p:nvSpPr>
        <p:spPr bwMode="auto">
          <a:xfrm>
            <a:off x="1116013" y="3357563"/>
            <a:ext cx="11525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192" name="Line 7"/>
          <p:cNvSpPr>
            <a:spLocks noChangeShapeType="1"/>
          </p:cNvSpPr>
          <p:nvPr/>
        </p:nvSpPr>
        <p:spPr bwMode="auto">
          <a:xfrm flipV="1">
            <a:off x="1187450" y="3933825"/>
            <a:ext cx="0" cy="12239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193" name="Line 8"/>
          <p:cNvSpPr>
            <a:spLocks noChangeShapeType="1"/>
          </p:cNvSpPr>
          <p:nvPr/>
        </p:nvSpPr>
        <p:spPr bwMode="auto">
          <a:xfrm>
            <a:off x="1187450" y="5157788"/>
            <a:ext cx="12969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194" name="Line 9"/>
          <p:cNvSpPr>
            <a:spLocks noChangeShapeType="1"/>
          </p:cNvSpPr>
          <p:nvPr/>
        </p:nvSpPr>
        <p:spPr bwMode="auto">
          <a:xfrm>
            <a:off x="1116013" y="2492375"/>
            <a:ext cx="10080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195" name="Line 10"/>
          <p:cNvSpPr>
            <a:spLocks noChangeShapeType="1"/>
          </p:cNvSpPr>
          <p:nvPr/>
        </p:nvSpPr>
        <p:spPr bwMode="auto">
          <a:xfrm>
            <a:off x="1116013" y="2708275"/>
            <a:ext cx="10080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196" name="Line 11"/>
          <p:cNvSpPr>
            <a:spLocks noChangeShapeType="1"/>
          </p:cNvSpPr>
          <p:nvPr/>
        </p:nvSpPr>
        <p:spPr bwMode="auto">
          <a:xfrm>
            <a:off x="1116013" y="2924175"/>
            <a:ext cx="10080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197" name="Line 12"/>
          <p:cNvSpPr>
            <a:spLocks noChangeShapeType="1"/>
          </p:cNvSpPr>
          <p:nvPr/>
        </p:nvSpPr>
        <p:spPr bwMode="auto">
          <a:xfrm>
            <a:off x="1116013" y="3141663"/>
            <a:ext cx="100806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198" name="Line 13"/>
          <p:cNvSpPr>
            <a:spLocks noChangeShapeType="1"/>
          </p:cNvSpPr>
          <p:nvPr/>
        </p:nvSpPr>
        <p:spPr bwMode="auto">
          <a:xfrm flipV="1">
            <a:off x="1403350" y="4076700"/>
            <a:ext cx="0" cy="1081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199" name="Line 14"/>
          <p:cNvSpPr>
            <a:spLocks noChangeShapeType="1"/>
          </p:cNvSpPr>
          <p:nvPr/>
        </p:nvSpPr>
        <p:spPr bwMode="auto">
          <a:xfrm flipV="1">
            <a:off x="1619250" y="4005263"/>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00" name="Line 15"/>
          <p:cNvSpPr>
            <a:spLocks noChangeShapeType="1"/>
          </p:cNvSpPr>
          <p:nvPr/>
        </p:nvSpPr>
        <p:spPr bwMode="auto">
          <a:xfrm flipV="1">
            <a:off x="1908175" y="4005263"/>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01" name="Line 16"/>
          <p:cNvSpPr>
            <a:spLocks noChangeShapeType="1"/>
          </p:cNvSpPr>
          <p:nvPr/>
        </p:nvSpPr>
        <p:spPr bwMode="auto">
          <a:xfrm flipV="1">
            <a:off x="4859338" y="2276475"/>
            <a:ext cx="0" cy="11525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02" name="Line 17"/>
          <p:cNvSpPr>
            <a:spLocks noChangeShapeType="1"/>
          </p:cNvSpPr>
          <p:nvPr/>
        </p:nvSpPr>
        <p:spPr bwMode="auto">
          <a:xfrm>
            <a:off x="4859338" y="3429000"/>
            <a:ext cx="10810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03" name="Line 18"/>
          <p:cNvSpPr>
            <a:spLocks noChangeShapeType="1"/>
          </p:cNvSpPr>
          <p:nvPr/>
        </p:nvSpPr>
        <p:spPr bwMode="auto">
          <a:xfrm>
            <a:off x="4859338" y="2924175"/>
            <a:ext cx="433387" cy="504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04" name="Line 19"/>
          <p:cNvSpPr>
            <a:spLocks noChangeShapeType="1"/>
          </p:cNvSpPr>
          <p:nvPr/>
        </p:nvSpPr>
        <p:spPr bwMode="auto">
          <a:xfrm>
            <a:off x="4859338" y="2636838"/>
            <a:ext cx="720725"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05" name="Line 20"/>
          <p:cNvSpPr>
            <a:spLocks noChangeShapeType="1"/>
          </p:cNvSpPr>
          <p:nvPr/>
        </p:nvSpPr>
        <p:spPr bwMode="auto">
          <a:xfrm>
            <a:off x="4932363" y="2492375"/>
            <a:ext cx="792162" cy="936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06" name="Line 21"/>
          <p:cNvSpPr>
            <a:spLocks noChangeShapeType="1"/>
          </p:cNvSpPr>
          <p:nvPr/>
        </p:nvSpPr>
        <p:spPr bwMode="auto">
          <a:xfrm flipV="1">
            <a:off x="4859338" y="3860800"/>
            <a:ext cx="0" cy="12969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07" name="Line 22"/>
          <p:cNvSpPr>
            <a:spLocks noChangeShapeType="1"/>
          </p:cNvSpPr>
          <p:nvPr/>
        </p:nvSpPr>
        <p:spPr bwMode="auto">
          <a:xfrm>
            <a:off x="4859338" y="5157788"/>
            <a:ext cx="12969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08" name="Line 23"/>
          <p:cNvSpPr>
            <a:spLocks noChangeShapeType="1"/>
          </p:cNvSpPr>
          <p:nvPr/>
        </p:nvSpPr>
        <p:spPr bwMode="auto">
          <a:xfrm>
            <a:off x="5076825" y="4076700"/>
            <a:ext cx="0" cy="720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09" name="Line 24"/>
          <p:cNvSpPr>
            <a:spLocks noChangeShapeType="1"/>
          </p:cNvSpPr>
          <p:nvPr/>
        </p:nvSpPr>
        <p:spPr bwMode="auto">
          <a:xfrm>
            <a:off x="5076825" y="4797425"/>
            <a:ext cx="7905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10" name="Line 25"/>
          <p:cNvSpPr>
            <a:spLocks noChangeShapeType="1"/>
          </p:cNvSpPr>
          <p:nvPr/>
        </p:nvSpPr>
        <p:spPr bwMode="auto">
          <a:xfrm>
            <a:off x="5364163" y="3860800"/>
            <a:ext cx="0" cy="647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11" name="Line 26"/>
          <p:cNvSpPr>
            <a:spLocks noChangeShapeType="1"/>
          </p:cNvSpPr>
          <p:nvPr/>
        </p:nvSpPr>
        <p:spPr bwMode="auto">
          <a:xfrm>
            <a:off x="5364163" y="4508500"/>
            <a:ext cx="6477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12" name="Rectangle 27"/>
          <p:cNvSpPr>
            <a:spLocks noChangeArrowheads="1"/>
          </p:cNvSpPr>
          <p:nvPr/>
        </p:nvSpPr>
        <p:spPr bwMode="auto">
          <a:xfrm>
            <a:off x="1187450" y="1916113"/>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Y</a:t>
            </a:r>
            <a:endParaRPr lang="ru-RU" altLang="en-US"/>
          </a:p>
        </p:txBody>
      </p:sp>
      <p:sp>
        <p:nvSpPr>
          <p:cNvPr id="93213" name="Rectangle 28"/>
          <p:cNvSpPr>
            <a:spLocks noChangeArrowheads="1"/>
          </p:cNvSpPr>
          <p:nvPr/>
        </p:nvSpPr>
        <p:spPr bwMode="auto">
          <a:xfrm>
            <a:off x="2268538" y="3429000"/>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X</a:t>
            </a:r>
            <a:endParaRPr lang="ru-RU" altLang="en-US"/>
          </a:p>
        </p:txBody>
      </p:sp>
      <p:sp>
        <p:nvSpPr>
          <p:cNvPr id="93214" name="Rectangle 29"/>
          <p:cNvSpPr>
            <a:spLocks noChangeArrowheads="1"/>
          </p:cNvSpPr>
          <p:nvPr/>
        </p:nvSpPr>
        <p:spPr bwMode="auto">
          <a:xfrm>
            <a:off x="1331913" y="3644900"/>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Y</a:t>
            </a:r>
            <a:endParaRPr lang="ru-RU" altLang="en-US"/>
          </a:p>
        </p:txBody>
      </p:sp>
      <p:sp>
        <p:nvSpPr>
          <p:cNvPr id="93215" name="Rectangle 30"/>
          <p:cNvSpPr>
            <a:spLocks noChangeArrowheads="1"/>
          </p:cNvSpPr>
          <p:nvPr/>
        </p:nvSpPr>
        <p:spPr bwMode="auto">
          <a:xfrm>
            <a:off x="2555875" y="5013325"/>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X</a:t>
            </a:r>
            <a:endParaRPr lang="ru-RU" altLang="en-US"/>
          </a:p>
        </p:txBody>
      </p:sp>
      <p:sp>
        <p:nvSpPr>
          <p:cNvPr id="93216" name="Rectangle 31"/>
          <p:cNvSpPr>
            <a:spLocks noChangeArrowheads="1"/>
          </p:cNvSpPr>
          <p:nvPr/>
        </p:nvSpPr>
        <p:spPr bwMode="auto">
          <a:xfrm>
            <a:off x="4787900" y="1916113"/>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Y</a:t>
            </a:r>
            <a:endParaRPr lang="ru-RU" altLang="en-US"/>
          </a:p>
        </p:txBody>
      </p:sp>
      <p:sp>
        <p:nvSpPr>
          <p:cNvPr id="93217" name="Rectangle 32"/>
          <p:cNvSpPr>
            <a:spLocks noChangeArrowheads="1"/>
          </p:cNvSpPr>
          <p:nvPr/>
        </p:nvSpPr>
        <p:spPr bwMode="auto">
          <a:xfrm>
            <a:off x="6084888" y="3357563"/>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X</a:t>
            </a:r>
            <a:endParaRPr lang="ru-RU" altLang="en-US"/>
          </a:p>
        </p:txBody>
      </p:sp>
      <p:sp>
        <p:nvSpPr>
          <p:cNvPr id="93218" name="Rectangle 33"/>
          <p:cNvSpPr>
            <a:spLocks noChangeArrowheads="1"/>
          </p:cNvSpPr>
          <p:nvPr/>
        </p:nvSpPr>
        <p:spPr bwMode="auto">
          <a:xfrm>
            <a:off x="4932363" y="3644900"/>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Y</a:t>
            </a:r>
            <a:endParaRPr lang="ru-RU" altLang="en-US"/>
          </a:p>
        </p:txBody>
      </p:sp>
      <p:sp>
        <p:nvSpPr>
          <p:cNvPr id="93219" name="Rectangle 34"/>
          <p:cNvSpPr>
            <a:spLocks noChangeArrowheads="1"/>
          </p:cNvSpPr>
          <p:nvPr/>
        </p:nvSpPr>
        <p:spPr bwMode="auto">
          <a:xfrm>
            <a:off x="6300788" y="5013325"/>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X</a:t>
            </a:r>
            <a:endParaRPr lang="ru-RU" altLang="en-US"/>
          </a:p>
        </p:txBody>
      </p:sp>
      <p:sp>
        <p:nvSpPr>
          <p:cNvPr id="93220" name="Line 35"/>
          <p:cNvSpPr>
            <a:spLocks noChangeShapeType="1"/>
          </p:cNvSpPr>
          <p:nvPr/>
        </p:nvSpPr>
        <p:spPr bwMode="auto">
          <a:xfrm flipV="1">
            <a:off x="3132138" y="2133600"/>
            <a:ext cx="0" cy="12239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21" name="Line 36"/>
          <p:cNvSpPr>
            <a:spLocks noChangeShapeType="1"/>
          </p:cNvSpPr>
          <p:nvPr/>
        </p:nvSpPr>
        <p:spPr bwMode="auto">
          <a:xfrm>
            <a:off x="3132138" y="3357563"/>
            <a:ext cx="10795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22" name="Arc 37"/>
          <p:cNvSpPr>
            <a:spLocks/>
          </p:cNvSpPr>
          <p:nvPr/>
        </p:nvSpPr>
        <p:spPr bwMode="auto">
          <a:xfrm flipV="1">
            <a:off x="3132138" y="2492375"/>
            <a:ext cx="1008062" cy="504825"/>
          </a:xfrm>
          <a:custGeom>
            <a:avLst/>
            <a:gdLst>
              <a:gd name="T0" fmla="*/ 0 w 21600"/>
              <a:gd name="T1" fmla="*/ 0 h 21600"/>
              <a:gd name="T2" fmla="*/ 47045781 w 21600"/>
              <a:gd name="T3" fmla="*/ 11798530 h 21600"/>
              <a:gd name="T4" fmla="*/ 0 w 21600"/>
              <a:gd name="T5" fmla="*/ 117985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223" name="Arc 38"/>
          <p:cNvSpPr>
            <a:spLocks/>
          </p:cNvSpPr>
          <p:nvPr/>
        </p:nvSpPr>
        <p:spPr bwMode="auto">
          <a:xfrm flipV="1">
            <a:off x="3132138" y="2205038"/>
            <a:ext cx="1008062" cy="504825"/>
          </a:xfrm>
          <a:custGeom>
            <a:avLst/>
            <a:gdLst>
              <a:gd name="T0" fmla="*/ 0 w 21600"/>
              <a:gd name="T1" fmla="*/ 0 h 21600"/>
              <a:gd name="T2" fmla="*/ 47045781 w 21600"/>
              <a:gd name="T3" fmla="*/ 11798530 h 21600"/>
              <a:gd name="T4" fmla="*/ 0 w 21600"/>
              <a:gd name="T5" fmla="*/ 117985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224" name="Arc 39"/>
          <p:cNvSpPr>
            <a:spLocks/>
          </p:cNvSpPr>
          <p:nvPr/>
        </p:nvSpPr>
        <p:spPr bwMode="auto">
          <a:xfrm flipV="1">
            <a:off x="3132138" y="1916113"/>
            <a:ext cx="1008062" cy="504825"/>
          </a:xfrm>
          <a:custGeom>
            <a:avLst/>
            <a:gdLst>
              <a:gd name="T0" fmla="*/ 0 w 21600"/>
              <a:gd name="T1" fmla="*/ 0 h 21600"/>
              <a:gd name="T2" fmla="*/ 47045781 w 21600"/>
              <a:gd name="T3" fmla="*/ 11798530 h 21600"/>
              <a:gd name="T4" fmla="*/ 0 w 21600"/>
              <a:gd name="T5" fmla="*/ 1179853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93225" name="Line 40"/>
          <p:cNvSpPr>
            <a:spLocks noChangeShapeType="1"/>
          </p:cNvSpPr>
          <p:nvPr/>
        </p:nvSpPr>
        <p:spPr bwMode="auto">
          <a:xfrm flipV="1">
            <a:off x="3132138" y="3933825"/>
            <a:ext cx="0" cy="12239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26" name="Line 41"/>
          <p:cNvSpPr>
            <a:spLocks noChangeShapeType="1"/>
          </p:cNvSpPr>
          <p:nvPr/>
        </p:nvSpPr>
        <p:spPr bwMode="auto">
          <a:xfrm>
            <a:off x="3132138" y="5157788"/>
            <a:ext cx="10795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3227" name="Arc 42"/>
          <p:cNvSpPr>
            <a:spLocks/>
          </p:cNvSpPr>
          <p:nvPr/>
        </p:nvSpPr>
        <p:spPr bwMode="auto">
          <a:xfrm>
            <a:off x="3132138" y="4292600"/>
            <a:ext cx="719137" cy="865188"/>
          </a:xfrm>
          <a:custGeom>
            <a:avLst/>
            <a:gdLst>
              <a:gd name="T0" fmla="*/ 0 w 21600"/>
              <a:gd name="T1" fmla="*/ 0 h 21600"/>
              <a:gd name="T2" fmla="*/ 23942501 w 21600"/>
              <a:gd name="T3" fmla="*/ 34655103 h 21600"/>
              <a:gd name="T4" fmla="*/ 0 w 21600"/>
              <a:gd name="T5" fmla="*/ 3465510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2F7C51D-4577-4AD9-B726-39F589A790DB}" type="slidenum">
              <a:rPr lang="ru-RU" altLang="en-US" smtClean="0"/>
              <a:pPr eaLnBrk="1" hangingPunct="1"/>
              <a:t>76</a:t>
            </a:fld>
            <a:endParaRPr lang="ru-RU" altLang="en-US" smtClean="0"/>
          </a:p>
        </p:txBody>
      </p:sp>
      <p:sp>
        <p:nvSpPr>
          <p:cNvPr id="94211" name="Rectangle 2"/>
          <p:cNvSpPr>
            <a:spLocks noGrp="1" noChangeArrowheads="1"/>
          </p:cNvSpPr>
          <p:nvPr>
            <p:ph type="title"/>
          </p:nvPr>
        </p:nvSpPr>
        <p:spPr/>
        <p:txBody>
          <a:bodyPr/>
          <a:lstStyle/>
          <a:p>
            <a:pPr eaLnBrk="1" hangingPunct="1"/>
            <a:r>
              <a:rPr lang="ru-RU" altLang="en-US" smtClean="0"/>
              <a:t>Предельная норма замещения</a:t>
            </a:r>
          </a:p>
        </p:txBody>
      </p:sp>
      <p:sp>
        <p:nvSpPr>
          <p:cNvPr id="94212" name="Rectangle 3"/>
          <p:cNvSpPr>
            <a:spLocks noGrp="1" noChangeArrowheads="1"/>
          </p:cNvSpPr>
          <p:nvPr>
            <p:ph type="body" idx="1"/>
          </p:nvPr>
        </p:nvSpPr>
        <p:spPr>
          <a:xfrm>
            <a:off x="685800" y="1828800"/>
            <a:ext cx="7696200" cy="4192588"/>
          </a:xfrm>
        </p:spPr>
        <p:txBody>
          <a:bodyPr/>
          <a:lstStyle/>
          <a:p>
            <a:pPr eaLnBrk="1" hangingPunct="1">
              <a:buFontTx/>
              <a:buNone/>
            </a:pPr>
            <a:r>
              <a:rPr lang="ru-RU" altLang="en-US" sz="2800" smtClean="0"/>
              <a:t>Предельная норма замещения показывает, от какого количества одного товара готов отказаться потребитель, чтобы увеличить потребление другого товара и при этом сохранить суммарный уровень полезности неизменным</a:t>
            </a:r>
          </a:p>
          <a:p>
            <a:pPr eaLnBrk="1" hangingPunct="1">
              <a:buFontTx/>
              <a:buNone/>
            </a:pPr>
            <a:r>
              <a:rPr lang="en-US" altLang="en-US" sz="2800" smtClean="0"/>
              <a:t>			</a:t>
            </a:r>
          </a:p>
          <a:p>
            <a:pPr eaLnBrk="1" hangingPunct="1">
              <a:buFontTx/>
              <a:buNone/>
            </a:pPr>
            <a:r>
              <a:rPr lang="en-US" altLang="en-US" sz="2800" smtClean="0"/>
              <a:t>		</a:t>
            </a:r>
            <a:r>
              <a:rPr lang="en-US" altLang="en-US" sz="2800" b="1" smtClean="0"/>
              <a:t>MRS</a:t>
            </a:r>
            <a:r>
              <a:rPr lang="en-US" altLang="en-US" sz="2800" b="1" baseline="-25000" smtClean="0"/>
              <a:t>X,Y</a:t>
            </a:r>
            <a:r>
              <a:rPr lang="en-US" altLang="en-US" sz="2800" b="1" smtClean="0"/>
              <a:t> = - ∆Y/ ∆X</a:t>
            </a:r>
            <a:r>
              <a:rPr lang="ru-RU" altLang="en-US" sz="2800" b="1" smtClean="0"/>
              <a:t> = </a:t>
            </a:r>
            <a:r>
              <a:rPr lang="en-US" altLang="en-US" sz="2800" b="1" smtClean="0"/>
              <a:t>MUx / MUy</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AF47B7A6-48BC-4569-8AB0-767B055CA8EE}" type="slidenum">
              <a:rPr lang="ru-RU" altLang="en-US" smtClean="0"/>
              <a:pPr eaLnBrk="1" hangingPunct="1"/>
              <a:t>77</a:t>
            </a:fld>
            <a:endParaRPr lang="ru-RU" altLang="en-US" smtClean="0"/>
          </a:p>
        </p:txBody>
      </p:sp>
      <p:sp>
        <p:nvSpPr>
          <p:cNvPr id="95235" name="Rectangle 2"/>
          <p:cNvSpPr>
            <a:spLocks noGrp="1" noChangeArrowheads="1"/>
          </p:cNvSpPr>
          <p:nvPr>
            <p:ph type="title"/>
          </p:nvPr>
        </p:nvSpPr>
        <p:spPr/>
        <p:txBody>
          <a:bodyPr/>
          <a:lstStyle/>
          <a:p>
            <a:pPr eaLnBrk="1" hangingPunct="1"/>
            <a:r>
              <a:rPr lang="ru-RU" altLang="en-US" sz="4000" b="1" smtClean="0"/>
              <a:t>Бюджетное ограничение потребителя</a:t>
            </a:r>
          </a:p>
        </p:txBody>
      </p:sp>
      <p:sp>
        <p:nvSpPr>
          <p:cNvPr id="95236" name="Rectangle 3"/>
          <p:cNvSpPr>
            <a:spLocks noGrp="1" noChangeArrowheads="1"/>
          </p:cNvSpPr>
          <p:nvPr>
            <p:ph type="body" idx="1"/>
          </p:nvPr>
        </p:nvSpPr>
        <p:spPr>
          <a:xfrm>
            <a:off x="685800" y="1828800"/>
            <a:ext cx="7696200" cy="4695825"/>
          </a:xfrm>
        </p:spPr>
        <p:txBody>
          <a:bodyPr/>
          <a:lstStyle/>
          <a:p>
            <a:pPr eaLnBrk="1" hangingPunct="1">
              <a:buFontTx/>
              <a:buNone/>
            </a:pPr>
            <a:endParaRPr lang="ru-RU" altLang="en-US" smtClean="0"/>
          </a:p>
          <a:p>
            <a:pPr algn="ctr" eaLnBrk="1" hangingPunct="1">
              <a:buFontTx/>
              <a:buNone/>
            </a:pPr>
            <a:r>
              <a:rPr lang="en-US" altLang="en-US" sz="3600" b="1" smtClean="0"/>
              <a:t>I = P</a:t>
            </a:r>
            <a:r>
              <a:rPr lang="en-US" altLang="en-US" sz="3600" b="1" baseline="-25000" smtClean="0"/>
              <a:t>X</a:t>
            </a:r>
            <a:r>
              <a:rPr lang="en-US" altLang="en-US" sz="3600" b="1" smtClean="0"/>
              <a:t> * X + P</a:t>
            </a:r>
            <a:r>
              <a:rPr lang="en-US" altLang="en-US" sz="3600" b="1" baseline="-25000" smtClean="0"/>
              <a:t>Y</a:t>
            </a:r>
            <a:r>
              <a:rPr lang="en-US" altLang="en-US" sz="3600" b="1" smtClean="0"/>
              <a:t> * Y</a:t>
            </a:r>
          </a:p>
          <a:p>
            <a:pPr algn="ctr" eaLnBrk="1" hangingPunct="1">
              <a:buFontTx/>
              <a:buNone/>
            </a:pPr>
            <a:endParaRPr lang="ru-RU" altLang="en-US" sz="3600" b="1" smtClean="0"/>
          </a:p>
          <a:p>
            <a:pPr algn="ctr" eaLnBrk="1" hangingPunct="1">
              <a:buFontTx/>
              <a:buNone/>
            </a:pPr>
            <a:endParaRPr lang="ru-RU" altLang="en-US" sz="3600" b="1" smtClean="0"/>
          </a:p>
          <a:p>
            <a:pPr algn="ctr" eaLnBrk="1" hangingPunct="1">
              <a:buFontTx/>
              <a:buNone/>
            </a:pPr>
            <a:r>
              <a:rPr lang="ru-RU" altLang="en-US" sz="3600" b="1" smtClean="0"/>
              <a:t>или</a:t>
            </a:r>
            <a:endParaRPr lang="en-US" altLang="en-US" sz="3600" b="1" smtClean="0"/>
          </a:p>
          <a:p>
            <a:pPr algn="ctr" eaLnBrk="1" hangingPunct="1">
              <a:buFontTx/>
              <a:buNone/>
            </a:pPr>
            <a:r>
              <a:rPr lang="en-US" altLang="en-US" sz="3600" b="1" smtClean="0"/>
              <a:t>Y = I/ P</a:t>
            </a:r>
            <a:r>
              <a:rPr lang="en-US" altLang="en-US" sz="3600" b="1" baseline="-25000" smtClean="0"/>
              <a:t>Y </a:t>
            </a:r>
            <a:r>
              <a:rPr lang="ru-RU" altLang="en-US" sz="3600" b="1" smtClean="0"/>
              <a:t>—(</a:t>
            </a:r>
            <a:r>
              <a:rPr lang="ru-RU" altLang="en-US" sz="3600" b="1" baseline="-25000" smtClean="0"/>
              <a:t> </a:t>
            </a:r>
            <a:r>
              <a:rPr lang="en-US" altLang="en-US" sz="3600" b="1" smtClean="0"/>
              <a:t>P</a:t>
            </a:r>
            <a:r>
              <a:rPr lang="en-US" altLang="en-US" sz="3600" b="1" baseline="-25000" smtClean="0"/>
              <a:t>X </a:t>
            </a:r>
            <a:r>
              <a:rPr lang="en-US" altLang="en-US" sz="3600" b="1" smtClean="0"/>
              <a:t>/ P</a:t>
            </a:r>
            <a:r>
              <a:rPr lang="en-US" altLang="en-US" sz="3600" b="1" baseline="-25000" smtClean="0"/>
              <a:t>Y</a:t>
            </a:r>
            <a:r>
              <a:rPr lang="ru-RU" altLang="en-US" sz="3600" b="1" smtClean="0"/>
              <a:t>)</a:t>
            </a:r>
            <a:r>
              <a:rPr lang="en-US" altLang="en-US" sz="3600" b="1" smtClean="0"/>
              <a:t> *</a:t>
            </a:r>
            <a:r>
              <a:rPr lang="en-US" altLang="en-US" sz="3600" b="1" baseline="-25000" smtClean="0"/>
              <a:t> </a:t>
            </a:r>
            <a:r>
              <a:rPr lang="en-US" altLang="en-US" sz="3600" b="1" smtClean="0"/>
              <a:t>X</a:t>
            </a:r>
            <a:endParaRPr lang="ru-RU" altLang="en-US" sz="3600" b="1" smtClean="0"/>
          </a:p>
        </p:txBody>
      </p:sp>
      <p:pic>
        <p:nvPicPr>
          <p:cNvPr id="95237" name="Picture 4" descr="MCj030007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2997200"/>
            <a:ext cx="12239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5" descr="MCj042807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175" y="3068638"/>
            <a:ext cx="971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6" descr="MPj0423684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2997200"/>
            <a:ext cx="13684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9CF69E67-0A11-4319-8774-CC870B4DFA32}" type="slidenum">
              <a:rPr lang="ru-RU" altLang="en-US" smtClean="0"/>
              <a:pPr eaLnBrk="1" hangingPunct="1"/>
              <a:t>78</a:t>
            </a:fld>
            <a:endParaRPr lang="ru-RU" altLang="en-US" smtClean="0"/>
          </a:p>
        </p:txBody>
      </p:sp>
      <p:sp>
        <p:nvSpPr>
          <p:cNvPr id="96259" name="Rectangle 2"/>
          <p:cNvSpPr>
            <a:spLocks noGrp="1" noChangeArrowheads="1"/>
          </p:cNvSpPr>
          <p:nvPr>
            <p:ph type="title"/>
          </p:nvPr>
        </p:nvSpPr>
        <p:spPr>
          <a:xfrm>
            <a:off x="685800" y="152400"/>
            <a:ext cx="7631113" cy="973138"/>
          </a:xfrm>
        </p:spPr>
        <p:txBody>
          <a:bodyPr/>
          <a:lstStyle/>
          <a:p>
            <a:pPr eaLnBrk="1" hangingPunct="1"/>
            <a:r>
              <a:rPr lang="ru-RU" altLang="en-US" b="1" smtClean="0"/>
              <a:t>Бюджетное ограничение</a:t>
            </a:r>
          </a:p>
        </p:txBody>
      </p:sp>
      <p:sp>
        <p:nvSpPr>
          <p:cNvPr id="96260" name="Rectangle 4"/>
          <p:cNvSpPr>
            <a:spLocks noGrp="1" noChangeArrowheads="1"/>
          </p:cNvSpPr>
          <p:nvPr>
            <p:ph type="body" sz="half" idx="1"/>
          </p:nvPr>
        </p:nvSpPr>
        <p:spPr>
          <a:xfrm>
            <a:off x="685800" y="1268413"/>
            <a:ext cx="3957638" cy="4824412"/>
          </a:xfrm>
        </p:spPr>
        <p:txBody>
          <a:bodyPr/>
          <a:lstStyle/>
          <a:p>
            <a:pPr eaLnBrk="1" hangingPunct="1"/>
            <a:r>
              <a:rPr lang="ru-RU" altLang="en-US" sz="2000" smtClean="0"/>
              <a:t>Цена банана (У) 4руб.</a:t>
            </a:r>
          </a:p>
          <a:p>
            <a:pPr eaLnBrk="1" hangingPunct="1"/>
            <a:r>
              <a:rPr lang="ru-RU" altLang="en-US" sz="2000" smtClean="0"/>
              <a:t>Цена яблока (Х) 2 руб.</a:t>
            </a:r>
          </a:p>
          <a:p>
            <a:pPr eaLnBrk="1" hangingPunct="1"/>
            <a:r>
              <a:rPr lang="ru-RU" altLang="en-US" sz="2000" smtClean="0"/>
              <a:t>Доход 100 руб.</a:t>
            </a:r>
          </a:p>
          <a:p>
            <a:pPr eaLnBrk="1" hangingPunct="1"/>
            <a:r>
              <a:rPr lang="ru-RU" altLang="en-US" sz="2000" smtClean="0"/>
              <a:t>Доступные наборы:</a:t>
            </a:r>
          </a:p>
          <a:p>
            <a:pPr lvl="1" eaLnBrk="1" hangingPunct="1">
              <a:buFontTx/>
              <a:buNone/>
            </a:pPr>
            <a:r>
              <a:rPr lang="ru-RU" altLang="en-US" sz="1800" smtClean="0"/>
              <a:t>	25 и 0</a:t>
            </a:r>
          </a:p>
          <a:p>
            <a:pPr lvl="1" eaLnBrk="1" hangingPunct="1">
              <a:buFontTx/>
              <a:buNone/>
            </a:pPr>
            <a:r>
              <a:rPr lang="ru-RU" altLang="en-US" sz="1800" smtClean="0"/>
              <a:t>	10 и 30</a:t>
            </a:r>
          </a:p>
          <a:p>
            <a:pPr lvl="1" eaLnBrk="1" hangingPunct="1">
              <a:buFontTx/>
              <a:buNone/>
            </a:pPr>
            <a:r>
              <a:rPr lang="ru-RU" altLang="en-US" sz="1800" smtClean="0"/>
              <a:t>	15 и 20</a:t>
            </a:r>
          </a:p>
          <a:p>
            <a:pPr lvl="1" eaLnBrk="1" hangingPunct="1">
              <a:buFontTx/>
              <a:buNone/>
            </a:pPr>
            <a:r>
              <a:rPr lang="ru-RU" altLang="en-US" sz="1800" smtClean="0"/>
              <a:t>	20 и 10</a:t>
            </a:r>
          </a:p>
          <a:p>
            <a:pPr lvl="1" eaLnBrk="1" hangingPunct="1">
              <a:buFontTx/>
              <a:buNone/>
            </a:pPr>
            <a:r>
              <a:rPr lang="ru-RU" altLang="en-US" sz="1800" smtClean="0"/>
              <a:t>	5 и 40</a:t>
            </a:r>
          </a:p>
          <a:p>
            <a:pPr lvl="1" eaLnBrk="1" hangingPunct="1">
              <a:buFontTx/>
              <a:buNone/>
            </a:pPr>
            <a:r>
              <a:rPr lang="ru-RU" altLang="en-US" sz="1800" smtClean="0"/>
              <a:t>	0 и 50</a:t>
            </a:r>
          </a:p>
          <a:p>
            <a:pPr eaLnBrk="1" hangingPunct="1"/>
            <a:r>
              <a:rPr lang="ru-RU" altLang="en-US" sz="2000" smtClean="0"/>
              <a:t>При изменении цен и дохода   бюджетная линия меняет свое положение</a:t>
            </a:r>
          </a:p>
          <a:p>
            <a:pPr eaLnBrk="1" hangingPunct="1">
              <a:buFontTx/>
              <a:buNone/>
            </a:pPr>
            <a:r>
              <a:rPr lang="ru-RU" altLang="en-US" sz="2000" smtClean="0"/>
              <a:t>	</a:t>
            </a:r>
          </a:p>
          <a:p>
            <a:pPr lvl="1" eaLnBrk="1" hangingPunct="1">
              <a:buFontTx/>
              <a:buNone/>
            </a:pPr>
            <a:endParaRPr lang="ru-RU" altLang="en-US" sz="1800" smtClean="0"/>
          </a:p>
        </p:txBody>
      </p:sp>
      <p:sp>
        <p:nvSpPr>
          <p:cNvPr id="96261" name="Rectangle 5"/>
          <p:cNvSpPr>
            <a:spLocks noGrp="1" noChangeArrowheads="1"/>
          </p:cNvSpPr>
          <p:nvPr>
            <p:ph type="body" sz="half" idx="2"/>
          </p:nvPr>
        </p:nvSpPr>
        <p:spPr>
          <a:xfrm>
            <a:off x="4610100" y="1268413"/>
            <a:ext cx="3771900" cy="4217987"/>
          </a:xfrm>
        </p:spPr>
        <p:txBody>
          <a:bodyPr/>
          <a:lstStyle/>
          <a:p>
            <a:pPr eaLnBrk="1" hangingPunct="1">
              <a:buFontTx/>
              <a:buNone/>
            </a:pPr>
            <a:r>
              <a:rPr lang="ru-RU" altLang="en-US" sz="2400" smtClean="0"/>
              <a:t>  </a:t>
            </a:r>
          </a:p>
        </p:txBody>
      </p:sp>
      <p:sp>
        <p:nvSpPr>
          <p:cNvPr id="96262" name="Line 6"/>
          <p:cNvSpPr>
            <a:spLocks noChangeShapeType="1"/>
          </p:cNvSpPr>
          <p:nvPr/>
        </p:nvSpPr>
        <p:spPr bwMode="auto">
          <a:xfrm flipV="1">
            <a:off x="5148263" y="1844675"/>
            <a:ext cx="0" cy="27368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6263" name="Line 7"/>
          <p:cNvSpPr>
            <a:spLocks noChangeShapeType="1"/>
          </p:cNvSpPr>
          <p:nvPr/>
        </p:nvSpPr>
        <p:spPr bwMode="auto">
          <a:xfrm>
            <a:off x="5148263" y="4581525"/>
            <a:ext cx="29527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6264" name="Line 8"/>
          <p:cNvSpPr>
            <a:spLocks noChangeShapeType="1"/>
          </p:cNvSpPr>
          <p:nvPr/>
        </p:nvSpPr>
        <p:spPr bwMode="auto">
          <a:xfrm>
            <a:off x="5148263" y="3213100"/>
            <a:ext cx="2016125" cy="13684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6265" name="Line 9"/>
          <p:cNvSpPr>
            <a:spLocks noChangeShapeType="1"/>
          </p:cNvSpPr>
          <p:nvPr/>
        </p:nvSpPr>
        <p:spPr bwMode="auto">
          <a:xfrm>
            <a:off x="5148263" y="3213100"/>
            <a:ext cx="792162" cy="1368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6266" name="Line 10"/>
          <p:cNvSpPr>
            <a:spLocks noChangeShapeType="1"/>
          </p:cNvSpPr>
          <p:nvPr/>
        </p:nvSpPr>
        <p:spPr bwMode="auto">
          <a:xfrm>
            <a:off x="5148263" y="3213100"/>
            <a:ext cx="2736850" cy="1368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6267" name="Line 11"/>
          <p:cNvSpPr>
            <a:spLocks noChangeShapeType="1"/>
          </p:cNvSpPr>
          <p:nvPr/>
        </p:nvSpPr>
        <p:spPr bwMode="auto">
          <a:xfrm flipH="1">
            <a:off x="5940425" y="4365625"/>
            <a:ext cx="7191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6268" name="Line 12"/>
          <p:cNvSpPr>
            <a:spLocks noChangeShapeType="1"/>
          </p:cNvSpPr>
          <p:nvPr/>
        </p:nvSpPr>
        <p:spPr bwMode="auto">
          <a:xfrm>
            <a:off x="7092950" y="4365625"/>
            <a:ext cx="43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6269" name="Rectangle 13"/>
          <p:cNvSpPr>
            <a:spLocks noChangeArrowheads="1"/>
          </p:cNvSpPr>
          <p:nvPr/>
        </p:nvSpPr>
        <p:spPr bwMode="auto">
          <a:xfrm>
            <a:off x="5076825" y="2852738"/>
            <a:ext cx="7207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25</a:t>
            </a:r>
          </a:p>
        </p:txBody>
      </p:sp>
      <p:sp>
        <p:nvSpPr>
          <p:cNvPr id="96270" name="Rectangle 14"/>
          <p:cNvSpPr>
            <a:spLocks noChangeArrowheads="1"/>
          </p:cNvSpPr>
          <p:nvPr/>
        </p:nvSpPr>
        <p:spPr bwMode="auto">
          <a:xfrm>
            <a:off x="5292725" y="1844675"/>
            <a:ext cx="720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бананы</a:t>
            </a:r>
          </a:p>
        </p:txBody>
      </p:sp>
      <p:sp>
        <p:nvSpPr>
          <p:cNvPr id="96271" name="Rectangle 15"/>
          <p:cNvSpPr>
            <a:spLocks noChangeArrowheads="1"/>
          </p:cNvSpPr>
          <p:nvPr/>
        </p:nvSpPr>
        <p:spPr bwMode="auto">
          <a:xfrm>
            <a:off x="6588125" y="4724400"/>
            <a:ext cx="7207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50</a:t>
            </a:r>
          </a:p>
        </p:txBody>
      </p:sp>
      <p:sp>
        <p:nvSpPr>
          <p:cNvPr id="96272" name="Rectangle 16"/>
          <p:cNvSpPr>
            <a:spLocks noChangeArrowheads="1"/>
          </p:cNvSpPr>
          <p:nvPr/>
        </p:nvSpPr>
        <p:spPr bwMode="auto">
          <a:xfrm>
            <a:off x="7308850" y="4724400"/>
            <a:ext cx="10080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яблоки</a:t>
            </a:r>
          </a:p>
        </p:txBody>
      </p:sp>
      <p:sp>
        <p:nvSpPr>
          <p:cNvPr id="96273" name="Line 17"/>
          <p:cNvSpPr>
            <a:spLocks noChangeShapeType="1"/>
          </p:cNvSpPr>
          <p:nvPr/>
        </p:nvSpPr>
        <p:spPr bwMode="auto">
          <a:xfrm>
            <a:off x="5148263" y="3716338"/>
            <a:ext cx="6477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6274" name="Line 18"/>
          <p:cNvSpPr>
            <a:spLocks noChangeShapeType="1"/>
          </p:cNvSpPr>
          <p:nvPr/>
        </p:nvSpPr>
        <p:spPr bwMode="auto">
          <a:xfrm>
            <a:off x="5795963" y="3716338"/>
            <a:ext cx="0" cy="8651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6275" name="Line 19"/>
          <p:cNvSpPr>
            <a:spLocks noChangeShapeType="1"/>
          </p:cNvSpPr>
          <p:nvPr/>
        </p:nvSpPr>
        <p:spPr bwMode="auto">
          <a:xfrm>
            <a:off x="5148263" y="4149725"/>
            <a:ext cx="12954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96276" name="Line 20"/>
          <p:cNvSpPr>
            <a:spLocks noChangeShapeType="1"/>
          </p:cNvSpPr>
          <p:nvPr/>
        </p:nvSpPr>
        <p:spPr bwMode="auto">
          <a:xfrm>
            <a:off x="6443663" y="4149725"/>
            <a:ext cx="0" cy="431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0796910-AACC-4120-94A7-7535D73D0DD8}" type="slidenum">
              <a:rPr lang="ru-RU" altLang="en-US" smtClean="0"/>
              <a:pPr eaLnBrk="1" hangingPunct="1"/>
              <a:t>79</a:t>
            </a:fld>
            <a:endParaRPr lang="ru-RU" altLang="en-US" smtClean="0"/>
          </a:p>
        </p:txBody>
      </p:sp>
      <p:sp>
        <p:nvSpPr>
          <p:cNvPr id="97283" name="Rectangle 2"/>
          <p:cNvSpPr>
            <a:spLocks noGrp="1" noChangeArrowheads="1"/>
          </p:cNvSpPr>
          <p:nvPr>
            <p:ph type="title"/>
          </p:nvPr>
        </p:nvSpPr>
        <p:spPr>
          <a:xfrm>
            <a:off x="685800" y="152400"/>
            <a:ext cx="6870700" cy="973138"/>
          </a:xfrm>
        </p:spPr>
        <p:txBody>
          <a:bodyPr/>
          <a:lstStyle/>
          <a:p>
            <a:pPr eaLnBrk="1" hangingPunct="1"/>
            <a:r>
              <a:rPr lang="ru-RU" altLang="en-US" sz="4000" b="1" smtClean="0"/>
              <a:t>Второй закон Госсена</a:t>
            </a:r>
          </a:p>
        </p:txBody>
      </p:sp>
      <p:sp>
        <p:nvSpPr>
          <p:cNvPr id="97284" name="Rectangle 3"/>
          <p:cNvSpPr>
            <a:spLocks noGrp="1" noChangeArrowheads="1"/>
          </p:cNvSpPr>
          <p:nvPr>
            <p:ph type="body" idx="1"/>
          </p:nvPr>
        </p:nvSpPr>
        <p:spPr>
          <a:xfrm>
            <a:off x="685800" y="1268413"/>
            <a:ext cx="6838950" cy="4824412"/>
          </a:xfrm>
        </p:spPr>
        <p:txBody>
          <a:bodyPr/>
          <a:lstStyle/>
          <a:p>
            <a:pPr eaLnBrk="1" hangingPunct="1">
              <a:lnSpc>
                <a:spcPct val="90000"/>
              </a:lnSpc>
            </a:pPr>
            <a:r>
              <a:rPr lang="ru-RU" altLang="en-US" sz="2400" dirty="0" smtClean="0"/>
              <a:t>Потребитель стремится получить максимальное субъективное удовлетворение или полезность, используя свой ограниченный доход (максимизация полезности на единицу затрат)</a:t>
            </a:r>
          </a:p>
          <a:p>
            <a:pPr eaLnBrk="1" hangingPunct="1">
              <a:lnSpc>
                <a:spcPct val="90000"/>
              </a:lnSpc>
            </a:pPr>
            <a:r>
              <a:rPr lang="ru-RU" altLang="en-US" sz="2400" dirty="0" smtClean="0"/>
              <a:t>Или: в оптимуме потребления(при данных вкусах, ценах и доходе) полезность, извлекаемая из последней денежной единицы, потраченной на приобретение   единицы благ, входящих в потребительский набор, одинакова</a:t>
            </a:r>
          </a:p>
          <a:p>
            <a:pPr eaLnBrk="1" hangingPunct="1">
              <a:lnSpc>
                <a:spcPct val="90000"/>
              </a:lnSpc>
            </a:pPr>
            <a:endParaRPr lang="ru-RU" altLang="en-US" sz="2400" dirty="0" smtClean="0"/>
          </a:p>
        </p:txBody>
      </p:sp>
      <p:pic>
        <p:nvPicPr>
          <p:cNvPr id="97285" name="Picture 4" descr="MCj021492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9938" y="3644900"/>
            <a:ext cx="2024062"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ChangeArrowheads="1"/>
          </p:cNvSpPr>
          <p:nvPr/>
        </p:nvSpPr>
        <p:spPr bwMode="auto">
          <a:xfrm>
            <a:off x="0" y="1628775"/>
            <a:ext cx="2312988" cy="2357438"/>
          </a:xfrm>
          <a:prstGeom prst="rect">
            <a:avLst/>
          </a:prstGeom>
          <a:solidFill>
            <a:srgbClr val="FFFFFF"/>
          </a:solidFill>
          <a:ln w="9525">
            <a:solidFill>
              <a:srgbClr val="000000"/>
            </a:solidFill>
            <a:miter lim="800000"/>
            <a:headEnd/>
            <a:tailEnd/>
          </a:ln>
        </p:spPr>
        <p:txBody>
          <a:bodyPr/>
          <a:lstStyle/>
          <a:p>
            <a:pPr algn="just"/>
            <a:r>
              <a:rPr lang="ru-RU" altLang="en-US" sz="1400" b="1">
                <a:latin typeface="Arial" charset="0"/>
                <a:cs typeface="Times New Roman" pitchFamily="18" charset="0"/>
              </a:rPr>
              <a:t>Теория спроса и предложения</a:t>
            </a:r>
            <a:endParaRPr lang="ru-RU" altLang="en-US" sz="1100">
              <a:latin typeface="Arial" charset="0"/>
            </a:endParaRPr>
          </a:p>
          <a:p>
            <a:pPr eaLnBrk="0" hangingPunct="0"/>
            <a:r>
              <a:rPr lang="ru-RU" altLang="en-US" sz="1400">
                <a:latin typeface="Arial" charset="0"/>
                <a:cs typeface="Times New Roman" pitchFamily="18" charset="0"/>
              </a:rPr>
              <a:t>Функционирование рыночного механизма, формирование цен, последствия государственного регулирования</a:t>
            </a:r>
            <a:endParaRPr lang="ru-RU" altLang="en-US" sz="1100">
              <a:latin typeface="Arial" charset="0"/>
            </a:endParaRPr>
          </a:p>
          <a:p>
            <a:pPr eaLnBrk="0" hangingPunct="0"/>
            <a:r>
              <a:rPr lang="ru-RU" altLang="en-US" sz="1400" b="1">
                <a:latin typeface="Arial" charset="0"/>
                <a:cs typeface="Times New Roman" pitchFamily="18" charset="0"/>
              </a:rPr>
              <a:t>Стратегический менеджмент</a:t>
            </a:r>
            <a:endParaRPr lang="ru-RU" altLang="en-US">
              <a:latin typeface="Arial" charset="0"/>
            </a:endParaRPr>
          </a:p>
        </p:txBody>
      </p:sp>
      <p:sp>
        <p:nvSpPr>
          <p:cNvPr id="516099" name="Rectangle 3"/>
          <p:cNvSpPr>
            <a:spLocks noChangeArrowheads="1"/>
          </p:cNvSpPr>
          <p:nvPr/>
        </p:nvSpPr>
        <p:spPr bwMode="auto">
          <a:xfrm>
            <a:off x="2771775" y="1557338"/>
            <a:ext cx="2971800" cy="2428875"/>
          </a:xfrm>
          <a:prstGeom prst="rect">
            <a:avLst/>
          </a:prstGeom>
          <a:solidFill>
            <a:srgbClr val="FFFFFF"/>
          </a:solidFill>
          <a:ln w="9525">
            <a:solidFill>
              <a:srgbClr val="000000"/>
            </a:solidFill>
            <a:miter lim="800000"/>
            <a:headEnd/>
            <a:tailEnd/>
          </a:ln>
        </p:spPr>
        <p:txBody>
          <a:bodyPr/>
          <a:lstStyle/>
          <a:p>
            <a:pPr algn="just"/>
            <a:r>
              <a:rPr lang="ru-RU" altLang="en-US" sz="1400" b="1">
                <a:latin typeface="Arial" charset="0"/>
                <a:cs typeface="Times New Roman" pitchFamily="18" charset="0"/>
              </a:rPr>
              <a:t>Теория потребительского выбора</a:t>
            </a:r>
            <a:endParaRPr lang="ru-RU" altLang="en-US" sz="1100">
              <a:latin typeface="Arial" charset="0"/>
            </a:endParaRPr>
          </a:p>
          <a:p>
            <a:pPr eaLnBrk="0" hangingPunct="0"/>
            <a:r>
              <a:rPr lang="ru-RU" altLang="en-US" sz="1400">
                <a:latin typeface="Arial" charset="0"/>
                <a:cs typeface="Times New Roman" pitchFamily="18" charset="0"/>
              </a:rPr>
              <a:t>Формирование предпочтений потребителя и их анализ</a:t>
            </a:r>
            <a:endParaRPr lang="ru-RU" altLang="en-US" sz="1100">
              <a:latin typeface="Arial" charset="0"/>
            </a:endParaRPr>
          </a:p>
          <a:p>
            <a:pPr eaLnBrk="0" hangingPunct="0"/>
            <a:r>
              <a:rPr lang="ru-RU" altLang="en-US" sz="1400">
                <a:latin typeface="Arial" charset="0"/>
                <a:cs typeface="Times New Roman" pitchFamily="18" charset="0"/>
              </a:rPr>
              <a:t>Классификация товаров и товарный набор потребителя</a:t>
            </a:r>
            <a:endParaRPr lang="ru-RU" altLang="en-US" sz="1100">
              <a:latin typeface="Arial" charset="0"/>
            </a:endParaRPr>
          </a:p>
          <a:p>
            <a:pPr eaLnBrk="0" hangingPunct="0"/>
            <a:r>
              <a:rPr lang="ru-RU" altLang="en-US" sz="1400">
                <a:latin typeface="Arial" charset="0"/>
                <a:cs typeface="Times New Roman" pitchFamily="18" charset="0"/>
              </a:rPr>
              <a:t>Зависимость потребительского выбора от дохода и цен на сопряженные товары </a:t>
            </a:r>
            <a:endParaRPr lang="ru-RU" altLang="en-US" sz="1100">
              <a:latin typeface="Arial" charset="0"/>
            </a:endParaRPr>
          </a:p>
          <a:p>
            <a:pPr eaLnBrk="0" hangingPunct="0"/>
            <a:r>
              <a:rPr lang="ru-RU" altLang="en-US" sz="1400" b="1">
                <a:latin typeface="Arial" charset="0"/>
                <a:cs typeface="Times New Roman" pitchFamily="18" charset="0"/>
              </a:rPr>
              <a:t>Маркетинг</a:t>
            </a:r>
            <a:endParaRPr lang="ru-RU" altLang="en-US">
              <a:latin typeface="Arial" charset="0"/>
            </a:endParaRPr>
          </a:p>
        </p:txBody>
      </p:sp>
      <p:sp>
        <p:nvSpPr>
          <p:cNvPr id="516100" name="Rectangle 4"/>
          <p:cNvSpPr>
            <a:spLocks noChangeArrowheads="1"/>
          </p:cNvSpPr>
          <p:nvPr/>
        </p:nvSpPr>
        <p:spPr bwMode="auto">
          <a:xfrm>
            <a:off x="6226175" y="1558925"/>
            <a:ext cx="2738438" cy="2352675"/>
          </a:xfrm>
          <a:prstGeom prst="rect">
            <a:avLst/>
          </a:prstGeom>
          <a:solidFill>
            <a:srgbClr val="FFFFFF"/>
          </a:solidFill>
          <a:ln w="9525">
            <a:solidFill>
              <a:srgbClr val="000000"/>
            </a:solidFill>
            <a:miter lim="800000"/>
            <a:headEnd/>
            <a:tailEnd/>
          </a:ln>
        </p:spPr>
        <p:txBody>
          <a:bodyPr/>
          <a:lstStyle/>
          <a:p>
            <a:r>
              <a:rPr lang="ru-RU" altLang="en-US" sz="1400" b="1">
                <a:latin typeface="Arial" charset="0"/>
                <a:cs typeface="Times New Roman" pitchFamily="18" charset="0"/>
              </a:rPr>
              <a:t>Теория производства</a:t>
            </a:r>
            <a:endParaRPr lang="ru-RU" altLang="en-US" sz="1100">
              <a:latin typeface="Arial" charset="0"/>
            </a:endParaRPr>
          </a:p>
          <a:p>
            <a:pPr eaLnBrk="0" hangingPunct="0"/>
            <a:r>
              <a:rPr lang="ru-RU" altLang="en-US" sz="1400">
                <a:latin typeface="Arial" charset="0"/>
                <a:cs typeface="Times New Roman" pitchFamily="18" charset="0"/>
              </a:rPr>
              <a:t>Закономерности выбора технологий</a:t>
            </a:r>
            <a:endParaRPr lang="ru-RU" altLang="en-US" sz="1100">
              <a:latin typeface="Arial" charset="0"/>
            </a:endParaRPr>
          </a:p>
          <a:p>
            <a:pPr eaLnBrk="0" hangingPunct="0"/>
            <a:r>
              <a:rPr lang="ru-RU" altLang="en-US" sz="1400">
                <a:latin typeface="Arial" charset="0"/>
                <a:cs typeface="Times New Roman" pitchFamily="18" charset="0"/>
              </a:rPr>
              <a:t>Издержки и доходы фирмы</a:t>
            </a:r>
            <a:endParaRPr lang="ru-RU" altLang="en-US" sz="1100">
              <a:latin typeface="Arial" charset="0"/>
            </a:endParaRPr>
          </a:p>
          <a:p>
            <a:pPr eaLnBrk="0" hangingPunct="0"/>
            <a:r>
              <a:rPr lang="ru-RU" altLang="en-US" sz="1400">
                <a:latin typeface="Arial" charset="0"/>
                <a:cs typeface="Times New Roman" pitchFamily="18" charset="0"/>
              </a:rPr>
              <a:t>Выбор  производственной оптимальной стратегии</a:t>
            </a:r>
            <a:endParaRPr lang="ru-RU" altLang="en-US" sz="1100">
              <a:latin typeface="Arial" charset="0"/>
            </a:endParaRPr>
          </a:p>
          <a:p>
            <a:pPr eaLnBrk="0" hangingPunct="0"/>
            <a:r>
              <a:rPr lang="ru-RU" altLang="en-US" sz="1400" b="1">
                <a:latin typeface="Arial" charset="0"/>
                <a:cs typeface="Times New Roman" pitchFamily="18" charset="0"/>
              </a:rPr>
              <a:t>Операционный менеджмент</a:t>
            </a:r>
            <a:endParaRPr lang="ru-RU" altLang="en-US" sz="1100">
              <a:latin typeface="Arial" charset="0"/>
            </a:endParaRPr>
          </a:p>
          <a:p>
            <a:pPr eaLnBrk="0" hangingPunct="0"/>
            <a:r>
              <a:rPr lang="ru-RU" altLang="en-US" sz="1400" b="1">
                <a:latin typeface="Arial" charset="0"/>
                <a:cs typeface="Times New Roman" pitchFamily="18" charset="0"/>
              </a:rPr>
              <a:t>Стратегический менеджмент</a:t>
            </a:r>
            <a:endParaRPr lang="ru-RU" altLang="en-US" sz="1100">
              <a:latin typeface="Arial" charset="0"/>
            </a:endParaRPr>
          </a:p>
          <a:p>
            <a:pPr eaLnBrk="0" hangingPunct="0"/>
            <a:r>
              <a:rPr lang="ru-RU" altLang="en-US" sz="1400" b="1">
                <a:latin typeface="Arial" charset="0"/>
                <a:cs typeface="Times New Roman" pitchFamily="18" charset="0"/>
              </a:rPr>
              <a:t>Управление инновациями</a:t>
            </a:r>
            <a:endParaRPr lang="ru-RU" altLang="en-US" sz="1100">
              <a:latin typeface="Arial" charset="0"/>
            </a:endParaRPr>
          </a:p>
          <a:p>
            <a:pPr eaLnBrk="0" hangingPunct="0"/>
            <a:r>
              <a:rPr lang="ru-RU" altLang="en-US" sz="1400" b="1">
                <a:latin typeface="Arial" charset="0"/>
                <a:cs typeface="Times New Roman" pitchFamily="18" charset="0"/>
              </a:rPr>
              <a:t>Управленческий учет</a:t>
            </a:r>
            <a:endParaRPr lang="ru-RU" altLang="en-US">
              <a:latin typeface="Arial" charset="0"/>
            </a:endParaRPr>
          </a:p>
        </p:txBody>
      </p:sp>
      <p:sp>
        <p:nvSpPr>
          <p:cNvPr id="516101" name="Line 5"/>
          <p:cNvSpPr>
            <a:spLocks noChangeShapeType="1"/>
          </p:cNvSpPr>
          <p:nvPr/>
        </p:nvSpPr>
        <p:spPr bwMode="auto">
          <a:xfrm>
            <a:off x="971550" y="981075"/>
            <a:ext cx="0" cy="533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102" name="Line 6"/>
          <p:cNvSpPr>
            <a:spLocks noChangeShapeType="1"/>
          </p:cNvSpPr>
          <p:nvPr/>
        </p:nvSpPr>
        <p:spPr bwMode="auto">
          <a:xfrm>
            <a:off x="3924300" y="981075"/>
            <a:ext cx="0" cy="533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103" name="Line 7"/>
          <p:cNvSpPr>
            <a:spLocks noChangeShapeType="1"/>
          </p:cNvSpPr>
          <p:nvPr/>
        </p:nvSpPr>
        <p:spPr bwMode="auto">
          <a:xfrm>
            <a:off x="7596188" y="908050"/>
            <a:ext cx="0" cy="533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104" name="Line 8"/>
          <p:cNvSpPr>
            <a:spLocks noChangeShapeType="1"/>
          </p:cNvSpPr>
          <p:nvPr/>
        </p:nvSpPr>
        <p:spPr bwMode="auto">
          <a:xfrm>
            <a:off x="2411413" y="765175"/>
            <a:ext cx="0" cy="3581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105" name="Line 9"/>
          <p:cNvSpPr>
            <a:spLocks noChangeShapeType="1"/>
          </p:cNvSpPr>
          <p:nvPr/>
        </p:nvSpPr>
        <p:spPr bwMode="auto">
          <a:xfrm>
            <a:off x="5867400" y="765175"/>
            <a:ext cx="0" cy="3429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6106" name="Rectangle 10"/>
          <p:cNvSpPr>
            <a:spLocks noChangeArrowheads="1"/>
          </p:cNvSpPr>
          <p:nvPr/>
        </p:nvSpPr>
        <p:spPr bwMode="auto">
          <a:xfrm>
            <a:off x="1039813" y="4314825"/>
            <a:ext cx="3200400" cy="2133600"/>
          </a:xfrm>
          <a:prstGeom prst="rect">
            <a:avLst/>
          </a:prstGeom>
          <a:solidFill>
            <a:srgbClr val="FFFFFF"/>
          </a:solidFill>
          <a:ln w="9525">
            <a:solidFill>
              <a:srgbClr val="000000"/>
            </a:solidFill>
            <a:miter lim="800000"/>
            <a:headEnd/>
            <a:tailEnd/>
          </a:ln>
        </p:spPr>
        <p:txBody>
          <a:bodyPr/>
          <a:lstStyle/>
          <a:p>
            <a:r>
              <a:rPr lang="ru-RU" altLang="en-US" sz="1400" b="1">
                <a:latin typeface="Arial" charset="0"/>
                <a:cs typeface="Times New Roman" pitchFamily="18" charset="0"/>
              </a:rPr>
              <a:t>Типы рыночных структур</a:t>
            </a:r>
            <a:endParaRPr lang="ru-RU" altLang="en-US" sz="1100">
              <a:latin typeface="Arial" charset="0"/>
            </a:endParaRPr>
          </a:p>
          <a:p>
            <a:pPr eaLnBrk="0" hangingPunct="0"/>
            <a:r>
              <a:rPr lang="ru-RU" altLang="en-US" sz="1400">
                <a:latin typeface="Arial" charset="0"/>
                <a:cs typeface="Times New Roman" pitchFamily="18" charset="0"/>
              </a:rPr>
              <a:t>Выработка оптимальных стратегий в зависимости от рыночного окружения</a:t>
            </a:r>
            <a:endParaRPr lang="ru-RU" altLang="en-US" sz="1100">
              <a:latin typeface="Arial" charset="0"/>
            </a:endParaRPr>
          </a:p>
          <a:p>
            <a:pPr eaLnBrk="0" hangingPunct="0"/>
            <a:r>
              <a:rPr lang="ru-RU" altLang="en-US" sz="1400" b="1">
                <a:latin typeface="Arial" charset="0"/>
                <a:cs typeface="Times New Roman" pitchFamily="18" charset="0"/>
              </a:rPr>
              <a:t>Стратегический менеджмент</a:t>
            </a:r>
            <a:endParaRPr lang="ru-RU" altLang="en-US" sz="1100">
              <a:latin typeface="Arial" charset="0"/>
            </a:endParaRPr>
          </a:p>
          <a:p>
            <a:pPr eaLnBrk="0" hangingPunct="0"/>
            <a:r>
              <a:rPr lang="ru-RU" altLang="en-US" sz="1400" b="1">
                <a:latin typeface="Arial" charset="0"/>
                <a:cs typeface="Times New Roman" pitchFamily="18" charset="0"/>
              </a:rPr>
              <a:t>Маркетинг</a:t>
            </a:r>
            <a:endParaRPr lang="ru-RU" altLang="en-US">
              <a:latin typeface="Arial" charset="0"/>
            </a:endParaRPr>
          </a:p>
        </p:txBody>
      </p:sp>
      <p:sp>
        <p:nvSpPr>
          <p:cNvPr id="516107" name="Rectangle 11"/>
          <p:cNvSpPr>
            <a:spLocks noChangeArrowheads="1"/>
          </p:cNvSpPr>
          <p:nvPr/>
        </p:nvSpPr>
        <p:spPr bwMode="auto">
          <a:xfrm>
            <a:off x="4946650" y="4281488"/>
            <a:ext cx="3475038" cy="2317750"/>
          </a:xfrm>
          <a:prstGeom prst="rect">
            <a:avLst/>
          </a:prstGeom>
          <a:solidFill>
            <a:srgbClr val="FFFFFF"/>
          </a:solidFill>
          <a:ln w="9525">
            <a:solidFill>
              <a:srgbClr val="000000"/>
            </a:solidFill>
            <a:miter lim="800000"/>
            <a:headEnd/>
            <a:tailEnd/>
          </a:ln>
        </p:spPr>
        <p:txBody>
          <a:bodyPr/>
          <a:lstStyle/>
          <a:p>
            <a:r>
              <a:rPr lang="ru-RU" altLang="en-US" sz="1400" b="1">
                <a:latin typeface="Arial" charset="0"/>
                <a:cs typeface="Times New Roman" pitchFamily="18" charset="0"/>
              </a:rPr>
              <a:t>Рынки факторов производства</a:t>
            </a:r>
            <a:endParaRPr lang="ru-RU" altLang="en-US" sz="1100">
              <a:latin typeface="Arial" charset="0"/>
            </a:endParaRPr>
          </a:p>
          <a:p>
            <a:pPr eaLnBrk="0" hangingPunct="0"/>
            <a:r>
              <a:rPr lang="ru-RU" altLang="en-US" sz="1400">
                <a:latin typeface="Arial" charset="0"/>
                <a:cs typeface="Times New Roman" pitchFamily="18" charset="0"/>
              </a:rPr>
              <a:t>Взаимосвязь рынков готовой продукции и рынков факторов производства</a:t>
            </a:r>
            <a:endParaRPr lang="ru-RU" altLang="en-US" sz="1100">
              <a:latin typeface="Arial" charset="0"/>
            </a:endParaRPr>
          </a:p>
          <a:p>
            <a:pPr eaLnBrk="0" hangingPunct="0"/>
            <a:r>
              <a:rPr lang="ru-RU" altLang="en-US" sz="1400">
                <a:latin typeface="Arial" charset="0"/>
                <a:cs typeface="Times New Roman" pitchFamily="18" charset="0"/>
              </a:rPr>
              <a:t>Закономерности ценообразования на производственные ресурсы</a:t>
            </a:r>
            <a:endParaRPr lang="ru-RU" altLang="en-US" sz="1100">
              <a:latin typeface="Arial" charset="0"/>
            </a:endParaRPr>
          </a:p>
          <a:p>
            <a:pPr eaLnBrk="0" hangingPunct="0"/>
            <a:r>
              <a:rPr lang="ru-RU" altLang="en-US" sz="1400">
                <a:latin typeface="Arial" charset="0"/>
                <a:cs typeface="Times New Roman" pitchFamily="18" charset="0"/>
              </a:rPr>
              <a:t>Возвратность инвестиционных вложений</a:t>
            </a:r>
            <a:endParaRPr lang="ru-RU" altLang="en-US" sz="1100">
              <a:latin typeface="Arial" charset="0"/>
            </a:endParaRPr>
          </a:p>
          <a:p>
            <a:pPr eaLnBrk="0" hangingPunct="0"/>
            <a:r>
              <a:rPr lang="ru-RU" altLang="en-US" sz="1400" b="1">
                <a:latin typeface="Arial" charset="0"/>
                <a:cs typeface="Times New Roman" pitchFamily="18" charset="0"/>
              </a:rPr>
              <a:t>Управление человеческими ресурсами</a:t>
            </a:r>
            <a:endParaRPr lang="ru-RU" altLang="en-US" sz="1100">
              <a:latin typeface="Arial" charset="0"/>
            </a:endParaRPr>
          </a:p>
          <a:p>
            <a:pPr eaLnBrk="0" hangingPunct="0"/>
            <a:r>
              <a:rPr lang="ru-RU" altLang="en-US" sz="1400" b="1">
                <a:latin typeface="Arial" charset="0"/>
                <a:cs typeface="Times New Roman" pitchFamily="18" charset="0"/>
              </a:rPr>
              <a:t>Операционный менеджмент</a:t>
            </a:r>
            <a:endParaRPr lang="ru-RU" altLang="en-US" sz="1100">
              <a:latin typeface="Arial" charset="0"/>
            </a:endParaRPr>
          </a:p>
          <a:p>
            <a:pPr eaLnBrk="0" hangingPunct="0"/>
            <a:r>
              <a:rPr lang="ru-RU" altLang="en-US" sz="1400" b="1">
                <a:latin typeface="Arial" charset="0"/>
                <a:cs typeface="Times New Roman" pitchFamily="18" charset="0"/>
              </a:rPr>
              <a:t>Управление проектами</a:t>
            </a:r>
            <a:endParaRPr lang="ru-RU" altLang="en-US" sz="1100">
              <a:latin typeface="Arial" charset="0"/>
            </a:endParaRPr>
          </a:p>
          <a:p>
            <a:pPr algn="l" eaLnBrk="0" hangingPunct="0"/>
            <a:endParaRPr lang="ru-RU" altLang="en-US">
              <a:latin typeface="Arial" charset="0"/>
            </a:endParaRPr>
          </a:p>
        </p:txBody>
      </p:sp>
      <p:sp>
        <p:nvSpPr>
          <p:cNvPr id="516108" name="Rectangle 12"/>
          <p:cNvSpPr>
            <a:spLocks noChangeArrowheads="1"/>
          </p:cNvSpPr>
          <p:nvPr/>
        </p:nvSpPr>
        <p:spPr bwMode="auto">
          <a:xfrm>
            <a:off x="-82550" y="212725"/>
            <a:ext cx="8728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en-US" sz="1400" b="1">
                <a:latin typeface="Times New Roman" pitchFamily="18" charset="0"/>
                <a:cs typeface="Times New Roman" pitchFamily="18" charset="0"/>
              </a:rPr>
              <a:t>ОСНОВНЫЕ  ТЕМАТИЧЕСКИЕ  БЛОКИ  МИКРОЭКОНОМИЧЕСКОЙ  ТЕОРИИ ИХ ПРИКЛАДНОЕ </a:t>
            </a:r>
            <a:endParaRPr lang="ru-RU" altLang="en-US" sz="1000">
              <a:latin typeface="Times New Roman" pitchFamily="18" charset="0"/>
              <a:cs typeface="Times New Roman" pitchFamily="18" charset="0"/>
            </a:endParaRPr>
          </a:p>
          <a:p>
            <a:pPr algn="l" eaLnBrk="0" hangingPunct="0"/>
            <a:endParaRPr lang="ru-RU" altLang="en-US">
              <a:latin typeface="Arial" charset="0"/>
            </a:endParaRPr>
          </a:p>
        </p:txBody>
      </p:sp>
      <p:graphicFrame>
        <p:nvGraphicFramePr>
          <p:cNvPr id="516109" name="Group 13"/>
          <p:cNvGraphicFramePr>
            <a:graphicFrameLocks noGrp="1"/>
          </p:cNvGraphicFramePr>
          <p:nvPr/>
        </p:nvGraphicFramePr>
        <p:xfrm>
          <a:off x="60325" y="188913"/>
          <a:ext cx="9083675" cy="569913"/>
        </p:xfrm>
        <a:graphic>
          <a:graphicData uri="http://schemas.openxmlformats.org/drawingml/2006/table">
            <a:tbl>
              <a:tblPr/>
              <a:tblGrid>
                <a:gridCol w="9083675"/>
              </a:tblGrid>
              <a:tr h="569913">
                <a:tc>
                  <a:txBody>
                    <a:bodyPr/>
                    <a:lstStyle>
                      <a:lvl1pPr algn="l" eaLnBrk="0" hangingPunct="0">
                        <a:spcBef>
                          <a:spcPct val="20000"/>
                        </a:spcBef>
                        <a:tabLst>
                          <a:tab pos="514350" algn="l"/>
                          <a:tab pos="4248150" algn="l"/>
                        </a:tabLst>
                        <a:defRPr sz="2800">
                          <a:solidFill>
                            <a:schemeClr val="tx1"/>
                          </a:solidFill>
                          <a:latin typeface="Comic Sans MS" pitchFamily="66" charset="0"/>
                        </a:defRPr>
                      </a:lvl1pPr>
                      <a:lvl2pPr algn="l" eaLnBrk="0" hangingPunct="0">
                        <a:spcBef>
                          <a:spcPct val="20000"/>
                        </a:spcBef>
                        <a:tabLst>
                          <a:tab pos="514350" algn="l"/>
                          <a:tab pos="4248150" algn="l"/>
                        </a:tabLst>
                        <a:defRPr sz="2400">
                          <a:solidFill>
                            <a:schemeClr val="tx1"/>
                          </a:solidFill>
                          <a:latin typeface="Comic Sans MS" pitchFamily="66" charset="0"/>
                        </a:defRPr>
                      </a:lvl2pPr>
                      <a:lvl3pPr algn="l" eaLnBrk="0" hangingPunct="0">
                        <a:spcBef>
                          <a:spcPct val="20000"/>
                        </a:spcBef>
                        <a:tabLst>
                          <a:tab pos="514350" algn="l"/>
                          <a:tab pos="4248150" algn="l"/>
                        </a:tabLst>
                        <a:defRPr sz="2000">
                          <a:solidFill>
                            <a:schemeClr val="tx1"/>
                          </a:solidFill>
                          <a:latin typeface="Comic Sans MS" pitchFamily="66" charset="0"/>
                        </a:defRPr>
                      </a:lvl3pPr>
                      <a:lvl4pPr algn="l" eaLnBrk="0" hangingPunct="0">
                        <a:spcBef>
                          <a:spcPct val="20000"/>
                        </a:spcBef>
                        <a:tabLst>
                          <a:tab pos="514350" algn="l"/>
                          <a:tab pos="4248150" algn="l"/>
                        </a:tabLst>
                        <a:defRPr>
                          <a:solidFill>
                            <a:schemeClr val="tx1"/>
                          </a:solidFill>
                          <a:latin typeface="Comic Sans MS" pitchFamily="66" charset="0"/>
                        </a:defRPr>
                      </a:lvl4pPr>
                      <a:lvl5pPr algn="l" eaLnBrk="0" hangingPunct="0">
                        <a:spcBef>
                          <a:spcPct val="20000"/>
                        </a:spcBef>
                        <a:tabLst>
                          <a:tab pos="514350" algn="l"/>
                          <a:tab pos="4248150" algn="l"/>
                        </a:tabLst>
                        <a:defRPr>
                          <a:solidFill>
                            <a:schemeClr val="tx1"/>
                          </a:solidFill>
                          <a:latin typeface="Comic Sans MS" pitchFamily="66" charset="0"/>
                        </a:defRPr>
                      </a:lvl5pPr>
                      <a:lvl6pPr eaLnBrk="0" fontAlgn="base" hangingPunct="0">
                        <a:spcBef>
                          <a:spcPct val="20000"/>
                        </a:spcBef>
                        <a:spcAft>
                          <a:spcPct val="0"/>
                        </a:spcAft>
                        <a:tabLst>
                          <a:tab pos="514350" algn="l"/>
                          <a:tab pos="4248150" algn="l"/>
                        </a:tabLst>
                        <a:defRPr>
                          <a:solidFill>
                            <a:schemeClr val="tx1"/>
                          </a:solidFill>
                          <a:latin typeface="Comic Sans MS" pitchFamily="66" charset="0"/>
                        </a:defRPr>
                      </a:lvl6pPr>
                      <a:lvl7pPr eaLnBrk="0" fontAlgn="base" hangingPunct="0">
                        <a:spcBef>
                          <a:spcPct val="20000"/>
                        </a:spcBef>
                        <a:spcAft>
                          <a:spcPct val="0"/>
                        </a:spcAft>
                        <a:tabLst>
                          <a:tab pos="514350" algn="l"/>
                          <a:tab pos="4248150" algn="l"/>
                        </a:tabLst>
                        <a:defRPr>
                          <a:solidFill>
                            <a:schemeClr val="tx1"/>
                          </a:solidFill>
                          <a:latin typeface="Comic Sans MS" pitchFamily="66" charset="0"/>
                        </a:defRPr>
                      </a:lvl7pPr>
                      <a:lvl8pPr eaLnBrk="0" fontAlgn="base" hangingPunct="0">
                        <a:spcBef>
                          <a:spcPct val="20000"/>
                        </a:spcBef>
                        <a:spcAft>
                          <a:spcPct val="0"/>
                        </a:spcAft>
                        <a:tabLst>
                          <a:tab pos="514350" algn="l"/>
                          <a:tab pos="4248150" algn="l"/>
                        </a:tabLst>
                        <a:defRPr>
                          <a:solidFill>
                            <a:schemeClr val="tx1"/>
                          </a:solidFill>
                          <a:latin typeface="Comic Sans MS" pitchFamily="66" charset="0"/>
                        </a:defRPr>
                      </a:lvl8pPr>
                      <a:lvl9pPr eaLnBrk="0" fontAlgn="base" hangingPunct="0">
                        <a:spcBef>
                          <a:spcPct val="20000"/>
                        </a:spcBef>
                        <a:spcAft>
                          <a:spcPct val="0"/>
                        </a:spcAft>
                        <a:tabLst>
                          <a:tab pos="514350" algn="l"/>
                          <a:tab pos="4248150" algn="l"/>
                        </a:tabLst>
                        <a:defRPr>
                          <a:solidFill>
                            <a:schemeClr val="tx1"/>
                          </a:solidFill>
                          <a:latin typeface="Comic Sans MS" pitchFamily="66"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14350" algn="l"/>
                          <a:tab pos="4248150" algn="l"/>
                        </a:tabLst>
                      </a:pPr>
                      <a:endParaRPr kumimoji="0" lang="en-US" altLang="en-U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514350" algn="l"/>
                          <a:tab pos="4248150" algn="l"/>
                        </a:tabLst>
                      </a:pPr>
                      <a:r>
                        <a:rPr kumimoji="0" lang="ru-RU" altLang="en-US" sz="1400" b="1" i="0" u="none" strike="noStrike" cap="none" normalizeH="0" baseline="0" smtClean="0">
                          <a:ln>
                            <a:noFill/>
                          </a:ln>
                          <a:solidFill>
                            <a:schemeClr val="tx1"/>
                          </a:solidFill>
                          <a:effectLst/>
                          <a:latin typeface="Times New Roman" pitchFamily="18" charset="0"/>
                          <a:cs typeface="Times New Roman" pitchFamily="18" charset="0"/>
                        </a:rPr>
                        <a:t>ЗНАЧЕНИЕ ДЛЯ ПРАКТИЧЕСКОГО БИЗНЕСА</a:t>
                      </a:r>
                      <a:endParaRPr kumimoji="0" lang="ru-RU" altLang="en-US"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6115" name="Rectangle 19"/>
          <p:cNvSpPr>
            <a:spLocks noChangeArrowheads="1"/>
          </p:cNvSpPr>
          <p:nvPr/>
        </p:nvSpPr>
        <p:spPr bwMode="auto">
          <a:xfrm>
            <a:off x="0" y="1052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16116" name="Rectangle 20"/>
          <p:cNvSpPr>
            <a:spLocks noChangeArrowheads="1"/>
          </p:cNvSpPr>
          <p:nvPr/>
        </p:nvSpPr>
        <p:spPr bwMode="auto">
          <a:xfrm>
            <a:off x="-82550" y="104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en-US" altLang="en-US">
              <a:latin typeface="Arial"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8B5C6C3-104D-41AB-B147-C240BDB1118B}" type="slidenum">
              <a:rPr lang="ru-RU" altLang="en-US" smtClean="0"/>
              <a:pPr eaLnBrk="1" hangingPunct="1"/>
              <a:t>80</a:t>
            </a:fld>
            <a:endParaRPr lang="ru-RU" altLang="en-US" smtClean="0"/>
          </a:p>
        </p:txBody>
      </p:sp>
      <p:sp>
        <p:nvSpPr>
          <p:cNvPr id="98307" name="Rectangle 2"/>
          <p:cNvSpPr>
            <a:spLocks noGrp="1" noChangeArrowheads="1"/>
          </p:cNvSpPr>
          <p:nvPr>
            <p:ph type="title"/>
          </p:nvPr>
        </p:nvSpPr>
        <p:spPr>
          <a:xfrm>
            <a:off x="685800" y="152400"/>
            <a:ext cx="7415213" cy="1600200"/>
          </a:xfrm>
        </p:spPr>
        <p:txBody>
          <a:bodyPr/>
          <a:lstStyle/>
          <a:p>
            <a:pPr eaLnBrk="1" hangingPunct="1"/>
            <a:r>
              <a:rPr lang="ru-RU" altLang="en-US" sz="2800" b="1" smtClean="0"/>
              <a:t>Положение равновесия потребителя: максимизация полезности на единицу затрат</a:t>
            </a:r>
          </a:p>
        </p:txBody>
      </p:sp>
      <p:sp>
        <p:nvSpPr>
          <p:cNvPr id="98308" name="Rectangle 4"/>
          <p:cNvSpPr>
            <a:spLocks noGrp="1" noChangeArrowheads="1"/>
          </p:cNvSpPr>
          <p:nvPr>
            <p:ph type="body" sz="half" idx="1"/>
          </p:nvPr>
        </p:nvSpPr>
        <p:spPr/>
        <p:txBody>
          <a:bodyPr/>
          <a:lstStyle/>
          <a:p>
            <a:pPr eaLnBrk="1" hangingPunct="1">
              <a:buFontTx/>
              <a:buNone/>
            </a:pPr>
            <a:endParaRPr lang="en-US" altLang="en-US" b="1" smtClean="0"/>
          </a:p>
          <a:p>
            <a:pPr eaLnBrk="1" hangingPunct="1">
              <a:buFontTx/>
              <a:buNone/>
            </a:pPr>
            <a:r>
              <a:rPr lang="en-US" altLang="en-US" sz="2400" b="1" smtClean="0"/>
              <a:t>MU</a:t>
            </a:r>
            <a:r>
              <a:rPr lang="en-US" altLang="en-US" sz="2400" b="1" baseline="-25000" smtClean="0"/>
              <a:t>X</a:t>
            </a:r>
            <a:r>
              <a:rPr lang="en-US" altLang="en-US" sz="2400" b="1" smtClean="0"/>
              <a:t>/ P</a:t>
            </a:r>
            <a:r>
              <a:rPr lang="en-US" altLang="en-US" sz="2400" b="1" baseline="-25000" smtClean="0"/>
              <a:t>X </a:t>
            </a:r>
            <a:r>
              <a:rPr lang="en-US" altLang="en-US" sz="2400" b="1" smtClean="0"/>
              <a:t>= MU</a:t>
            </a:r>
            <a:r>
              <a:rPr lang="en-US" altLang="en-US" sz="2400" b="1" baseline="-25000" smtClean="0"/>
              <a:t>Y</a:t>
            </a:r>
            <a:r>
              <a:rPr lang="en-US" altLang="en-US" sz="2400" b="1" smtClean="0"/>
              <a:t> / P</a:t>
            </a:r>
            <a:r>
              <a:rPr lang="en-US" altLang="en-US" sz="2400" b="1" baseline="-25000" smtClean="0"/>
              <a:t>Y </a:t>
            </a:r>
          </a:p>
          <a:p>
            <a:pPr eaLnBrk="1" hangingPunct="1">
              <a:buFontTx/>
              <a:buNone/>
            </a:pPr>
            <a:endParaRPr lang="en-US" altLang="en-US" sz="2400" b="1" baseline="-25000" smtClean="0"/>
          </a:p>
          <a:p>
            <a:pPr algn="ctr" eaLnBrk="1" hangingPunct="1">
              <a:buFontTx/>
              <a:buNone/>
            </a:pPr>
            <a:r>
              <a:rPr lang="en-US" altLang="en-US" b="1" smtClean="0"/>
              <a:t>I = P</a:t>
            </a:r>
            <a:r>
              <a:rPr lang="en-US" altLang="en-US" b="1" baseline="-25000" smtClean="0"/>
              <a:t>X</a:t>
            </a:r>
            <a:r>
              <a:rPr lang="en-US" altLang="en-US" b="1" smtClean="0"/>
              <a:t> * X + P</a:t>
            </a:r>
            <a:r>
              <a:rPr lang="en-US" altLang="en-US" b="1" baseline="-25000" smtClean="0"/>
              <a:t>Y</a:t>
            </a:r>
            <a:r>
              <a:rPr lang="en-US" altLang="en-US" b="1" smtClean="0"/>
              <a:t> * Y</a:t>
            </a:r>
          </a:p>
          <a:p>
            <a:pPr eaLnBrk="1" hangingPunct="1">
              <a:buFontTx/>
              <a:buNone/>
            </a:pPr>
            <a:endParaRPr lang="en-US" altLang="en-US" b="1" baseline="-25000" smtClean="0"/>
          </a:p>
        </p:txBody>
      </p:sp>
      <p:sp>
        <p:nvSpPr>
          <p:cNvPr id="98309" name="Rectangle 5"/>
          <p:cNvSpPr>
            <a:spLocks noGrp="1" noChangeArrowheads="1"/>
          </p:cNvSpPr>
          <p:nvPr>
            <p:ph type="body" sz="half" idx="2"/>
          </p:nvPr>
        </p:nvSpPr>
        <p:spPr/>
        <p:txBody>
          <a:bodyPr/>
          <a:lstStyle/>
          <a:p>
            <a:pPr eaLnBrk="1" hangingPunct="1">
              <a:buFontTx/>
              <a:buNone/>
            </a:pPr>
            <a:r>
              <a:rPr lang="en-US" altLang="en-US" smtClean="0"/>
              <a:t>Y</a:t>
            </a:r>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				X</a:t>
            </a:r>
            <a:endParaRPr lang="ru-RU" altLang="en-US" smtClean="0"/>
          </a:p>
        </p:txBody>
      </p:sp>
      <p:sp>
        <p:nvSpPr>
          <p:cNvPr id="98310" name="AutoShape 6"/>
          <p:cNvSpPr>
            <a:spLocks/>
          </p:cNvSpPr>
          <p:nvPr/>
        </p:nvSpPr>
        <p:spPr bwMode="auto">
          <a:xfrm>
            <a:off x="539750" y="2205038"/>
            <a:ext cx="431800" cy="1655762"/>
          </a:xfrm>
          <a:prstGeom prst="leftBrace">
            <a:avLst>
              <a:gd name="adj1" fmla="val 31955"/>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98311" name="Line 7"/>
          <p:cNvSpPr>
            <a:spLocks noChangeShapeType="1"/>
          </p:cNvSpPr>
          <p:nvPr/>
        </p:nvSpPr>
        <p:spPr bwMode="auto">
          <a:xfrm>
            <a:off x="5219700" y="1989138"/>
            <a:ext cx="0" cy="30241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8312" name="Line 8"/>
          <p:cNvSpPr>
            <a:spLocks noChangeShapeType="1"/>
          </p:cNvSpPr>
          <p:nvPr/>
        </p:nvSpPr>
        <p:spPr bwMode="auto">
          <a:xfrm>
            <a:off x="5219700" y="5013325"/>
            <a:ext cx="28813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13" name="Arc 9"/>
          <p:cNvSpPr>
            <a:spLocks/>
          </p:cNvSpPr>
          <p:nvPr/>
        </p:nvSpPr>
        <p:spPr bwMode="auto">
          <a:xfrm flipH="1" flipV="1">
            <a:off x="5364163" y="2565400"/>
            <a:ext cx="1871662" cy="2305050"/>
          </a:xfrm>
          <a:custGeom>
            <a:avLst/>
            <a:gdLst>
              <a:gd name="T0" fmla="*/ 0 w 21600"/>
              <a:gd name="T1" fmla="*/ 0 h 21600"/>
              <a:gd name="T2" fmla="*/ 162181403 w 21600"/>
              <a:gd name="T3" fmla="*/ 245984069 h 21600"/>
              <a:gd name="T4" fmla="*/ 0 w 21600"/>
              <a:gd name="T5" fmla="*/ 2459840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4" name="Arc 10"/>
          <p:cNvSpPr>
            <a:spLocks/>
          </p:cNvSpPr>
          <p:nvPr/>
        </p:nvSpPr>
        <p:spPr bwMode="auto">
          <a:xfrm flipH="1" flipV="1">
            <a:off x="5724525" y="2349500"/>
            <a:ext cx="1871663" cy="2305050"/>
          </a:xfrm>
          <a:custGeom>
            <a:avLst/>
            <a:gdLst>
              <a:gd name="T0" fmla="*/ 0 w 21600"/>
              <a:gd name="T1" fmla="*/ 0 h 21600"/>
              <a:gd name="T2" fmla="*/ 162181577 w 21600"/>
              <a:gd name="T3" fmla="*/ 245984069 h 21600"/>
              <a:gd name="T4" fmla="*/ 0 w 21600"/>
              <a:gd name="T5" fmla="*/ 2459840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98315" name="Arc 11"/>
          <p:cNvSpPr>
            <a:spLocks/>
          </p:cNvSpPr>
          <p:nvPr/>
        </p:nvSpPr>
        <p:spPr bwMode="auto">
          <a:xfrm flipH="1" flipV="1">
            <a:off x="6156325" y="2133600"/>
            <a:ext cx="1871663" cy="2305050"/>
          </a:xfrm>
          <a:custGeom>
            <a:avLst/>
            <a:gdLst>
              <a:gd name="T0" fmla="*/ 0 w 21600"/>
              <a:gd name="T1" fmla="*/ 0 h 21600"/>
              <a:gd name="T2" fmla="*/ 162181577 w 21600"/>
              <a:gd name="T3" fmla="*/ 245984069 h 21600"/>
              <a:gd name="T4" fmla="*/ 0 w 21600"/>
              <a:gd name="T5" fmla="*/ 2459840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6" name="Line 13"/>
          <p:cNvSpPr>
            <a:spLocks noChangeShapeType="1"/>
          </p:cNvSpPr>
          <p:nvPr/>
        </p:nvSpPr>
        <p:spPr bwMode="auto">
          <a:xfrm>
            <a:off x="5219700" y="2349500"/>
            <a:ext cx="1657350" cy="2663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17" name="Line 14"/>
          <p:cNvSpPr>
            <a:spLocks noChangeShapeType="1"/>
          </p:cNvSpPr>
          <p:nvPr/>
        </p:nvSpPr>
        <p:spPr bwMode="auto">
          <a:xfrm>
            <a:off x="5219700" y="3789363"/>
            <a:ext cx="8651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8318" name="Line 15"/>
          <p:cNvSpPr>
            <a:spLocks noChangeShapeType="1"/>
          </p:cNvSpPr>
          <p:nvPr/>
        </p:nvSpPr>
        <p:spPr bwMode="auto">
          <a:xfrm>
            <a:off x="6084888" y="3789363"/>
            <a:ext cx="0" cy="12239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8319" name="Oval 16"/>
          <p:cNvSpPr>
            <a:spLocks noChangeArrowheads="1"/>
          </p:cNvSpPr>
          <p:nvPr/>
        </p:nvSpPr>
        <p:spPr bwMode="auto">
          <a:xfrm>
            <a:off x="5364163" y="2565400"/>
            <a:ext cx="71437" cy="71438"/>
          </a:xfrm>
          <a:prstGeom prst="ellipse">
            <a:avLst/>
          </a:prstGeom>
          <a:solidFill>
            <a:schemeClr val="tx1"/>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98320" name="Oval 17"/>
          <p:cNvSpPr>
            <a:spLocks noChangeArrowheads="1"/>
          </p:cNvSpPr>
          <p:nvPr/>
        </p:nvSpPr>
        <p:spPr bwMode="auto">
          <a:xfrm>
            <a:off x="6084888" y="3716338"/>
            <a:ext cx="71437" cy="71437"/>
          </a:xfrm>
          <a:prstGeom prst="ellipse">
            <a:avLst/>
          </a:prstGeom>
          <a:solidFill>
            <a:schemeClr val="tx1"/>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98321" name="Oval 18"/>
          <p:cNvSpPr>
            <a:spLocks noChangeArrowheads="1"/>
          </p:cNvSpPr>
          <p:nvPr/>
        </p:nvSpPr>
        <p:spPr bwMode="auto">
          <a:xfrm>
            <a:off x="6732588" y="4724400"/>
            <a:ext cx="71437" cy="71438"/>
          </a:xfrm>
          <a:prstGeom prst="ellipse">
            <a:avLst/>
          </a:prstGeom>
          <a:solidFill>
            <a:schemeClr val="tx1"/>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98322" name="Rectangle 19"/>
          <p:cNvSpPr>
            <a:spLocks noChangeArrowheads="1"/>
          </p:cNvSpPr>
          <p:nvPr/>
        </p:nvSpPr>
        <p:spPr bwMode="auto">
          <a:xfrm>
            <a:off x="5364163" y="2276475"/>
            <a:ext cx="5032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А</a:t>
            </a:r>
          </a:p>
        </p:txBody>
      </p:sp>
      <p:sp>
        <p:nvSpPr>
          <p:cNvPr id="98323" name="Rectangle 20"/>
          <p:cNvSpPr>
            <a:spLocks noChangeArrowheads="1"/>
          </p:cNvSpPr>
          <p:nvPr/>
        </p:nvSpPr>
        <p:spPr bwMode="auto">
          <a:xfrm>
            <a:off x="6156325" y="3429000"/>
            <a:ext cx="5032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В</a:t>
            </a:r>
          </a:p>
        </p:txBody>
      </p:sp>
      <p:sp>
        <p:nvSpPr>
          <p:cNvPr id="98324" name="Rectangle 21"/>
          <p:cNvSpPr>
            <a:spLocks noChangeArrowheads="1"/>
          </p:cNvSpPr>
          <p:nvPr/>
        </p:nvSpPr>
        <p:spPr bwMode="auto">
          <a:xfrm>
            <a:off x="6732588" y="4365625"/>
            <a:ext cx="5032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С</a:t>
            </a:r>
          </a:p>
        </p:txBody>
      </p:sp>
      <p:sp>
        <p:nvSpPr>
          <p:cNvPr id="98325" name="Rectangle 22"/>
          <p:cNvSpPr>
            <a:spLocks noChangeArrowheads="1"/>
          </p:cNvSpPr>
          <p:nvPr/>
        </p:nvSpPr>
        <p:spPr bwMode="auto">
          <a:xfrm>
            <a:off x="8101013" y="4076700"/>
            <a:ext cx="5032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U3</a:t>
            </a:r>
            <a:endParaRPr lang="ru-RU" altLang="en-US"/>
          </a:p>
        </p:txBody>
      </p:sp>
      <p:sp>
        <p:nvSpPr>
          <p:cNvPr id="98326" name="Rectangle 23"/>
          <p:cNvSpPr>
            <a:spLocks noChangeArrowheads="1"/>
          </p:cNvSpPr>
          <p:nvPr/>
        </p:nvSpPr>
        <p:spPr bwMode="auto">
          <a:xfrm>
            <a:off x="7740650" y="4437063"/>
            <a:ext cx="5032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U2</a:t>
            </a:r>
            <a:endParaRPr lang="ru-RU" altLang="en-US"/>
          </a:p>
        </p:txBody>
      </p:sp>
      <p:sp>
        <p:nvSpPr>
          <p:cNvPr id="98327" name="Rectangle 24"/>
          <p:cNvSpPr>
            <a:spLocks noChangeArrowheads="1"/>
          </p:cNvSpPr>
          <p:nvPr/>
        </p:nvSpPr>
        <p:spPr bwMode="auto">
          <a:xfrm>
            <a:off x="7164388" y="4652963"/>
            <a:ext cx="5032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U1</a:t>
            </a:r>
            <a:endParaRPr lang="ru-RU" altLang="en-US"/>
          </a:p>
        </p:txBody>
      </p:sp>
      <p:sp>
        <p:nvSpPr>
          <p:cNvPr id="98328" name="Rectangle 25"/>
          <p:cNvSpPr>
            <a:spLocks noChangeArrowheads="1"/>
          </p:cNvSpPr>
          <p:nvPr/>
        </p:nvSpPr>
        <p:spPr bwMode="auto">
          <a:xfrm>
            <a:off x="1042988" y="3933825"/>
            <a:ext cx="396081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Все три точки А, В и С доступны потребителю, но точка В при тех же затратах позволяет достигнуть более высокого уровня суммарной полезности</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7A37DF27-99E3-459D-A668-13025666E00B}" type="slidenum">
              <a:rPr lang="ru-RU" altLang="en-US" smtClean="0"/>
              <a:pPr eaLnBrk="1" hangingPunct="1"/>
              <a:t>81</a:t>
            </a:fld>
            <a:endParaRPr lang="ru-RU" altLang="en-US" smtClean="0"/>
          </a:p>
        </p:txBody>
      </p:sp>
      <p:sp>
        <p:nvSpPr>
          <p:cNvPr id="100355" name="Rectangle 2"/>
          <p:cNvSpPr>
            <a:spLocks noGrp="1" noChangeArrowheads="1"/>
          </p:cNvSpPr>
          <p:nvPr>
            <p:ph type="title"/>
          </p:nvPr>
        </p:nvSpPr>
        <p:spPr>
          <a:xfrm>
            <a:off x="685800" y="152400"/>
            <a:ext cx="6870700" cy="1692275"/>
          </a:xfrm>
        </p:spPr>
        <p:txBody>
          <a:bodyPr/>
          <a:lstStyle/>
          <a:p>
            <a:pPr eaLnBrk="1" hangingPunct="1"/>
            <a:r>
              <a:rPr lang="ru-RU" altLang="en-US" sz="2800" b="1" smtClean="0"/>
              <a:t>Расширенное бюджетное ограничение: распределение дохода между Х и прочими благами</a:t>
            </a:r>
          </a:p>
        </p:txBody>
      </p:sp>
      <p:sp>
        <p:nvSpPr>
          <p:cNvPr id="100356" name="Rectangle 3"/>
          <p:cNvSpPr>
            <a:spLocks noGrp="1" noChangeArrowheads="1"/>
          </p:cNvSpPr>
          <p:nvPr>
            <p:ph type="body" sz="half" idx="1"/>
          </p:nvPr>
        </p:nvSpPr>
        <p:spPr>
          <a:xfrm>
            <a:off x="684213" y="1844675"/>
            <a:ext cx="4030662" cy="3657600"/>
          </a:xfrm>
        </p:spPr>
        <p:txBody>
          <a:bodyPr/>
          <a:lstStyle/>
          <a:p>
            <a:pPr eaLnBrk="1" hangingPunct="1">
              <a:lnSpc>
                <a:spcPct val="90000"/>
              </a:lnSpc>
              <a:buFontTx/>
              <a:buNone/>
            </a:pPr>
            <a:endParaRPr lang="en-US" altLang="en-US" sz="2400" b="1" smtClean="0"/>
          </a:p>
          <a:p>
            <a:pPr eaLnBrk="1" hangingPunct="1">
              <a:lnSpc>
                <a:spcPct val="90000"/>
              </a:lnSpc>
              <a:buFontTx/>
              <a:buNone/>
            </a:pPr>
            <a:endParaRPr lang="en-US" altLang="en-US" sz="2000" b="1" baseline="-25000" smtClean="0"/>
          </a:p>
          <a:p>
            <a:pPr eaLnBrk="1" hangingPunct="1">
              <a:lnSpc>
                <a:spcPct val="90000"/>
              </a:lnSpc>
              <a:buFontTx/>
              <a:buNone/>
            </a:pPr>
            <a:endParaRPr lang="en-US" altLang="en-US" sz="2000" b="1" baseline="-25000" smtClean="0"/>
          </a:p>
          <a:p>
            <a:pPr algn="ctr" eaLnBrk="1" hangingPunct="1">
              <a:lnSpc>
                <a:spcPct val="90000"/>
              </a:lnSpc>
              <a:buFontTx/>
              <a:buNone/>
            </a:pPr>
            <a:r>
              <a:rPr lang="en-US" altLang="en-US" sz="2400" b="1" smtClean="0"/>
              <a:t>I = P</a:t>
            </a:r>
            <a:r>
              <a:rPr lang="en-US" altLang="en-US" sz="2400" b="1" baseline="-25000" smtClean="0"/>
              <a:t>X</a:t>
            </a:r>
            <a:r>
              <a:rPr lang="en-US" altLang="en-US" sz="2400" b="1" smtClean="0"/>
              <a:t> * X + ∑P</a:t>
            </a:r>
            <a:r>
              <a:rPr lang="en-US" altLang="en-US" sz="2400" b="1" baseline="-25000" smtClean="0"/>
              <a:t>Yi</a:t>
            </a:r>
            <a:r>
              <a:rPr lang="en-US" altLang="en-US" sz="2400" b="1" smtClean="0"/>
              <a:t> * Y</a:t>
            </a:r>
            <a:r>
              <a:rPr lang="en-US" altLang="en-US" sz="2400" b="1" baseline="-25000" smtClean="0"/>
              <a:t>i</a:t>
            </a:r>
            <a:endParaRPr lang="en-US" altLang="en-US" sz="2400" b="1" smtClean="0"/>
          </a:p>
          <a:p>
            <a:pPr eaLnBrk="1" hangingPunct="1">
              <a:lnSpc>
                <a:spcPct val="90000"/>
              </a:lnSpc>
              <a:buFontTx/>
              <a:buNone/>
            </a:pPr>
            <a:endParaRPr lang="en-US" altLang="en-US" sz="2400" b="1" baseline="-25000" smtClean="0"/>
          </a:p>
        </p:txBody>
      </p:sp>
      <p:sp>
        <p:nvSpPr>
          <p:cNvPr id="100357" name="Rectangle 4"/>
          <p:cNvSpPr>
            <a:spLocks noGrp="1" noChangeArrowheads="1"/>
          </p:cNvSpPr>
          <p:nvPr>
            <p:ph type="body" sz="half" idx="2"/>
          </p:nvPr>
        </p:nvSpPr>
        <p:spPr>
          <a:xfrm>
            <a:off x="4716463" y="1916113"/>
            <a:ext cx="3959225" cy="4090987"/>
          </a:xfrm>
        </p:spPr>
        <p:txBody>
          <a:bodyPr/>
          <a:lstStyle/>
          <a:p>
            <a:pPr eaLnBrk="1" hangingPunct="1">
              <a:lnSpc>
                <a:spcPct val="90000"/>
              </a:lnSpc>
              <a:buFontTx/>
              <a:buNone/>
            </a:pPr>
            <a:r>
              <a:rPr lang="ru-RU" altLang="en-US" sz="1800" smtClean="0"/>
              <a:t>    </a:t>
            </a:r>
            <a:r>
              <a:rPr lang="ru-RU" altLang="en-US" sz="1800" b="1" smtClean="0"/>
              <a:t>Расходы на прочие блага</a:t>
            </a:r>
            <a:endParaRPr lang="en-US" altLang="en-US" sz="1800" b="1" smtClean="0"/>
          </a:p>
          <a:p>
            <a:pPr eaLnBrk="1" hangingPunct="1">
              <a:lnSpc>
                <a:spcPct val="90000"/>
              </a:lnSpc>
              <a:buFontTx/>
              <a:buNone/>
            </a:pPr>
            <a:endParaRPr lang="en-US" altLang="en-US" sz="3600" smtClean="0"/>
          </a:p>
          <a:p>
            <a:pPr eaLnBrk="1" hangingPunct="1">
              <a:lnSpc>
                <a:spcPct val="90000"/>
              </a:lnSpc>
              <a:buFontTx/>
              <a:buNone/>
            </a:pPr>
            <a:endParaRPr lang="en-US" altLang="en-US" sz="3600" smtClean="0"/>
          </a:p>
          <a:p>
            <a:pPr eaLnBrk="1" hangingPunct="1">
              <a:lnSpc>
                <a:spcPct val="90000"/>
              </a:lnSpc>
              <a:buFontTx/>
              <a:buNone/>
            </a:pPr>
            <a:endParaRPr lang="en-US" altLang="en-US" sz="3600" smtClean="0"/>
          </a:p>
          <a:p>
            <a:pPr eaLnBrk="1" hangingPunct="1">
              <a:lnSpc>
                <a:spcPct val="90000"/>
              </a:lnSpc>
              <a:buFontTx/>
              <a:buNone/>
            </a:pPr>
            <a:endParaRPr lang="en-US" altLang="en-US" sz="3600" smtClean="0"/>
          </a:p>
          <a:p>
            <a:pPr eaLnBrk="1" hangingPunct="1">
              <a:lnSpc>
                <a:spcPct val="90000"/>
              </a:lnSpc>
              <a:buFontTx/>
              <a:buNone/>
            </a:pPr>
            <a:endParaRPr lang="en-US" altLang="en-US" sz="3600" smtClean="0"/>
          </a:p>
          <a:p>
            <a:pPr eaLnBrk="1" hangingPunct="1">
              <a:lnSpc>
                <a:spcPct val="90000"/>
              </a:lnSpc>
              <a:buFontTx/>
              <a:buNone/>
            </a:pPr>
            <a:r>
              <a:rPr lang="en-US" altLang="en-US" sz="3600" smtClean="0"/>
              <a:t>				</a:t>
            </a:r>
            <a:r>
              <a:rPr lang="ru-RU" altLang="en-US" sz="3600" smtClean="0"/>
              <a:t>     </a:t>
            </a:r>
            <a:r>
              <a:rPr lang="en-US" altLang="en-US" smtClean="0"/>
              <a:t>X</a:t>
            </a:r>
            <a:endParaRPr lang="ru-RU" altLang="en-US" smtClean="0"/>
          </a:p>
        </p:txBody>
      </p:sp>
      <p:sp>
        <p:nvSpPr>
          <p:cNvPr id="100358" name="AutoShape 5"/>
          <p:cNvSpPr>
            <a:spLocks/>
          </p:cNvSpPr>
          <p:nvPr/>
        </p:nvSpPr>
        <p:spPr bwMode="auto">
          <a:xfrm>
            <a:off x="4643438" y="2349500"/>
            <a:ext cx="433387" cy="1366838"/>
          </a:xfrm>
          <a:prstGeom prst="leftBrace">
            <a:avLst>
              <a:gd name="adj1" fmla="val 26282"/>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00359" name="Line 6"/>
          <p:cNvSpPr>
            <a:spLocks noChangeShapeType="1"/>
          </p:cNvSpPr>
          <p:nvPr/>
        </p:nvSpPr>
        <p:spPr bwMode="auto">
          <a:xfrm>
            <a:off x="5219700" y="1989138"/>
            <a:ext cx="0" cy="30241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0360" name="Line 7"/>
          <p:cNvSpPr>
            <a:spLocks noChangeShapeType="1"/>
          </p:cNvSpPr>
          <p:nvPr/>
        </p:nvSpPr>
        <p:spPr bwMode="auto">
          <a:xfrm>
            <a:off x="5219700" y="5013325"/>
            <a:ext cx="28813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0361" name="Arc 9"/>
          <p:cNvSpPr>
            <a:spLocks/>
          </p:cNvSpPr>
          <p:nvPr/>
        </p:nvSpPr>
        <p:spPr bwMode="auto">
          <a:xfrm flipH="1" flipV="1">
            <a:off x="5724525" y="2349500"/>
            <a:ext cx="1871663" cy="2305050"/>
          </a:xfrm>
          <a:custGeom>
            <a:avLst/>
            <a:gdLst>
              <a:gd name="T0" fmla="*/ 0 w 21600"/>
              <a:gd name="T1" fmla="*/ 0 h 21600"/>
              <a:gd name="T2" fmla="*/ 162181577 w 21600"/>
              <a:gd name="T3" fmla="*/ 245984069 h 21600"/>
              <a:gd name="T4" fmla="*/ 0 w 21600"/>
              <a:gd name="T5" fmla="*/ 2459840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sp>
        <p:nvSpPr>
          <p:cNvPr id="100362" name="Line 11"/>
          <p:cNvSpPr>
            <a:spLocks noChangeShapeType="1"/>
          </p:cNvSpPr>
          <p:nvPr/>
        </p:nvSpPr>
        <p:spPr bwMode="auto">
          <a:xfrm>
            <a:off x="5219700" y="2349500"/>
            <a:ext cx="1657350" cy="2663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363" name="Line 12"/>
          <p:cNvSpPr>
            <a:spLocks noChangeShapeType="1"/>
          </p:cNvSpPr>
          <p:nvPr/>
        </p:nvSpPr>
        <p:spPr bwMode="auto">
          <a:xfrm>
            <a:off x="5219700" y="3789363"/>
            <a:ext cx="86518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0364" name="Line 13"/>
          <p:cNvSpPr>
            <a:spLocks noChangeShapeType="1"/>
          </p:cNvSpPr>
          <p:nvPr/>
        </p:nvSpPr>
        <p:spPr bwMode="auto">
          <a:xfrm>
            <a:off x="6084888" y="3789363"/>
            <a:ext cx="0" cy="12239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0365" name="AutoShape 14"/>
          <p:cNvSpPr>
            <a:spLocks/>
          </p:cNvSpPr>
          <p:nvPr/>
        </p:nvSpPr>
        <p:spPr bwMode="auto">
          <a:xfrm>
            <a:off x="4643438" y="3860800"/>
            <a:ext cx="433387" cy="1150938"/>
          </a:xfrm>
          <a:prstGeom prst="leftBrace">
            <a:avLst>
              <a:gd name="adj1" fmla="val 22131"/>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00366" name="AutoShape 16"/>
          <p:cNvSpPr>
            <a:spLocks noChangeArrowheads="1"/>
          </p:cNvSpPr>
          <p:nvPr/>
        </p:nvSpPr>
        <p:spPr bwMode="auto">
          <a:xfrm rot="-8715034">
            <a:off x="3022600" y="3305175"/>
            <a:ext cx="1612900" cy="1243013"/>
          </a:xfrm>
          <a:prstGeom prst="wedgeEllipseCallout">
            <a:avLst>
              <a:gd name="adj1" fmla="val -41343"/>
              <a:gd name="adj2" fmla="val 71810"/>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b="1"/>
              <a:t>Расходы на Х</a:t>
            </a:r>
          </a:p>
        </p:txBody>
      </p:sp>
      <p:sp>
        <p:nvSpPr>
          <p:cNvPr id="100367" name="AutoShape 17"/>
          <p:cNvSpPr>
            <a:spLocks noChangeArrowheads="1"/>
          </p:cNvSpPr>
          <p:nvPr/>
        </p:nvSpPr>
        <p:spPr bwMode="auto">
          <a:xfrm rot="-10069298">
            <a:off x="2195513" y="4724400"/>
            <a:ext cx="2447925" cy="1325563"/>
          </a:xfrm>
          <a:prstGeom prst="wedgeEllipseCallout">
            <a:avLst>
              <a:gd name="adj1" fmla="val -53824"/>
              <a:gd name="adj2" fmla="val 64481"/>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b="1"/>
              <a:t>Расходы на остальные блага</a:t>
            </a:r>
          </a:p>
        </p:txBody>
      </p:sp>
      <p:sp>
        <p:nvSpPr>
          <p:cNvPr id="100368" name="Oval 18"/>
          <p:cNvSpPr>
            <a:spLocks noChangeArrowheads="1"/>
          </p:cNvSpPr>
          <p:nvPr/>
        </p:nvSpPr>
        <p:spPr bwMode="auto">
          <a:xfrm>
            <a:off x="6084888" y="3716338"/>
            <a:ext cx="142875" cy="73025"/>
          </a:xfrm>
          <a:prstGeom prst="ellipse">
            <a:avLst/>
          </a:prstGeom>
          <a:solidFill>
            <a:schemeClr val="tx1"/>
          </a:solidFill>
          <a:ln w="12700" algn="ctr">
            <a:solidFill>
              <a:schemeClr val="tx1"/>
            </a:solidFill>
            <a:round/>
            <a:headEnd/>
            <a:tailEnd/>
          </a:ln>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C45C664-BA2C-46F8-9ABF-65AE1F9FB4E3}" type="slidenum">
              <a:rPr lang="ru-RU" altLang="en-US" smtClean="0"/>
              <a:pPr eaLnBrk="1" hangingPunct="1"/>
              <a:t>82</a:t>
            </a:fld>
            <a:endParaRPr lang="ru-RU" altLang="en-US" smtClean="0"/>
          </a:p>
        </p:txBody>
      </p:sp>
      <p:sp>
        <p:nvSpPr>
          <p:cNvPr id="101379" name="Rectangle 2"/>
          <p:cNvSpPr>
            <a:spLocks noGrp="1" noChangeArrowheads="1"/>
          </p:cNvSpPr>
          <p:nvPr>
            <p:ph type="title"/>
          </p:nvPr>
        </p:nvSpPr>
        <p:spPr/>
        <p:txBody>
          <a:bodyPr/>
          <a:lstStyle/>
          <a:p>
            <a:pPr eaLnBrk="1" hangingPunct="1"/>
            <a:r>
              <a:rPr lang="ru-RU" altLang="en-US" smtClean="0"/>
              <a:t>Особые случаи равновесия</a:t>
            </a:r>
          </a:p>
        </p:txBody>
      </p:sp>
      <p:sp>
        <p:nvSpPr>
          <p:cNvPr id="101380" name="Rectangle 3"/>
          <p:cNvSpPr>
            <a:spLocks noGrp="1" noChangeArrowheads="1"/>
          </p:cNvSpPr>
          <p:nvPr>
            <p:ph type="body" sz="half" idx="1"/>
          </p:nvPr>
        </p:nvSpPr>
        <p:spPr/>
        <p:txBody>
          <a:bodyPr/>
          <a:lstStyle/>
          <a:p>
            <a:pPr eaLnBrk="1" hangingPunct="1">
              <a:buFontTx/>
              <a:buNone/>
            </a:pPr>
            <a:r>
              <a:rPr lang="en-US" altLang="en-US" sz="2400" smtClean="0"/>
              <a:t>X,Y –</a:t>
            </a:r>
            <a:r>
              <a:rPr lang="ru-RU" altLang="en-US" sz="2400" smtClean="0"/>
              <a:t> субституты</a:t>
            </a:r>
          </a:p>
          <a:p>
            <a:pPr eaLnBrk="1" hangingPunct="1">
              <a:buFontTx/>
              <a:buNone/>
            </a:pPr>
            <a:endParaRPr lang="ru-RU" altLang="en-US" sz="2400" smtClean="0"/>
          </a:p>
        </p:txBody>
      </p:sp>
      <p:sp>
        <p:nvSpPr>
          <p:cNvPr id="101381" name="Rectangle 4"/>
          <p:cNvSpPr>
            <a:spLocks noGrp="1" noChangeArrowheads="1"/>
          </p:cNvSpPr>
          <p:nvPr>
            <p:ph type="body" sz="half" idx="2"/>
          </p:nvPr>
        </p:nvSpPr>
        <p:spPr/>
        <p:txBody>
          <a:bodyPr/>
          <a:lstStyle/>
          <a:p>
            <a:pPr eaLnBrk="1" hangingPunct="1">
              <a:buFontTx/>
              <a:buNone/>
            </a:pPr>
            <a:r>
              <a:rPr lang="en-US" altLang="en-US" sz="2400" smtClean="0"/>
              <a:t>X,Y</a:t>
            </a:r>
            <a:r>
              <a:rPr lang="ru-RU" altLang="en-US" sz="2400" smtClean="0"/>
              <a:t> – комплиментарные</a:t>
            </a:r>
          </a:p>
          <a:p>
            <a:pPr eaLnBrk="1" hangingPunct="1">
              <a:buFontTx/>
              <a:buNone/>
            </a:pPr>
            <a:endParaRPr lang="ru-RU" altLang="en-US" sz="2400" smtClean="0"/>
          </a:p>
        </p:txBody>
      </p:sp>
      <p:sp>
        <p:nvSpPr>
          <p:cNvPr id="101382" name="Line 5"/>
          <p:cNvSpPr>
            <a:spLocks noChangeShapeType="1"/>
          </p:cNvSpPr>
          <p:nvPr/>
        </p:nvSpPr>
        <p:spPr bwMode="auto">
          <a:xfrm>
            <a:off x="900113" y="2420938"/>
            <a:ext cx="0" cy="27368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83" name="Line 6"/>
          <p:cNvSpPr>
            <a:spLocks noChangeShapeType="1"/>
          </p:cNvSpPr>
          <p:nvPr/>
        </p:nvSpPr>
        <p:spPr bwMode="auto">
          <a:xfrm>
            <a:off x="900113" y="5157788"/>
            <a:ext cx="23764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84" name="Line 7"/>
          <p:cNvSpPr>
            <a:spLocks noChangeShapeType="1"/>
          </p:cNvSpPr>
          <p:nvPr/>
        </p:nvSpPr>
        <p:spPr bwMode="auto">
          <a:xfrm>
            <a:off x="900113" y="3644900"/>
            <a:ext cx="792162" cy="1512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85" name="Line 8"/>
          <p:cNvSpPr>
            <a:spLocks noChangeShapeType="1"/>
          </p:cNvSpPr>
          <p:nvPr/>
        </p:nvSpPr>
        <p:spPr bwMode="auto">
          <a:xfrm>
            <a:off x="900113" y="3141663"/>
            <a:ext cx="1079500" cy="201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86" name="Line 9"/>
          <p:cNvSpPr>
            <a:spLocks noChangeShapeType="1"/>
          </p:cNvSpPr>
          <p:nvPr/>
        </p:nvSpPr>
        <p:spPr bwMode="auto">
          <a:xfrm>
            <a:off x="900113" y="2636838"/>
            <a:ext cx="1368425" cy="2520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87" name="Line 10"/>
          <p:cNvSpPr>
            <a:spLocks noChangeShapeType="1"/>
          </p:cNvSpPr>
          <p:nvPr/>
        </p:nvSpPr>
        <p:spPr bwMode="auto">
          <a:xfrm>
            <a:off x="900113" y="4149725"/>
            <a:ext cx="1368425" cy="10080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88" name="Line 11"/>
          <p:cNvSpPr>
            <a:spLocks noChangeShapeType="1"/>
          </p:cNvSpPr>
          <p:nvPr/>
        </p:nvSpPr>
        <p:spPr bwMode="auto">
          <a:xfrm>
            <a:off x="4859338" y="2420938"/>
            <a:ext cx="0" cy="26638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89" name="Line 12"/>
          <p:cNvSpPr>
            <a:spLocks noChangeShapeType="1"/>
          </p:cNvSpPr>
          <p:nvPr/>
        </p:nvSpPr>
        <p:spPr bwMode="auto">
          <a:xfrm>
            <a:off x="4859338" y="5084763"/>
            <a:ext cx="25923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90" name="Line 13"/>
          <p:cNvSpPr>
            <a:spLocks noChangeShapeType="1"/>
          </p:cNvSpPr>
          <p:nvPr/>
        </p:nvSpPr>
        <p:spPr bwMode="auto">
          <a:xfrm>
            <a:off x="5292725" y="2997200"/>
            <a:ext cx="0" cy="1511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91" name="Line 14"/>
          <p:cNvSpPr>
            <a:spLocks noChangeShapeType="1"/>
          </p:cNvSpPr>
          <p:nvPr/>
        </p:nvSpPr>
        <p:spPr bwMode="auto">
          <a:xfrm>
            <a:off x="5292725" y="4508500"/>
            <a:ext cx="1295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92" name="Line 15"/>
          <p:cNvSpPr>
            <a:spLocks noChangeShapeType="1"/>
          </p:cNvSpPr>
          <p:nvPr/>
        </p:nvSpPr>
        <p:spPr bwMode="auto">
          <a:xfrm>
            <a:off x="5724525" y="2924175"/>
            <a:ext cx="0" cy="1009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93" name="Line 16"/>
          <p:cNvSpPr>
            <a:spLocks noChangeShapeType="1"/>
          </p:cNvSpPr>
          <p:nvPr/>
        </p:nvSpPr>
        <p:spPr bwMode="auto">
          <a:xfrm>
            <a:off x="5724525" y="3933825"/>
            <a:ext cx="12239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94" name="Line 17"/>
          <p:cNvSpPr>
            <a:spLocks noChangeShapeType="1"/>
          </p:cNvSpPr>
          <p:nvPr/>
        </p:nvSpPr>
        <p:spPr bwMode="auto">
          <a:xfrm>
            <a:off x="6156325" y="2565400"/>
            <a:ext cx="0" cy="863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95" name="Line 18"/>
          <p:cNvSpPr>
            <a:spLocks noChangeShapeType="1"/>
          </p:cNvSpPr>
          <p:nvPr/>
        </p:nvSpPr>
        <p:spPr bwMode="auto">
          <a:xfrm>
            <a:off x="6156325" y="3429000"/>
            <a:ext cx="1079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96" name="Line 19"/>
          <p:cNvSpPr>
            <a:spLocks noChangeShapeType="1"/>
          </p:cNvSpPr>
          <p:nvPr/>
        </p:nvSpPr>
        <p:spPr bwMode="auto">
          <a:xfrm>
            <a:off x="4859338" y="2924175"/>
            <a:ext cx="1728787" cy="2160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97" name="Line 20"/>
          <p:cNvSpPr>
            <a:spLocks noChangeShapeType="1"/>
          </p:cNvSpPr>
          <p:nvPr/>
        </p:nvSpPr>
        <p:spPr bwMode="auto">
          <a:xfrm>
            <a:off x="4859338" y="3644900"/>
            <a:ext cx="2881312" cy="10795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1398" name="Rectangle 21"/>
          <p:cNvSpPr>
            <a:spLocks noChangeArrowheads="1"/>
          </p:cNvSpPr>
          <p:nvPr/>
        </p:nvSpPr>
        <p:spPr bwMode="auto">
          <a:xfrm>
            <a:off x="1116013" y="2349500"/>
            <a:ext cx="5032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Y</a:t>
            </a:r>
            <a:endParaRPr lang="ru-RU" altLang="en-US"/>
          </a:p>
        </p:txBody>
      </p:sp>
      <p:sp>
        <p:nvSpPr>
          <p:cNvPr id="101399" name="Rectangle 22"/>
          <p:cNvSpPr>
            <a:spLocks noChangeArrowheads="1"/>
          </p:cNvSpPr>
          <p:nvPr/>
        </p:nvSpPr>
        <p:spPr bwMode="auto">
          <a:xfrm>
            <a:off x="3348038" y="5084763"/>
            <a:ext cx="5032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X</a:t>
            </a:r>
            <a:endParaRPr lang="ru-RU" altLang="en-US"/>
          </a:p>
        </p:txBody>
      </p:sp>
      <p:sp>
        <p:nvSpPr>
          <p:cNvPr id="101400" name="Rectangle 23"/>
          <p:cNvSpPr>
            <a:spLocks noChangeArrowheads="1"/>
          </p:cNvSpPr>
          <p:nvPr/>
        </p:nvSpPr>
        <p:spPr bwMode="auto">
          <a:xfrm>
            <a:off x="7235825" y="5229225"/>
            <a:ext cx="5032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X</a:t>
            </a:r>
            <a:endParaRPr lang="ru-RU" altLang="en-US"/>
          </a:p>
        </p:txBody>
      </p:sp>
      <p:sp>
        <p:nvSpPr>
          <p:cNvPr id="101401" name="Rectangle 24"/>
          <p:cNvSpPr>
            <a:spLocks noChangeArrowheads="1"/>
          </p:cNvSpPr>
          <p:nvPr/>
        </p:nvSpPr>
        <p:spPr bwMode="auto">
          <a:xfrm>
            <a:off x="4140200" y="2276475"/>
            <a:ext cx="5032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Y</a:t>
            </a:r>
            <a:endParaRPr lang="ru-RU" altLang="en-US"/>
          </a:p>
        </p:txBody>
      </p:sp>
      <p:sp>
        <p:nvSpPr>
          <p:cNvPr id="101402" name="Line 25"/>
          <p:cNvSpPr>
            <a:spLocks noChangeShapeType="1"/>
          </p:cNvSpPr>
          <p:nvPr/>
        </p:nvSpPr>
        <p:spPr bwMode="auto">
          <a:xfrm>
            <a:off x="900113" y="4221163"/>
            <a:ext cx="503237" cy="936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pic>
        <p:nvPicPr>
          <p:cNvPr id="101403" name="Picture 26" descr="MCj039671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725" y="2205038"/>
            <a:ext cx="14287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4" name="Picture 27" descr="MCj040598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5445125"/>
            <a:ext cx="10318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5" name="Picture 29" descr="MCj040598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888" y="5445125"/>
            <a:ext cx="10318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6" name="Picture 30" descr="MCj034705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313" y="5229225"/>
            <a:ext cx="865187"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7" name="Picture 31" descr="MCj041190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350" y="2276475"/>
            <a:ext cx="936625"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0CF4327-0273-4E14-A667-6E128CCA979B}" type="slidenum">
              <a:rPr lang="ru-RU" altLang="en-US" smtClean="0"/>
              <a:pPr eaLnBrk="1" hangingPunct="1"/>
              <a:t>83</a:t>
            </a:fld>
            <a:endParaRPr lang="ru-RU" altLang="en-US" smtClean="0"/>
          </a:p>
        </p:txBody>
      </p:sp>
      <p:sp>
        <p:nvSpPr>
          <p:cNvPr id="103427" name="Rectangle 2"/>
          <p:cNvSpPr>
            <a:spLocks noGrp="1" noChangeArrowheads="1"/>
          </p:cNvSpPr>
          <p:nvPr>
            <p:ph type="title"/>
          </p:nvPr>
        </p:nvSpPr>
        <p:spPr/>
        <p:txBody>
          <a:bodyPr/>
          <a:lstStyle/>
          <a:p>
            <a:pPr eaLnBrk="1" hangingPunct="1"/>
            <a:r>
              <a:rPr lang="ru-RU" altLang="en-US" smtClean="0"/>
              <a:t>Изменение дохода потребителя и цен благ</a:t>
            </a:r>
          </a:p>
        </p:txBody>
      </p:sp>
      <p:sp>
        <p:nvSpPr>
          <p:cNvPr id="103428" name="Rectangle 6"/>
          <p:cNvSpPr>
            <a:spLocks noGrp="1" noChangeArrowheads="1"/>
          </p:cNvSpPr>
          <p:nvPr>
            <p:ph type="body" sz="half" idx="1"/>
          </p:nvPr>
        </p:nvSpPr>
        <p:spPr/>
        <p:txBody>
          <a:bodyPr/>
          <a:lstStyle/>
          <a:p>
            <a:pPr eaLnBrk="1" hangingPunct="1"/>
            <a:r>
              <a:rPr lang="en-US" altLang="en-US" smtClean="0"/>
              <a:t>I</a:t>
            </a:r>
            <a:r>
              <a:rPr lang="en-US" altLang="en-US" baseline="-25000" smtClean="0"/>
              <a:t>3 </a:t>
            </a:r>
            <a:r>
              <a:rPr lang="en-US" altLang="en-US" smtClean="0"/>
              <a:t>› I</a:t>
            </a:r>
            <a:r>
              <a:rPr lang="en-US" altLang="en-US" baseline="-25000" smtClean="0"/>
              <a:t>2 </a:t>
            </a:r>
            <a:r>
              <a:rPr lang="en-US" altLang="en-US" smtClean="0"/>
              <a:t>› I</a:t>
            </a:r>
            <a:r>
              <a:rPr lang="en-US" altLang="en-US" baseline="-25000" smtClean="0"/>
              <a:t>1  </a:t>
            </a:r>
            <a:r>
              <a:rPr lang="ru-RU" altLang="en-US" sz="1800" smtClean="0"/>
              <a:t>при неизменных ценах</a:t>
            </a:r>
          </a:p>
          <a:p>
            <a:pPr eaLnBrk="1" hangingPunct="1"/>
            <a:r>
              <a:rPr lang="ru-RU" altLang="en-US" sz="2400" smtClean="0"/>
              <a:t>Кривая «доход-потребление»</a:t>
            </a:r>
          </a:p>
          <a:p>
            <a:pPr eaLnBrk="1" hangingPunct="1"/>
            <a:r>
              <a:rPr lang="ru-RU" altLang="en-US" sz="2400" smtClean="0"/>
              <a:t>Кривая Энгеля отражает зависимость объема потребления блага от дохода потребителя</a:t>
            </a:r>
            <a:endParaRPr lang="en-US" altLang="en-US" sz="2400" smtClean="0"/>
          </a:p>
        </p:txBody>
      </p:sp>
      <p:sp>
        <p:nvSpPr>
          <p:cNvPr id="103429" name="Rectangle 7"/>
          <p:cNvSpPr>
            <a:spLocks noGrp="1" noChangeArrowheads="1"/>
          </p:cNvSpPr>
          <p:nvPr>
            <p:ph type="body" sz="half" idx="2"/>
          </p:nvPr>
        </p:nvSpPr>
        <p:spPr/>
        <p:txBody>
          <a:bodyPr/>
          <a:lstStyle/>
          <a:p>
            <a:pPr eaLnBrk="1" hangingPunct="1">
              <a:buFontTx/>
              <a:buNone/>
            </a:pPr>
            <a:r>
              <a:rPr lang="ru-RU" altLang="en-US" smtClean="0"/>
              <a:t> </a:t>
            </a:r>
            <a:r>
              <a:rPr lang="en-US" altLang="en-US" smtClean="0"/>
              <a:t>Y</a:t>
            </a:r>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				   Q </a:t>
            </a:r>
            <a:endParaRPr lang="ru-RU" altLang="en-US" smtClean="0"/>
          </a:p>
        </p:txBody>
      </p:sp>
      <p:sp>
        <p:nvSpPr>
          <p:cNvPr id="103430" name="Line 8"/>
          <p:cNvSpPr>
            <a:spLocks noChangeShapeType="1"/>
          </p:cNvSpPr>
          <p:nvPr/>
        </p:nvSpPr>
        <p:spPr bwMode="auto">
          <a:xfrm>
            <a:off x="5219700" y="1989138"/>
            <a:ext cx="0" cy="295275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3431" name="Line 9"/>
          <p:cNvSpPr>
            <a:spLocks noChangeShapeType="1"/>
          </p:cNvSpPr>
          <p:nvPr/>
        </p:nvSpPr>
        <p:spPr bwMode="auto">
          <a:xfrm>
            <a:off x="5219700" y="4941888"/>
            <a:ext cx="28813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2" name="Arc 10"/>
          <p:cNvSpPr>
            <a:spLocks/>
          </p:cNvSpPr>
          <p:nvPr/>
        </p:nvSpPr>
        <p:spPr bwMode="auto">
          <a:xfrm flipH="1" flipV="1">
            <a:off x="5435600" y="2852738"/>
            <a:ext cx="1728788" cy="1871662"/>
          </a:xfrm>
          <a:custGeom>
            <a:avLst/>
            <a:gdLst>
              <a:gd name="T0" fmla="*/ 0 w 21600"/>
              <a:gd name="T1" fmla="*/ 0 h 21600"/>
              <a:gd name="T2" fmla="*/ 138366099 w 21600"/>
              <a:gd name="T3" fmla="*/ 162181403 h 21600"/>
              <a:gd name="T4" fmla="*/ 0 w 21600"/>
              <a:gd name="T5" fmla="*/ 16218140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33" name="Arc 11"/>
          <p:cNvSpPr>
            <a:spLocks/>
          </p:cNvSpPr>
          <p:nvPr/>
        </p:nvSpPr>
        <p:spPr bwMode="auto">
          <a:xfrm flipH="1" flipV="1">
            <a:off x="5795963" y="2708275"/>
            <a:ext cx="1728787" cy="1871663"/>
          </a:xfrm>
          <a:custGeom>
            <a:avLst/>
            <a:gdLst>
              <a:gd name="T0" fmla="*/ 0 w 21600"/>
              <a:gd name="T1" fmla="*/ 0 h 21600"/>
              <a:gd name="T2" fmla="*/ 138365939 w 21600"/>
              <a:gd name="T3" fmla="*/ 162181577 h 21600"/>
              <a:gd name="T4" fmla="*/ 0 w 21600"/>
              <a:gd name="T5" fmla="*/ 16218157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34" name="Arc 12"/>
          <p:cNvSpPr>
            <a:spLocks/>
          </p:cNvSpPr>
          <p:nvPr/>
        </p:nvSpPr>
        <p:spPr bwMode="auto">
          <a:xfrm flipH="1" flipV="1">
            <a:off x="6084888" y="2420938"/>
            <a:ext cx="1728787" cy="1871662"/>
          </a:xfrm>
          <a:custGeom>
            <a:avLst/>
            <a:gdLst>
              <a:gd name="T0" fmla="*/ 0 w 21600"/>
              <a:gd name="T1" fmla="*/ 0 h 21600"/>
              <a:gd name="T2" fmla="*/ 138365939 w 21600"/>
              <a:gd name="T3" fmla="*/ 162181403 h 21600"/>
              <a:gd name="T4" fmla="*/ 0 w 21600"/>
              <a:gd name="T5" fmla="*/ 16218140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35" name="Line 13"/>
          <p:cNvSpPr>
            <a:spLocks noChangeShapeType="1"/>
          </p:cNvSpPr>
          <p:nvPr/>
        </p:nvSpPr>
        <p:spPr bwMode="auto">
          <a:xfrm>
            <a:off x="5219700" y="3213100"/>
            <a:ext cx="1223963" cy="1728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6" name="Line 14"/>
          <p:cNvSpPr>
            <a:spLocks noChangeShapeType="1"/>
          </p:cNvSpPr>
          <p:nvPr/>
        </p:nvSpPr>
        <p:spPr bwMode="auto">
          <a:xfrm>
            <a:off x="5219700" y="2565400"/>
            <a:ext cx="1728788" cy="2376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7" name="Line 15"/>
          <p:cNvSpPr>
            <a:spLocks noChangeShapeType="1"/>
          </p:cNvSpPr>
          <p:nvPr/>
        </p:nvSpPr>
        <p:spPr bwMode="auto">
          <a:xfrm>
            <a:off x="5364163" y="1989138"/>
            <a:ext cx="1944687" cy="2879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8" name="Line 16"/>
          <p:cNvSpPr>
            <a:spLocks noChangeShapeType="1"/>
          </p:cNvSpPr>
          <p:nvPr/>
        </p:nvSpPr>
        <p:spPr bwMode="auto">
          <a:xfrm flipV="1">
            <a:off x="5795963" y="2997200"/>
            <a:ext cx="1512887" cy="10080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8" name="AutoShape 18"/>
          <p:cNvSpPr>
            <a:spLocks noChangeArrowheads="1"/>
          </p:cNvSpPr>
          <p:nvPr/>
        </p:nvSpPr>
        <p:spPr bwMode="auto">
          <a:xfrm>
            <a:off x="3419475" y="2565400"/>
            <a:ext cx="3313113" cy="1008063"/>
          </a:xfrm>
          <a:custGeom>
            <a:avLst/>
            <a:gdLst>
              <a:gd name="T0" fmla="*/ 254067129 w 21600"/>
              <a:gd name="T1" fmla="*/ 0 h 21600"/>
              <a:gd name="T2" fmla="*/ 63522649 w 21600"/>
              <a:gd name="T3" fmla="*/ 23522961 h 21600"/>
              <a:gd name="T4" fmla="*/ 254067129 w 21600"/>
              <a:gd name="T5" fmla="*/ 11761480 h 21600"/>
              <a:gd name="T6" fmla="*/ 571703977 w 21600"/>
              <a:gd name="T7" fmla="*/ 23522961 h 21600"/>
              <a:gd name="T8" fmla="*/ 444658717 w 21600"/>
              <a:gd name="T9" fmla="*/ 35284397 h 21600"/>
              <a:gd name="T10" fmla="*/ 317613227 w 21600"/>
              <a:gd name="T11" fmla="*/ 2352296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3440" name="Line 19"/>
          <p:cNvSpPr>
            <a:spLocks noChangeShapeType="1"/>
          </p:cNvSpPr>
          <p:nvPr/>
        </p:nvSpPr>
        <p:spPr bwMode="auto">
          <a:xfrm>
            <a:off x="5795963" y="4005263"/>
            <a:ext cx="0" cy="9366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441" name="Line 20"/>
          <p:cNvSpPr>
            <a:spLocks noChangeShapeType="1"/>
          </p:cNvSpPr>
          <p:nvPr/>
        </p:nvSpPr>
        <p:spPr bwMode="auto">
          <a:xfrm>
            <a:off x="6156325" y="3789363"/>
            <a:ext cx="71438" cy="11525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442" name="Line 21"/>
          <p:cNvSpPr>
            <a:spLocks noChangeShapeType="1"/>
          </p:cNvSpPr>
          <p:nvPr/>
        </p:nvSpPr>
        <p:spPr bwMode="auto">
          <a:xfrm>
            <a:off x="6443663" y="3573463"/>
            <a:ext cx="73025" cy="1368425"/>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443" name="Line 22"/>
          <p:cNvSpPr>
            <a:spLocks noChangeShapeType="1"/>
          </p:cNvSpPr>
          <p:nvPr/>
        </p:nvSpPr>
        <p:spPr bwMode="auto">
          <a:xfrm>
            <a:off x="5795963" y="5084763"/>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4" name="Line 23"/>
          <p:cNvSpPr>
            <a:spLocks noChangeShapeType="1"/>
          </p:cNvSpPr>
          <p:nvPr/>
        </p:nvSpPr>
        <p:spPr bwMode="auto">
          <a:xfrm>
            <a:off x="6300788" y="5084763"/>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1938"/>
                                        </p:tgtEl>
                                        <p:attrNameLst>
                                          <p:attrName>style.visibility</p:attrName>
                                        </p:attrNameLst>
                                      </p:cBhvr>
                                      <p:to>
                                        <p:strVal val="visible"/>
                                      </p:to>
                                    </p:set>
                                    <p:anim calcmode="lin" valueType="num">
                                      <p:cBhvr additive="base">
                                        <p:cTn id="7" dur="2000" fill="hold"/>
                                        <p:tgtEl>
                                          <p:spTgt spid="81938"/>
                                        </p:tgtEl>
                                        <p:attrNameLst>
                                          <p:attrName>ppt_x</p:attrName>
                                        </p:attrNameLst>
                                      </p:cBhvr>
                                      <p:tavLst>
                                        <p:tav tm="0">
                                          <p:val>
                                            <p:strVal val="#ppt_x"/>
                                          </p:val>
                                        </p:tav>
                                        <p:tav tm="100000">
                                          <p:val>
                                            <p:strVal val="#ppt_x"/>
                                          </p:val>
                                        </p:tav>
                                      </p:tavLst>
                                    </p:anim>
                                    <p:anim calcmode="lin" valueType="num">
                                      <p:cBhvr additive="base">
                                        <p:cTn id="8" dur="2000" fill="hold"/>
                                        <p:tgtEl>
                                          <p:spTgt spid="81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40B90353-AD7D-4855-ADFE-8F77F3899656}" type="slidenum">
              <a:rPr lang="ru-RU" altLang="en-US" smtClean="0"/>
              <a:pPr eaLnBrk="1" hangingPunct="1"/>
              <a:t>84</a:t>
            </a:fld>
            <a:endParaRPr lang="ru-RU" altLang="en-US" smtClean="0"/>
          </a:p>
        </p:txBody>
      </p:sp>
      <p:sp>
        <p:nvSpPr>
          <p:cNvPr id="104451" name="Rectangle 2"/>
          <p:cNvSpPr>
            <a:spLocks noGrp="1" noChangeArrowheads="1"/>
          </p:cNvSpPr>
          <p:nvPr>
            <p:ph type="title"/>
          </p:nvPr>
        </p:nvSpPr>
        <p:spPr>
          <a:xfrm>
            <a:off x="685800" y="152400"/>
            <a:ext cx="7702550" cy="1331913"/>
          </a:xfrm>
        </p:spPr>
        <p:txBody>
          <a:bodyPr/>
          <a:lstStyle/>
          <a:p>
            <a:pPr eaLnBrk="1" hangingPunct="1"/>
            <a:r>
              <a:rPr lang="ru-RU" altLang="en-US" sz="4000" b="1" smtClean="0"/>
              <a:t>Кривая Энгеля и кривая расходов Энгеля</a:t>
            </a:r>
          </a:p>
        </p:txBody>
      </p:sp>
      <p:sp>
        <p:nvSpPr>
          <p:cNvPr id="104452" name="Rectangle 4"/>
          <p:cNvSpPr>
            <a:spLocks noGrp="1" noChangeArrowheads="1"/>
          </p:cNvSpPr>
          <p:nvPr>
            <p:ph type="body" sz="half" idx="1"/>
          </p:nvPr>
        </p:nvSpPr>
        <p:spPr/>
        <p:txBody>
          <a:bodyPr/>
          <a:lstStyle/>
          <a:p>
            <a:pPr eaLnBrk="1" hangingPunct="1">
              <a:buFontTx/>
              <a:buNone/>
            </a:pPr>
            <a:r>
              <a:rPr lang="ru-RU" altLang="en-US" smtClean="0"/>
              <a:t>Кривая Энгеля</a:t>
            </a:r>
          </a:p>
        </p:txBody>
      </p:sp>
      <p:sp>
        <p:nvSpPr>
          <p:cNvPr id="104453" name="Rectangle 5"/>
          <p:cNvSpPr>
            <a:spLocks noGrp="1" noChangeArrowheads="1"/>
          </p:cNvSpPr>
          <p:nvPr>
            <p:ph type="body" sz="half" idx="2"/>
          </p:nvPr>
        </p:nvSpPr>
        <p:spPr>
          <a:xfrm>
            <a:off x="4211638" y="1828800"/>
            <a:ext cx="4170362" cy="3657600"/>
          </a:xfrm>
        </p:spPr>
        <p:txBody>
          <a:bodyPr/>
          <a:lstStyle/>
          <a:p>
            <a:pPr eaLnBrk="1" hangingPunct="1">
              <a:buFontTx/>
              <a:buNone/>
            </a:pPr>
            <a:r>
              <a:rPr lang="ru-RU" altLang="en-US" sz="2400" smtClean="0"/>
              <a:t>Кривые расходов Энгеля для разных групп благ</a:t>
            </a:r>
          </a:p>
        </p:txBody>
      </p:sp>
      <p:sp>
        <p:nvSpPr>
          <p:cNvPr id="104454" name="Line 6"/>
          <p:cNvSpPr>
            <a:spLocks noChangeShapeType="1"/>
          </p:cNvSpPr>
          <p:nvPr/>
        </p:nvSpPr>
        <p:spPr bwMode="auto">
          <a:xfrm flipV="1">
            <a:off x="971550" y="2708275"/>
            <a:ext cx="0" cy="23764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4455" name="Line 7"/>
          <p:cNvSpPr>
            <a:spLocks noChangeShapeType="1"/>
          </p:cNvSpPr>
          <p:nvPr/>
        </p:nvSpPr>
        <p:spPr bwMode="auto">
          <a:xfrm>
            <a:off x="971550" y="5084763"/>
            <a:ext cx="23050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4456" name="Rectangle 8"/>
          <p:cNvSpPr>
            <a:spLocks noChangeArrowheads="1"/>
          </p:cNvSpPr>
          <p:nvPr/>
        </p:nvSpPr>
        <p:spPr bwMode="auto">
          <a:xfrm>
            <a:off x="3059113" y="5300663"/>
            <a:ext cx="7921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I</a:t>
            </a:r>
            <a:endParaRPr lang="ru-RU" altLang="en-US"/>
          </a:p>
        </p:txBody>
      </p:sp>
      <p:sp>
        <p:nvSpPr>
          <p:cNvPr id="104457" name="Rectangle 9"/>
          <p:cNvSpPr>
            <a:spLocks noChangeArrowheads="1"/>
          </p:cNvSpPr>
          <p:nvPr/>
        </p:nvSpPr>
        <p:spPr bwMode="auto">
          <a:xfrm>
            <a:off x="1116013" y="2565400"/>
            <a:ext cx="7921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t>X</a:t>
            </a:r>
            <a:endParaRPr lang="ru-RU" altLang="en-US" b="1"/>
          </a:p>
        </p:txBody>
      </p:sp>
      <p:sp>
        <p:nvSpPr>
          <p:cNvPr id="104458" name="Arc 12"/>
          <p:cNvSpPr>
            <a:spLocks/>
          </p:cNvSpPr>
          <p:nvPr/>
        </p:nvSpPr>
        <p:spPr bwMode="auto">
          <a:xfrm flipH="1">
            <a:off x="1042988" y="4365625"/>
            <a:ext cx="1512887" cy="647700"/>
          </a:xfrm>
          <a:custGeom>
            <a:avLst/>
            <a:gdLst>
              <a:gd name="T0" fmla="*/ 0 w 21600"/>
              <a:gd name="T1" fmla="*/ 0 h 21600"/>
              <a:gd name="T2" fmla="*/ 105964213 w 21600"/>
              <a:gd name="T3" fmla="*/ 19422005 h 21600"/>
              <a:gd name="T4" fmla="*/ 0 w 21600"/>
              <a:gd name="T5" fmla="*/ 1942200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4459" name="Line 13"/>
          <p:cNvSpPr>
            <a:spLocks noChangeShapeType="1"/>
          </p:cNvSpPr>
          <p:nvPr/>
        </p:nvSpPr>
        <p:spPr bwMode="auto">
          <a:xfrm>
            <a:off x="971550" y="4652963"/>
            <a:ext cx="215900"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4460" name="Line 14"/>
          <p:cNvSpPr>
            <a:spLocks noChangeShapeType="1"/>
          </p:cNvSpPr>
          <p:nvPr/>
        </p:nvSpPr>
        <p:spPr bwMode="auto">
          <a:xfrm>
            <a:off x="1258888" y="4652963"/>
            <a:ext cx="0" cy="431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4461" name="Line 15"/>
          <p:cNvSpPr>
            <a:spLocks noChangeShapeType="1"/>
          </p:cNvSpPr>
          <p:nvPr/>
        </p:nvSpPr>
        <p:spPr bwMode="auto">
          <a:xfrm>
            <a:off x="971550" y="4365625"/>
            <a:ext cx="1152525"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4462" name="Line 16"/>
          <p:cNvSpPr>
            <a:spLocks noChangeShapeType="1"/>
          </p:cNvSpPr>
          <p:nvPr/>
        </p:nvSpPr>
        <p:spPr bwMode="auto">
          <a:xfrm>
            <a:off x="2124075" y="4365625"/>
            <a:ext cx="0" cy="719138"/>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4463" name="Line 17"/>
          <p:cNvSpPr>
            <a:spLocks noChangeShapeType="1"/>
          </p:cNvSpPr>
          <p:nvPr/>
        </p:nvSpPr>
        <p:spPr bwMode="auto">
          <a:xfrm flipV="1">
            <a:off x="4572000" y="2997200"/>
            <a:ext cx="0" cy="20891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4464" name="Line 18"/>
          <p:cNvSpPr>
            <a:spLocks noChangeShapeType="1"/>
          </p:cNvSpPr>
          <p:nvPr/>
        </p:nvSpPr>
        <p:spPr bwMode="auto">
          <a:xfrm>
            <a:off x="4572000" y="5084763"/>
            <a:ext cx="26638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4465" name="Rectangle 19"/>
          <p:cNvSpPr>
            <a:spLocks noChangeArrowheads="1"/>
          </p:cNvSpPr>
          <p:nvPr/>
        </p:nvSpPr>
        <p:spPr bwMode="auto">
          <a:xfrm>
            <a:off x="6877050" y="5229225"/>
            <a:ext cx="792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I</a:t>
            </a:r>
            <a:endParaRPr lang="ru-RU" altLang="en-US"/>
          </a:p>
        </p:txBody>
      </p:sp>
      <p:sp>
        <p:nvSpPr>
          <p:cNvPr id="104466" name="Rectangle 20"/>
          <p:cNvSpPr>
            <a:spLocks noChangeArrowheads="1"/>
          </p:cNvSpPr>
          <p:nvPr/>
        </p:nvSpPr>
        <p:spPr bwMode="auto">
          <a:xfrm>
            <a:off x="4572000" y="2781300"/>
            <a:ext cx="11525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b="1"/>
              <a:t>Px * X</a:t>
            </a:r>
            <a:endParaRPr lang="ru-RU" altLang="en-US" b="1"/>
          </a:p>
        </p:txBody>
      </p:sp>
      <p:sp>
        <p:nvSpPr>
          <p:cNvPr id="104467" name="Line 21"/>
          <p:cNvSpPr>
            <a:spLocks noChangeShapeType="1"/>
          </p:cNvSpPr>
          <p:nvPr/>
        </p:nvSpPr>
        <p:spPr bwMode="auto">
          <a:xfrm flipV="1">
            <a:off x="4572000" y="3284538"/>
            <a:ext cx="1800225" cy="180022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4468" name="Arc 22"/>
          <p:cNvSpPr>
            <a:spLocks/>
          </p:cNvSpPr>
          <p:nvPr/>
        </p:nvSpPr>
        <p:spPr bwMode="auto">
          <a:xfrm flipH="1">
            <a:off x="4957763" y="4381500"/>
            <a:ext cx="1487487" cy="633413"/>
          </a:xfrm>
          <a:custGeom>
            <a:avLst/>
            <a:gdLst>
              <a:gd name="T0" fmla="*/ 22631423 w 21246"/>
              <a:gd name="T1" fmla="*/ 0 h 21101"/>
              <a:gd name="T2" fmla="*/ 104142780 w 21246"/>
              <a:gd name="T3" fmla="*/ 15505934 h 21101"/>
              <a:gd name="T4" fmla="*/ 0 w 21246"/>
              <a:gd name="T5" fmla="*/ 19013887 h 21101"/>
              <a:gd name="T6" fmla="*/ 0 60000 65536"/>
              <a:gd name="T7" fmla="*/ 0 60000 65536"/>
              <a:gd name="T8" fmla="*/ 0 60000 65536"/>
              <a:gd name="T9" fmla="*/ 0 w 21246"/>
              <a:gd name="T10" fmla="*/ 0 h 21101"/>
              <a:gd name="T11" fmla="*/ 21246 w 21246"/>
              <a:gd name="T12" fmla="*/ 21101 h 21101"/>
            </a:gdLst>
            <a:ahLst/>
            <a:cxnLst>
              <a:cxn ang="T6">
                <a:pos x="T0" y="T1"/>
              </a:cxn>
              <a:cxn ang="T7">
                <a:pos x="T2" y="T3"/>
              </a:cxn>
              <a:cxn ang="T8">
                <a:pos x="T4" y="T5"/>
              </a:cxn>
            </a:cxnLst>
            <a:rect l="T9" t="T10" r="T11" b="T12"/>
            <a:pathLst>
              <a:path w="21246" h="21101" fill="none" extrusionOk="0">
                <a:moveTo>
                  <a:pt x="4616" y="0"/>
                </a:moveTo>
                <a:cubicBezTo>
                  <a:pt x="13121" y="1860"/>
                  <a:pt x="19677" y="8645"/>
                  <a:pt x="21246" y="17207"/>
                </a:cubicBezTo>
              </a:path>
              <a:path w="21246" h="21101" stroke="0" extrusionOk="0">
                <a:moveTo>
                  <a:pt x="4616" y="0"/>
                </a:moveTo>
                <a:cubicBezTo>
                  <a:pt x="13121" y="1860"/>
                  <a:pt x="19677" y="8645"/>
                  <a:pt x="21246" y="17207"/>
                </a:cubicBezTo>
                <a:lnTo>
                  <a:pt x="0" y="21101"/>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4469" name="Arc 23"/>
          <p:cNvSpPr>
            <a:spLocks/>
          </p:cNvSpPr>
          <p:nvPr/>
        </p:nvSpPr>
        <p:spPr bwMode="auto">
          <a:xfrm rot="9312543" flipH="1">
            <a:off x="4279900" y="3719513"/>
            <a:ext cx="1487488" cy="581025"/>
          </a:xfrm>
          <a:custGeom>
            <a:avLst/>
            <a:gdLst>
              <a:gd name="T0" fmla="*/ 47032444 w 21246"/>
              <a:gd name="T1" fmla="*/ 0 h 19352"/>
              <a:gd name="T2" fmla="*/ 104142920 w 21246"/>
              <a:gd name="T3" fmla="*/ 13935381 h 19352"/>
              <a:gd name="T4" fmla="*/ 0 w 21246"/>
              <a:gd name="T5" fmla="*/ 17444712 h 19352"/>
              <a:gd name="T6" fmla="*/ 0 60000 65536"/>
              <a:gd name="T7" fmla="*/ 0 60000 65536"/>
              <a:gd name="T8" fmla="*/ 0 60000 65536"/>
              <a:gd name="T9" fmla="*/ 0 w 21246"/>
              <a:gd name="T10" fmla="*/ 0 h 19352"/>
              <a:gd name="T11" fmla="*/ 21246 w 21246"/>
              <a:gd name="T12" fmla="*/ 19352 h 19352"/>
            </a:gdLst>
            <a:ahLst/>
            <a:cxnLst>
              <a:cxn ang="T6">
                <a:pos x="T0" y="T1"/>
              </a:cxn>
              <a:cxn ang="T7">
                <a:pos x="T2" y="T3"/>
              </a:cxn>
              <a:cxn ang="T8">
                <a:pos x="T4" y="T5"/>
              </a:cxn>
            </a:cxnLst>
            <a:rect l="T9" t="T10" r="T11" b="T12"/>
            <a:pathLst>
              <a:path w="21246" h="19352" fill="none" extrusionOk="0">
                <a:moveTo>
                  <a:pt x="9594" y="0"/>
                </a:moveTo>
                <a:cubicBezTo>
                  <a:pt x="15699" y="3026"/>
                  <a:pt x="20018" y="8756"/>
                  <a:pt x="21246" y="15458"/>
                </a:cubicBezTo>
              </a:path>
              <a:path w="21246" h="19352" stroke="0" extrusionOk="0">
                <a:moveTo>
                  <a:pt x="9594" y="0"/>
                </a:moveTo>
                <a:cubicBezTo>
                  <a:pt x="15699" y="3026"/>
                  <a:pt x="20018" y="8756"/>
                  <a:pt x="21246" y="15458"/>
                </a:cubicBezTo>
                <a:lnTo>
                  <a:pt x="0" y="19352"/>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4470" name="Arc 24"/>
          <p:cNvSpPr>
            <a:spLocks/>
          </p:cNvSpPr>
          <p:nvPr/>
        </p:nvSpPr>
        <p:spPr bwMode="auto">
          <a:xfrm rot="1979873" flipH="1">
            <a:off x="6229350" y="4122738"/>
            <a:ext cx="1187450" cy="647700"/>
          </a:xfrm>
          <a:custGeom>
            <a:avLst/>
            <a:gdLst>
              <a:gd name="T0" fmla="*/ 484932 w 16967"/>
              <a:gd name="T1" fmla="*/ 0 h 21600"/>
              <a:gd name="T2" fmla="*/ 83104700 w 16967"/>
              <a:gd name="T3" fmla="*/ 7402850 h 21600"/>
              <a:gd name="T4" fmla="*/ 0 w 16967"/>
              <a:gd name="T5" fmla="*/ 19422005 h 21600"/>
              <a:gd name="T6" fmla="*/ 0 60000 65536"/>
              <a:gd name="T7" fmla="*/ 0 60000 65536"/>
              <a:gd name="T8" fmla="*/ 0 60000 65536"/>
              <a:gd name="T9" fmla="*/ 0 w 16967"/>
              <a:gd name="T10" fmla="*/ 0 h 21600"/>
              <a:gd name="T11" fmla="*/ 16967 w 16967"/>
              <a:gd name="T12" fmla="*/ 21600 h 21600"/>
            </a:gdLst>
            <a:ahLst/>
            <a:cxnLst>
              <a:cxn ang="T6">
                <a:pos x="T0" y="T1"/>
              </a:cxn>
              <a:cxn ang="T7">
                <a:pos x="T2" y="T3"/>
              </a:cxn>
              <a:cxn ang="T8">
                <a:pos x="T4" y="T5"/>
              </a:cxn>
            </a:cxnLst>
            <a:rect l="T9" t="T10" r="T11" b="T12"/>
            <a:pathLst>
              <a:path w="16967" h="21600" fill="none" extrusionOk="0">
                <a:moveTo>
                  <a:pt x="98" y="0"/>
                </a:moveTo>
                <a:cubicBezTo>
                  <a:pt x="6682" y="30"/>
                  <a:pt x="12892" y="3061"/>
                  <a:pt x="16967" y="8232"/>
                </a:cubicBezTo>
              </a:path>
              <a:path w="16967" h="21600" stroke="0" extrusionOk="0">
                <a:moveTo>
                  <a:pt x="98" y="0"/>
                </a:moveTo>
                <a:cubicBezTo>
                  <a:pt x="6682" y="30"/>
                  <a:pt x="12892" y="3061"/>
                  <a:pt x="16967" y="8232"/>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7DF2788-66A8-4492-A656-396970907283}" type="slidenum">
              <a:rPr lang="ru-RU" altLang="en-US" smtClean="0"/>
              <a:pPr eaLnBrk="1" hangingPunct="1"/>
              <a:t>85</a:t>
            </a:fld>
            <a:endParaRPr lang="ru-RU" altLang="en-US" smtClean="0"/>
          </a:p>
        </p:txBody>
      </p:sp>
      <p:sp>
        <p:nvSpPr>
          <p:cNvPr id="105475" name="Rectangle 2"/>
          <p:cNvSpPr>
            <a:spLocks noGrp="1" noChangeArrowheads="1"/>
          </p:cNvSpPr>
          <p:nvPr>
            <p:ph type="title"/>
          </p:nvPr>
        </p:nvSpPr>
        <p:spPr/>
        <p:txBody>
          <a:bodyPr/>
          <a:lstStyle/>
          <a:p>
            <a:pPr eaLnBrk="1" hangingPunct="1"/>
            <a:r>
              <a:rPr lang="ru-RU" altLang="en-US" sz="4000" b="1" smtClean="0"/>
              <a:t>Изменение дохода потребителя и цен благ</a:t>
            </a:r>
          </a:p>
        </p:txBody>
      </p:sp>
      <p:sp>
        <p:nvSpPr>
          <p:cNvPr id="105476" name="Rectangle 4"/>
          <p:cNvSpPr>
            <a:spLocks noGrp="1" noChangeArrowheads="1"/>
          </p:cNvSpPr>
          <p:nvPr>
            <p:ph type="body" sz="half" idx="1"/>
          </p:nvPr>
        </p:nvSpPr>
        <p:spPr>
          <a:xfrm>
            <a:off x="685800" y="2133600"/>
            <a:ext cx="3771900" cy="3743325"/>
          </a:xfrm>
        </p:spPr>
        <p:txBody>
          <a:bodyPr/>
          <a:lstStyle/>
          <a:p>
            <a:pPr eaLnBrk="1" hangingPunct="1"/>
            <a:r>
              <a:rPr lang="en-US" altLang="en-US" smtClean="0"/>
              <a:t>P</a:t>
            </a:r>
            <a:r>
              <a:rPr lang="en-US" altLang="en-US" baseline="-25000" smtClean="0"/>
              <a:t>1 </a:t>
            </a:r>
            <a:r>
              <a:rPr lang="en-US" altLang="en-US" smtClean="0"/>
              <a:t>› P</a:t>
            </a:r>
            <a:r>
              <a:rPr lang="en-US" altLang="en-US" baseline="-25000" smtClean="0"/>
              <a:t>2 </a:t>
            </a:r>
            <a:r>
              <a:rPr lang="en-US" altLang="en-US" smtClean="0"/>
              <a:t>› P</a:t>
            </a:r>
            <a:r>
              <a:rPr lang="en-US" altLang="en-US" baseline="-25000" smtClean="0"/>
              <a:t>3  </a:t>
            </a:r>
            <a:r>
              <a:rPr lang="ru-RU" altLang="en-US" smtClean="0"/>
              <a:t>при неизменном доходе</a:t>
            </a:r>
          </a:p>
          <a:p>
            <a:pPr eaLnBrk="1" hangingPunct="1"/>
            <a:r>
              <a:rPr lang="ru-RU" altLang="en-US" smtClean="0"/>
              <a:t>Кривая «цена-потребление»</a:t>
            </a:r>
          </a:p>
          <a:p>
            <a:pPr eaLnBrk="1" hangingPunct="1"/>
            <a:r>
              <a:rPr lang="ru-RU" altLang="en-US" smtClean="0"/>
              <a:t>Кривая спроса</a:t>
            </a:r>
          </a:p>
          <a:p>
            <a:pPr eaLnBrk="1" hangingPunct="1">
              <a:buFontTx/>
              <a:buNone/>
            </a:pPr>
            <a:endParaRPr lang="ru-RU" altLang="en-US" smtClean="0"/>
          </a:p>
        </p:txBody>
      </p:sp>
      <p:sp>
        <p:nvSpPr>
          <p:cNvPr id="105477" name="Rectangle 5"/>
          <p:cNvSpPr>
            <a:spLocks noGrp="1" noChangeArrowheads="1"/>
          </p:cNvSpPr>
          <p:nvPr>
            <p:ph type="body" sz="half" idx="2"/>
          </p:nvPr>
        </p:nvSpPr>
        <p:spPr/>
        <p:txBody>
          <a:bodyPr/>
          <a:lstStyle/>
          <a:p>
            <a:pPr eaLnBrk="1" hangingPunct="1">
              <a:buFontTx/>
              <a:buNone/>
            </a:pPr>
            <a:r>
              <a:rPr lang="en-US" altLang="en-US" sz="2400" smtClean="0"/>
              <a:t>Y</a:t>
            </a:r>
          </a:p>
          <a:p>
            <a:pPr eaLnBrk="1" hangingPunct="1">
              <a:buFontTx/>
              <a:buNone/>
            </a:pPr>
            <a:endParaRPr lang="en-US" altLang="en-US" sz="2400" smtClean="0"/>
          </a:p>
          <a:p>
            <a:pPr eaLnBrk="1" hangingPunct="1">
              <a:buFontTx/>
              <a:buNone/>
            </a:pPr>
            <a:endParaRPr lang="en-US" altLang="en-US" sz="2400" smtClean="0"/>
          </a:p>
          <a:p>
            <a:pPr eaLnBrk="1" hangingPunct="1">
              <a:buFontTx/>
              <a:buNone/>
            </a:pPr>
            <a:r>
              <a:rPr lang="en-US" altLang="en-US" sz="2400" smtClean="0"/>
              <a:t>				    X</a:t>
            </a:r>
          </a:p>
          <a:p>
            <a:pPr eaLnBrk="1" hangingPunct="1">
              <a:buFontTx/>
              <a:buNone/>
            </a:pPr>
            <a:r>
              <a:rPr lang="en-US" altLang="en-US" sz="2400" smtClean="0"/>
              <a:t>P</a:t>
            </a:r>
            <a:r>
              <a:rPr lang="en-US" altLang="en-US" sz="2400" baseline="-25000" smtClean="0"/>
              <a:t>1</a:t>
            </a:r>
            <a:endParaRPr lang="en-US" altLang="en-US" sz="2400" smtClean="0"/>
          </a:p>
          <a:p>
            <a:pPr eaLnBrk="1" hangingPunct="1">
              <a:buFontTx/>
              <a:buNone/>
            </a:pPr>
            <a:r>
              <a:rPr lang="en-US" altLang="en-US" sz="2400" smtClean="0"/>
              <a:t>P</a:t>
            </a:r>
            <a:r>
              <a:rPr lang="en-US" altLang="en-US" sz="2400" baseline="-25000" smtClean="0"/>
              <a:t>2</a:t>
            </a:r>
            <a:endParaRPr lang="en-US" altLang="en-US" sz="2400" smtClean="0"/>
          </a:p>
          <a:p>
            <a:pPr eaLnBrk="1" hangingPunct="1">
              <a:buFontTx/>
              <a:buNone/>
            </a:pPr>
            <a:r>
              <a:rPr lang="en-US" altLang="en-US" sz="2400" smtClean="0"/>
              <a:t>P</a:t>
            </a:r>
            <a:r>
              <a:rPr lang="en-US" altLang="en-US" sz="2400" baseline="-25000" smtClean="0"/>
              <a:t>3</a:t>
            </a:r>
            <a:endParaRPr lang="en-US" altLang="en-US" sz="2400" smtClean="0"/>
          </a:p>
          <a:p>
            <a:pPr eaLnBrk="1" hangingPunct="1">
              <a:buFontTx/>
              <a:buNone/>
            </a:pPr>
            <a:r>
              <a:rPr lang="en-US" altLang="en-US" sz="2400" smtClean="0"/>
              <a:t>                                 Q</a:t>
            </a:r>
          </a:p>
          <a:p>
            <a:pPr eaLnBrk="1" hangingPunct="1">
              <a:buFontTx/>
              <a:buNone/>
            </a:pPr>
            <a:endParaRPr lang="ru-RU" altLang="en-US" sz="2400" smtClean="0"/>
          </a:p>
        </p:txBody>
      </p:sp>
      <p:sp>
        <p:nvSpPr>
          <p:cNvPr id="105478" name="Line 6"/>
          <p:cNvSpPr>
            <a:spLocks noChangeShapeType="1"/>
          </p:cNvSpPr>
          <p:nvPr/>
        </p:nvSpPr>
        <p:spPr bwMode="auto">
          <a:xfrm>
            <a:off x="5148263" y="1844675"/>
            <a:ext cx="0" cy="15843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5479" name="Line 7"/>
          <p:cNvSpPr>
            <a:spLocks noChangeShapeType="1"/>
          </p:cNvSpPr>
          <p:nvPr/>
        </p:nvSpPr>
        <p:spPr bwMode="auto">
          <a:xfrm>
            <a:off x="5148263" y="3429000"/>
            <a:ext cx="3168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80" name="Line 8"/>
          <p:cNvSpPr>
            <a:spLocks noChangeShapeType="1"/>
          </p:cNvSpPr>
          <p:nvPr/>
        </p:nvSpPr>
        <p:spPr bwMode="auto">
          <a:xfrm>
            <a:off x="5148263" y="3860800"/>
            <a:ext cx="0" cy="143986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5481" name="Line 9"/>
          <p:cNvSpPr>
            <a:spLocks noChangeShapeType="1"/>
          </p:cNvSpPr>
          <p:nvPr/>
        </p:nvSpPr>
        <p:spPr bwMode="auto">
          <a:xfrm>
            <a:off x="5148263" y="5300663"/>
            <a:ext cx="21605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82" name="Arc 10"/>
          <p:cNvSpPr>
            <a:spLocks/>
          </p:cNvSpPr>
          <p:nvPr/>
        </p:nvSpPr>
        <p:spPr bwMode="auto">
          <a:xfrm flipH="1" flipV="1">
            <a:off x="5292725" y="2420938"/>
            <a:ext cx="792163" cy="792162"/>
          </a:xfrm>
          <a:custGeom>
            <a:avLst/>
            <a:gdLst>
              <a:gd name="T0" fmla="*/ 0 w 21600"/>
              <a:gd name="T1" fmla="*/ 0 h 21600"/>
              <a:gd name="T2" fmla="*/ 29051953 w 21600"/>
              <a:gd name="T3" fmla="*/ 29051880 h 21600"/>
              <a:gd name="T4" fmla="*/ 0 w 21600"/>
              <a:gd name="T5" fmla="*/ 290518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3" name="Arc 11"/>
          <p:cNvSpPr>
            <a:spLocks/>
          </p:cNvSpPr>
          <p:nvPr/>
        </p:nvSpPr>
        <p:spPr bwMode="auto">
          <a:xfrm flipH="1" flipV="1">
            <a:off x="5508625" y="2276475"/>
            <a:ext cx="792163" cy="792163"/>
          </a:xfrm>
          <a:custGeom>
            <a:avLst/>
            <a:gdLst>
              <a:gd name="T0" fmla="*/ 0 w 21600"/>
              <a:gd name="T1" fmla="*/ 0 h 21600"/>
              <a:gd name="T2" fmla="*/ 29051953 w 21600"/>
              <a:gd name="T3" fmla="*/ 29051953 h 21600"/>
              <a:gd name="T4" fmla="*/ 0 w 21600"/>
              <a:gd name="T5" fmla="*/ 2905195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4" name="Arc 12"/>
          <p:cNvSpPr>
            <a:spLocks/>
          </p:cNvSpPr>
          <p:nvPr/>
        </p:nvSpPr>
        <p:spPr bwMode="auto">
          <a:xfrm flipH="1" flipV="1">
            <a:off x="5940425" y="2205038"/>
            <a:ext cx="792163" cy="792162"/>
          </a:xfrm>
          <a:custGeom>
            <a:avLst/>
            <a:gdLst>
              <a:gd name="T0" fmla="*/ 0 w 21600"/>
              <a:gd name="T1" fmla="*/ 0 h 21600"/>
              <a:gd name="T2" fmla="*/ 29051953 w 21600"/>
              <a:gd name="T3" fmla="*/ 29051880 h 21600"/>
              <a:gd name="T4" fmla="*/ 0 w 21600"/>
              <a:gd name="T5" fmla="*/ 2905188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85" name="Line 13"/>
          <p:cNvSpPr>
            <a:spLocks noChangeShapeType="1"/>
          </p:cNvSpPr>
          <p:nvPr/>
        </p:nvSpPr>
        <p:spPr bwMode="auto">
          <a:xfrm>
            <a:off x="5148263" y="2565400"/>
            <a:ext cx="719137"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6" name="Line 14"/>
          <p:cNvSpPr>
            <a:spLocks noChangeShapeType="1"/>
          </p:cNvSpPr>
          <p:nvPr/>
        </p:nvSpPr>
        <p:spPr bwMode="auto">
          <a:xfrm>
            <a:off x="5148263" y="2565400"/>
            <a:ext cx="1584325"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7" name="Line 15"/>
          <p:cNvSpPr>
            <a:spLocks noChangeShapeType="1"/>
          </p:cNvSpPr>
          <p:nvPr/>
        </p:nvSpPr>
        <p:spPr bwMode="auto">
          <a:xfrm>
            <a:off x="5148263" y="2565400"/>
            <a:ext cx="2808287"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8" name="Line 16"/>
          <p:cNvSpPr>
            <a:spLocks noChangeShapeType="1"/>
          </p:cNvSpPr>
          <p:nvPr/>
        </p:nvSpPr>
        <p:spPr bwMode="auto">
          <a:xfrm flipV="1">
            <a:off x="5508625" y="2781300"/>
            <a:ext cx="1368425" cy="2159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89" name="Line 17"/>
          <p:cNvSpPr>
            <a:spLocks noChangeShapeType="1"/>
          </p:cNvSpPr>
          <p:nvPr/>
        </p:nvSpPr>
        <p:spPr bwMode="auto">
          <a:xfrm>
            <a:off x="5508625" y="2997200"/>
            <a:ext cx="0" cy="2303463"/>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5490" name="Line 18"/>
          <p:cNvSpPr>
            <a:spLocks noChangeShapeType="1"/>
          </p:cNvSpPr>
          <p:nvPr/>
        </p:nvSpPr>
        <p:spPr bwMode="auto">
          <a:xfrm>
            <a:off x="5867400" y="2924175"/>
            <a:ext cx="0" cy="2376488"/>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5491" name="Line 19"/>
          <p:cNvSpPr>
            <a:spLocks noChangeShapeType="1"/>
          </p:cNvSpPr>
          <p:nvPr/>
        </p:nvSpPr>
        <p:spPr bwMode="auto">
          <a:xfrm>
            <a:off x="6300788" y="2852738"/>
            <a:ext cx="0" cy="2447925"/>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5492" name="Line 20"/>
          <p:cNvSpPr>
            <a:spLocks noChangeShapeType="1"/>
          </p:cNvSpPr>
          <p:nvPr/>
        </p:nvSpPr>
        <p:spPr bwMode="auto">
          <a:xfrm>
            <a:off x="5148263" y="4221163"/>
            <a:ext cx="2087562"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5493" name="Line 21"/>
          <p:cNvSpPr>
            <a:spLocks noChangeShapeType="1"/>
          </p:cNvSpPr>
          <p:nvPr/>
        </p:nvSpPr>
        <p:spPr bwMode="auto">
          <a:xfrm>
            <a:off x="5148263" y="4581525"/>
            <a:ext cx="2087562"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5494" name="Line 22"/>
          <p:cNvSpPr>
            <a:spLocks noChangeShapeType="1"/>
          </p:cNvSpPr>
          <p:nvPr/>
        </p:nvSpPr>
        <p:spPr bwMode="auto">
          <a:xfrm>
            <a:off x="5148263" y="4941888"/>
            <a:ext cx="2016125"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5495" name="Line 23"/>
          <p:cNvSpPr>
            <a:spLocks noChangeShapeType="1"/>
          </p:cNvSpPr>
          <p:nvPr/>
        </p:nvSpPr>
        <p:spPr bwMode="auto">
          <a:xfrm>
            <a:off x="5364163" y="4076700"/>
            <a:ext cx="1152525" cy="10080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96" name="Line 24"/>
          <p:cNvSpPr>
            <a:spLocks noChangeShapeType="1"/>
          </p:cNvSpPr>
          <p:nvPr/>
        </p:nvSpPr>
        <p:spPr bwMode="auto">
          <a:xfrm>
            <a:off x="5508625" y="3644900"/>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97" name="Line 25"/>
          <p:cNvSpPr>
            <a:spLocks noChangeShapeType="1"/>
          </p:cNvSpPr>
          <p:nvPr/>
        </p:nvSpPr>
        <p:spPr bwMode="auto">
          <a:xfrm>
            <a:off x="5940425" y="3644900"/>
            <a:ext cx="2873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B99A61C7-D38F-4710-87C8-9D35D3C75D83}" type="slidenum">
              <a:rPr lang="ru-RU" altLang="en-US" smtClean="0"/>
              <a:pPr eaLnBrk="1" hangingPunct="1"/>
              <a:t>86</a:t>
            </a:fld>
            <a:endParaRPr lang="ru-RU" altLang="en-US" smtClean="0"/>
          </a:p>
        </p:txBody>
      </p:sp>
      <p:sp>
        <p:nvSpPr>
          <p:cNvPr id="106499" name="Rectangle 2"/>
          <p:cNvSpPr>
            <a:spLocks noGrp="1" noChangeArrowheads="1"/>
          </p:cNvSpPr>
          <p:nvPr>
            <p:ph type="title"/>
          </p:nvPr>
        </p:nvSpPr>
        <p:spPr>
          <a:xfrm>
            <a:off x="685800" y="152400"/>
            <a:ext cx="6870700" cy="1476375"/>
          </a:xfrm>
        </p:spPr>
        <p:txBody>
          <a:bodyPr/>
          <a:lstStyle/>
          <a:p>
            <a:pPr eaLnBrk="1" hangingPunct="1"/>
            <a:r>
              <a:rPr lang="ru-RU" altLang="en-US" sz="4000" b="1" smtClean="0"/>
              <a:t>ТПВ: прикладные моменты</a:t>
            </a:r>
          </a:p>
        </p:txBody>
      </p:sp>
      <p:sp>
        <p:nvSpPr>
          <p:cNvPr id="106500" name="Rectangle 3"/>
          <p:cNvSpPr>
            <a:spLocks noGrp="1" noChangeArrowheads="1"/>
          </p:cNvSpPr>
          <p:nvPr>
            <p:ph type="body" idx="1"/>
          </p:nvPr>
        </p:nvSpPr>
        <p:spPr>
          <a:xfrm>
            <a:off x="684213" y="2060575"/>
            <a:ext cx="7696200" cy="3960813"/>
          </a:xfrm>
        </p:spPr>
        <p:txBody>
          <a:bodyPr/>
          <a:lstStyle/>
          <a:p>
            <a:pPr eaLnBrk="1" hangingPunct="1"/>
            <a:r>
              <a:rPr lang="ru-RU" altLang="en-US" sz="3600" smtClean="0"/>
              <a:t>Скидки на количество</a:t>
            </a:r>
          </a:p>
          <a:p>
            <a:pPr eaLnBrk="1" hangingPunct="1"/>
            <a:r>
              <a:rPr lang="ru-RU" altLang="en-US" sz="3600" smtClean="0"/>
              <a:t>Вознаграждение натурой</a:t>
            </a:r>
          </a:p>
          <a:p>
            <a:pPr eaLnBrk="1" hangingPunct="1"/>
            <a:r>
              <a:rPr lang="ru-RU" altLang="en-US" sz="3600" smtClean="0"/>
              <a:t>Целевые субсидии </a:t>
            </a:r>
          </a:p>
          <a:p>
            <a:pPr eaLnBrk="1" hangingPunct="1"/>
            <a:r>
              <a:rPr lang="ru-RU" altLang="en-US" sz="3600" smtClean="0"/>
              <a:t>Предпочтения менеджера и система оплаты</a:t>
            </a:r>
            <a:r>
              <a:rPr lang="en-US" altLang="en-US" sz="3600" smtClean="0"/>
              <a:t> </a:t>
            </a:r>
            <a:r>
              <a:rPr lang="ru-RU" altLang="en-US" sz="3600" smtClean="0"/>
              <a:t>труда</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7117194-8F2A-42B5-BE8A-075EF8B11A80}" type="slidenum">
              <a:rPr lang="ru-RU" altLang="en-US" smtClean="0"/>
              <a:pPr eaLnBrk="1" hangingPunct="1"/>
              <a:t>87</a:t>
            </a:fld>
            <a:endParaRPr lang="ru-RU" altLang="en-US" smtClean="0"/>
          </a:p>
        </p:txBody>
      </p:sp>
      <p:pic>
        <p:nvPicPr>
          <p:cNvPr id="107523" name="Picture 37" descr="MPj0399984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565400"/>
            <a:ext cx="15113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2"/>
          <p:cNvSpPr>
            <a:spLocks noGrp="1" noChangeArrowheads="1"/>
          </p:cNvSpPr>
          <p:nvPr>
            <p:ph type="title"/>
          </p:nvPr>
        </p:nvSpPr>
        <p:spPr>
          <a:xfrm>
            <a:off x="685800" y="152400"/>
            <a:ext cx="7126288" cy="1189038"/>
          </a:xfrm>
        </p:spPr>
        <p:txBody>
          <a:bodyPr/>
          <a:lstStyle/>
          <a:p>
            <a:pPr eaLnBrk="1" hangingPunct="1"/>
            <a:r>
              <a:rPr lang="ru-RU" altLang="en-US" sz="4000" b="1" smtClean="0"/>
              <a:t>Ломаная бюджетная линия</a:t>
            </a:r>
          </a:p>
        </p:txBody>
      </p:sp>
      <p:sp>
        <p:nvSpPr>
          <p:cNvPr id="107525" name="Rectangle 3"/>
          <p:cNvSpPr>
            <a:spLocks noGrp="1" noChangeArrowheads="1"/>
          </p:cNvSpPr>
          <p:nvPr>
            <p:ph type="body" sz="half" idx="1"/>
          </p:nvPr>
        </p:nvSpPr>
        <p:spPr/>
        <p:txBody>
          <a:bodyPr/>
          <a:lstStyle/>
          <a:p>
            <a:pPr eaLnBrk="1" hangingPunct="1">
              <a:buFontTx/>
              <a:buNone/>
            </a:pPr>
            <a:r>
              <a:rPr lang="ru-RU" altLang="en-US" sz="1800" b="1" smtClean="0"/>
              <a:t>Вознаграждение постоянных клиентов</a:t>
            </a:r>
          </a:p>
        </p:txBody>
      </p:sp>
      <p:sp>
        <p:nvSpPr>
          <p:cNvPr id="107526" name="Rectangle 4"/>
          <p:cNvSpPr>
            <a:spLocks noGrp="1" noChangeArrowheads="1"/>
          </p:cNvSpPr>
          <p:nvPr>
            <p:ph type="body" sz="half" idx="2"/>
          </p:nvPr>
        </p:nvSpPr>
        <p:spPr/>
        <p:txBody>
          <a:bodyPr/>
          <a:lstStyle/>
          <a:p>
            <a:pPr eaLnBrk="1" hangingPunct="1">
              <a:buFontTx/>
              <a:buNone/>
            </a:pPr>
            <a:r>
              <a:rPr lang="ru-RU" altLang="en-US" sz="2000" b="1" smtClean="0"/>
              <a:t>Количественная скидка </a:t>
            </a:r>
          </a:p>
        </p:txBody>
      </p:sp>
      <p:sp>
        <p:nvSpPr>
          <p:cNvPr id="107527" name="Line 5"/>
          <p:cNvSpPr>
            <a:spLocks noChangeShapeType="1"/>
          </p:cNvSpPr>
          <p:nvPr/>
        </p:nvSpPr>
        <p:spPr bwMode="auto">
          <a:xfrm>
            <a:off x="971550" y="2636838"/>
            <a:ext cx="0" cy="22320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28" name="Line 6"/>
          <p:cNvSpPr>
            <a:spLocks noChangeShapeType="1"/>
          </p:cNvSpPr>
          <p:nvPr/>
        </p:nvSpPr>
        <p:spPr bwMode="auto">
          <a:xfrm>
            <a:off x="971550" y="4868863"/>
            <a:ext cx="22320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29" name="Line 7"/>
          <p:cNvSpPr>
            <a:spLocks noChangeShapeType="1"/>
          </p:cNvSpPr>
          <p:nvPr/>
        </p:nvSpPr>
        <p:spPr bwMode="auto">
          <a:xfrm>
            <a:off x="971550" y="3500438"/>
            <a:ext cx="1079500" cy="13684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30" name="Arc 8"/>
          <p:cNvSpPr>
            <a:spLocks/>
          </p:cNvSpPr>
          <p:nvPr/>
        </p:nvSpPr>
        <p:spPr bwMode="auto">
          <a:xfrm rot="903484" flipH="1" flipV="1">
            <a:off x="1116013" y="3500438"/>
            <a:ext cx="938212" cy="720725"/>
          </a:xfrm>
          <a:custGeom>
            <a:avLst/>
            <a:gdLst>
              <a:gd name="T0" fmla="*/ 0 w 21627"/>
              <a:gd name="T1" fmla="*/ 0 h 21600"/>
              <a:gd name="T2" fmla="*/ 40701053 w 21627"/>
              <a:gd name="T3" fmla="*/ 24048357 h 21600"/>
              <a:gd name="T4" fmla="*/ 50800 w 21627"/>
              <a:gd name="T5" fmla="*/ 24048357 h 21600"/>
              <a:gd name="T6" fmla="*/ 0 60000 65536"/>
              <a:gd name="T7" fmla="*/ 0 60000 65536"/>
              <a:gd name="T8" fmla="*/ 0 60000 65536"/>
              <a:gd name="T9" fmla="*/ 0 w 21627"/>
              <a:gd name="T10" fmla="*/ 0 h 21600"/>
              <a:gd name="T11" fmla="*/ 21627 w 21627"/>
              <a:gd name="T12" fmla="*/ 21600 h 21600"/>
            </a:gdLst>
            <a:ahLst/>
            <a:cxnLst>
              <a:cxn ang="T6">
                <a:pos x="T0" y="T1"/>
              </a:cxn>
              <a:cxn ang="T7">
                <a:pos x="T2" y="T3"/>
              </a:cxn>
              <a:cxn ang="T8">
                <a:pos x="T4" y="T5"/>
              </a:cxn>
            </a:cxnLst>
            <a:rect l="T9" t="T10" r="T11" b="T12"/>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7531" name="Arc 9"/>
          <p:cNvSpPr>
            <a:spLocks/>
          </p:cNvSpPr>
          <p:nvPr/>
        </p:nvSpPr>
        <p:spPr bwMode="auto">
          <a:xfrm rot="903484" flipH="1" flipV="1">
            <a:off x="1331913" y="3500438"/>
            <a:ext cx="938212" cy="720725"/>
          </a:xfrm>
          <a:custGeom>
            <a:avLst/>
            <a:gdLst>
              <a:gd name="T0" fmla="*/ 0 w 21627"/>
              <a:gd name="T1" fmla="*/ 0 h 21600"/>
              <a:gd name="T2" fmla="*/ 40701053 w 21627"/>
              <a:gd name="T3" fmla="*/ 24048357 h 21600"/>
              <a:gd name="T4" fmla="*/ 50800 w 21627"/>
              <a:gd name="T5" fmla="*/ 24048357 h 21600"/>
              <a:gd name="T6" fmla="*/ 0 60000 65536"/>
              <a:gd name="T7" fmla="*/ 0 60000 65536"/>
              <a:gd name="T8" fmla="*/ 0 60000 65536"/>
              <a:gd name="T9" fmla="*/ 0 w 21627"/>
              <a:gd name="T10" fmla="*/ 0 h 21600"/>
              <a:gd name="T11" fmla="*/ 21627 w 21627"/>
              <a:gd name="T12" fmla="*/ 21600 h 21600"/>
            </a:gdLst>
            <a:ahLst/>
            <a:cxnLst>
              <a:cxn ang="T6">
                <a:pos x="T0" y="T1"/>
              </a:cxn>
              <a:cxn ang="T7">
                <a:pos x="T2" y="T3"/>
              </a:cxn>
              <a:cxn ang="T8">
                <a:pos x="T4" y="T5"/>
              </a:cxn>
            </a:cxnLst>
            <a:rect l="T9" t="T10" r="T11" b="T12"/>
            <a:pathLst>
              <a:path w="21627" h="21600" fill="none" extrusionOk="0">
                <a:moveTo>
                  <a:pt x="0" y="0"/>
                </a:moveTo>
                <a:cubicBezTo>
                  <a:pt x="9" y="0"/>
                  <a:pt x="18" y="-1"/>
                  <a:pt x="27" y="0"/>
                </a:cubicBezTo>
                <a:cubicBezTo>
                  <a:pt x="11956" y="0"/>
                  <a:pt x="21627" y="9670"/>
                  <a:pt x="21627" y="21600"/>
                </a:cubicBezTo>
              </a:path>
              <a:path w="21627" h="21600" stroke="0" extrusionOk="0">
                <a:moveTo>
                  <a:pt x="0" y="0"/>
                </a:moveTo>
                <a:cubicBezTo>
                  <a:pt x="9" y="0"/>
                  <a:pt x="18" y="-1"/>
                  <a:pt x="27" y="0"/>
                </a:cubicBezTo>
                <a:cubicBezTo>
                  <a:pt x="11956" y="0"/>
                  <a:pt x="21627" y="9670"/>
                  <a:pt x="21627" y="21600"/>
                </a:cubicBezTo>
                <a:lnTo>
                  <a:pt x="27"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7532" name="Line 10"/>
          <p:cNvSpPr>
            <a:spLocks noChangeShapeType="1"/>
          </p:cNvSpPr>
          <p:nvPr/>
        </p:nvSpPr>
        <p:spPr bwMode="auto">
          <a:xfrm>
            <a:off x="1619250" y="4292600"/>
            <a:ext cx="2873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33" name="Line 11"/>
          <p:cNvSpPr>
            <a:spLocks noChangeShapeType="1"/>
          </p:cNvSpPr>
          <p:nvPr/>
        </p:nvSpPr>
        <p:spPr bwMode="auto">
          <a:xfrm>
            <a:off x="1908175" y="4292600"/>
            <a:ext cx="431800" cy="576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34" name="Line 12"/>
          <p:cNvSpPr>
            <a:spLocks noChangeShapeType="1"/>
          </p:cNvSpPr>
          <p:nvPr/>
        </p:nvSpPr>
        <p:spPr bwMode="auto">
          <a:xfrm>
            <a:off x="1331913" y="3933825"/>
            <a:ext cx="0" cy="9350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35" name="Line 13"/>
          <p:cNvSpPr>
            <a:spLocks noChangeShapeType="1"/>
          </p:cNvSpPr>
          <p:nvPr/>
        </p:nvSpPr>
        <p:spPr bwMode="auto">
          <a:xfrm>
            <a:off x="1619250" y="4292600"/>
            <a:ext cx="0" cy="576263"/>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36" name="Line 14"/>
          <p:cNvSpPr>
            <a:spLocks noChangeShapeType="1"/>
          </p:cNvSpPr>
          <p:nvPr/>
        </p:nvSpPr>
        <p:spPr bwMode="auto">
          <a:xfrm>
            <a:off x="1258888" y="4652963"/>
            <a:ext cx="2174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37" name="Line 15"/>
          <p:cNvSpPr>
            <a:spLocks noChangeShapeType="1"/>
          </p:cNvSpPr>
          <p:nvPr/>
        </p:nvSpPr>
        <p:spPr bwMode="auto">
          <a:xfrm>
            <a:off x="1908175" y="4292600"/>
            <a:ext cx="0" cy="5762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38" name="Rectangle 16"/>
          <p:cNvSpPr>
            <a:spLocks noChangeArrowheads="1"/>
          </p:cNvSpPr>
          <p:nvPr/>
        </p:nvSpPr>
        <p:spPr bwMode="auto">
          <a:xfrm>
            <a:off x="1187450" y="2636838"/>
            <a:ext cx="1223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200" b="1"/>
              <a:t>Прочие расходы</a:t>
            </a:r>
          </a:p>
        </p:txBody>
      </p:sp>
      <p:sp>
        <p:nvSpPr>
          <p:cNvPr id="107539" name="Rectangle 17"/>
          <p:cNvSpPr>
            <a:spLocks noChangeArrowheads="1"/>
          </p:cNvSpPr>
          <p:nvPr/>
        </p:nvSpPr>
        <p:spPr bwMode="auto">
          <a:xfrm>
            <a:off x="2411413" y="5013325"/>
            <a:ext cx="12239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200" b="1"/>
              <a:t>Тыс.км</a:t>
            </a:r>
          </a:p>
        </p:txBody>
      </p:sp>
      <p:sp>
        <p:nvSpPr>
          <p:cNvPr id="107540" name="AutoShape 18"/>
          <p:cNvSpPr>
            <a:spLocks noChangeArrowheads="1"/>
          </p:cNvSpPr>
          <p:nvPr/>
        </p:nvSpPr>
        <p:spPr bwMode="auto">
          <a:xfrm>
            <a:off x="2339975" y="3141663"/>
            <a:ext cx="1511300" cy="574675"/>
          </a:xfrm>
          <a:prstGeom prst="wedgeRoundRectCallout">
            <a:avLst>
              <a:gd name="adj1" fmla="val -70588"/>
              <a:gd name="adj2" fmla="val 140884"/>
              <a:gd name="adj3" fmla="val 16667"/>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t>Бесплатные км</a:t>
            </a:r>
          </a:p>
        </p:txBody>
      </p:sp>
      <p:sp>
        <p:nvSpPr>
          <p:cNvPr id="107541" name="Line 19"/>
          <p:cNvSpPr>
            <a:spLocks noChangeShapeType="1"/>
          </p:cNvSpPr>
          <p:nvPr/>
        </p:nvSpPr>
        <p:spPr bwMode="auto">
          <a:xfrm>
            <a:off x="4932363" y="2492375"/>
            <a:ext cx="0" cy="23050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42" name="Line 20"/>
          <p:cNvSpPr>
            <a:spLocks noChangeShapeType="1"/>
          </p:cNvSpPr>
          <p:nvPr/>
        </p:nvSpPr>
        <p:spPr bwMode="auto">
          <a:xfrm>
            <a:off x="4932363" y="4797425"/>
            <a:ext cx="22320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43" name="Line 21"/>
          <p:cNvSpPr>
            <a:spLocks noChangeShapeType="1"/>
          </p:cNvSpPr>
          <p:nvPr/>
        </p:nvSpPr>
        <p:spPr bwMode="auto">
          <a:xfrm>
            <a:off x="4932363" y="3068638"/>
            <a:ext cx="503237" cy="720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44" name="Line 22"/>
          <p:cNvSpPr>
            <a:spLocks noChangeShapeType="1"/>
          </p:cNvSpPr>
          <p:nvPr/>
        </p:nvSpPr>
        <p:spPr bwMode="auto">
          <a:xfrm>
            <a:off x="5435600" y="3789363"/>
            <a:ext cx="1441450" cy="9350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45" name="Line 23"/>
          <p:cNvSpPr>
            <a:spLocks noChangeShapeType="1"/>
          </p:cNvSpPr>
          <p:nvPr/>
        </p:nvSpPr>
        <p:spPr bwMode="auto">
          <a:xfrm>
            <a:off x="5435600" y="3789363"/>
            <a:ext cx="792163" cy="100806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46" name="Line 24"/>
          <p:cNvSpPr>
            <a:spLocks noChangeShapeType="1"/>
          </p:cNvSpPr>
          <p:nvPr/>
        </p:nvSpPr>
        <p:spPr bwMode="auto">
          <a:xfrm>
            <a:off x="4932363" y="3573463"/>
            <a:ext cx="503237" cy="2159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47" name="Arc 25"/>
          <p:cNvSpPr>
            <a:spLocks/>
          </p:cNvSpPr>
          <p:nvPr/>
        </p:nvSpPr>
        <p:spPr bwMode="auto">
          <a:xfrm flipH="1" flipV="1">
            <a:off x="5508625" y="3357563"/>
            <a:ext cx="792163" cy="1150937"/>
          </a:xfrm>
          <a:custGeom>
            <a:avLst/>
            <a:gdLst>
              <a:gd name="T0" fmla="*/ 0 w 21600"/>
              <a:gd name="T1" fmla="*/ 0 h 21600"/>
              <a:gd name="T2" fmla="*/ 29051953 w 21600"/>
              <a:gd name="T3" fmla="*/ 61326670 h 21600"/>
              <a:gd name="T4" fmla="*/ 0 w 21600"/>
              <a:gd name="T5" fmla="*/ 6132667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7548" name="Arc 26"/>
          <p:cNvSpPr>
            <a:spLocks/>
          </p:cNvSpPr>
          <p:nvPr/>
        </p:nvSpPr>
        <p:spPr bwMode="auto">
          <a:xfrm flipH="1" flipV="1">
            <a:off x="5724525" y="3213100"/>
            <a:ext cx="792163" cy="1150938"/>
          </a:xfrm>
          <a:custGeom>
            <a:avLst/>
            <a:gdLst>
              <a:gd name="T0" fmla="*/ 0 w 21600"/>
              <a:gd name="T1" fmla="*/ 0 h 21600"/>
              <a:gd name="T2" fmla="*/ 29051953 w 21600"/>
              <a:gd name="T3" fmla="*/ 61326777 h 21600"/>
              <a:gd name="T4" fmla="*/ 0 w 21600"/>
              <a:gd name="T5" fmla="*/ 6132677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7549" name="Line 27"/>
          <p:cNvSpPr>
            <a:spLocks noChangeShapeType="1"/>
          </p:cNvSpPr>
          <p:nvPr/>
        </p:nvSpPr>
        <p:spPr bwMode="auto">
          <a:xfrm>
            <a:off x="5795963" y="4221163"/>
            <a:ext cx="0" cy="576262"/>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50" name="Line 28"/>
          <p:cNvSpPr>
            <a:spLocks noChangeShapeType="1"/>
          </p:cNvSpPr>
          <p:nvPr/>
        </p:nvSpPr>
        <p:spPr bwMode="auto">
          <a:xfrm>
            <a:off x="6227763" y="4292600"/>
            <a:ext cx="0" cy="5048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51" name="Line 29"/>
          <p:cNvSpPr>
            <a:spLocks noChangeShapeType="1"/>
          </p:cNvSpPr>
          <p:nvPr/>
        </p:nvSpPr>
        <p:spPr bwMode="auto">
          <a:xfrm>
            <a:off x="5867400" y="5013325"/>
            <a:ext cx="2889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52" name="Rectangle 30"/>
          <p:cNvSpPr>
            <a:spLocks noChangeArrowheads="1"/>
          </p:cNvSpPr>
          <p:nvPr/>
        </p:nvSpPr>
        <p:spPr bwMode="auto">
          <a:xfrm>
            <a:off x="5076825" y="2349500"/>
            <a:ext cx="1223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200" b="1"/>
              <a:t>Прочие расходы</a:t>
            </a:r>
          </a:p>
        </p:txBody>
      </p:sp>
      <p:sp>
        <p:nvSpPr>
          <p:cNvPr id="107553" name="Rectangle 31"/>
          <p:cNvSpPr>
            <a:spLocks noChangeArrowheads="1"/>
          </p:cNvSpPr>
          <p:nvPr/>
        </p:nvSpPr>
        <p:spPr bwMode="auto">
          <a:xfrm>
            <a:off x="6877050" y="4797425"/>
            <a:ext cx="1295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200" b="1"/>
              <a:t>Х</a:t>
            </a:r>
          </a:p>
        </p:txBody>
      </p:sp>
      <p:sp>
        <p:nvSpPr>
          <p:cNvPr id="107554" name="Line 32"/>
          <p:cNvSpPr>
            <a:spLocks noChangeShapeType="1"/>
          </p:cNvSpPr>
          <p:nvPr/>
        </p:nvSpPr>
        <p:spPr bwMode="auto">
          <a:xfrm>
            <a:off x="5435600" y="3789363"/>
            <a:ext cx="0" cy="1008062"/>
          </a:xfrm>
          <a:prstGeom prst="line">
            <a:avLst/>
          </a:prstGeom>
          <a:noFill/>
          <a:ln w="38100">
            <a:solidFill>
              <a:schemeClr val="hlink"/>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7555" name="Arc 33"/>
          <p:cNvSpPr>
            <a:spLocks/>
          </p:cNvSpPr>
          <p:nvPr/>
        </p:nvSpPr>
        <p:spPr bwMode="auto">
          <a:xfrm flipH="1" flipV="1">
            <a:off x="5076825" y="3141663"/>
            <a:ext cx="430213" cy="358775"/>
          </a:xfrm>
          <a:custGeom>
            <a:avLst/>
            <a:gdLst>
              <a:gd name="T0" fmla="*/ 0 w 32324"/>
              <a:gd name="T1" fmla="*/ 786282 h 21600"/>
              <a:gd name="T2" fmla="*/ 5725877 w 32324"/>
              <a:gd name="T3" fmla="*/ 5959236 h 21600"/>
              <a:gd name="T4" fmla="*/ 1899651 w 32324"/>
              <a:gd name="T5" fmla="*/ 5959236 h 21600"/>
              <a:gd name="T6" fmla="*/ 0 60000 65536"/>
              <a:gd name="T7" fmla="*/ 0 60000 65536"/>
              <a:gd name="T8" fmla="*/ 0 60000 65536"/>
              <a:gd name="T9" fmla="*/ 0 w 32324"/>
              <a:gd name="T10" fmla="*/ 0 h 21600"/>
              <a:gd name="T11" fmla="*/ 32324 w 32324"/>
              <a:gd name="T12" fmla="*/ 21600 h 21600"/>
            </a:gdLst>
            <a:ahLst/>
            <a:cxnLst>
              <a:cxn ang="T6">
                <a:pos x="T0" y="T1"/>
              </a:cxn>
              <a:cxn ang="T7">
                <a:pos x="T2" y="T3"/>
              </a:cxn>
              <a:cxn ang="T8">
                <a:pos x="T4" y="T5"/>
              </a:cxn>
            </a:cxnLst>
            <a:rect l="T9" t="T10" r="T11" b="T12"/>
            <a:pathLst>
              <a:path w="32324" h="21600" fill="none" extrusionOk="0">
                <a:moveTo>
                  <a:pt x="0" y="2850"/>
                </a:moveTo>
                <a:cubicBezTo>
                  <a:pt x="3265" y="982"/>
                  <a:pt x="6962" y="-1"/>
                  <a:pt x="10724" y="0"/>
                </a:cubicBezTo>
                <a:cubicBezTo>
                  <a:pt x="22653" y="0"/>
                  <a:pt x="32324" y="9670"/>
                  <a:pt x="32324" y="21600"/>
                </a:cubicBezTo>
              </a:path>
              <a:path w="32324" h="21600" stroke="0" extrusionOk="0">
                <a:moveTo>
                  <a:pt x="0" y="2850"/>
                </a:moveTo>
                <a:cubicBezTo>
                  <a:pt x="3265" y="982"/>
                  <a:pt x="6962" y="-1"/>
                  <a:pt x="10724" y="0"/>
                </a:cubicBezTo>
                <a:cubicBezTo>
                  <a:pt x="22653" y="0"/>
                  <a:pt x="32324" y="9670"/>
                  <a:pt x="32324" y="21600"/>
                </a:cubicBezTo>
                <a:lnTo>
                  <a:pt x="10724"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7556" name="Arc 34"/>
          <p:cNvSpPr>
            <a:spLocks/>
          </p:cNvSpPr>
          <p:nvPr/>
        </p:nvSpPr>
        <p:spPr bwMode="auto">
          <a:xfrm rot="-643755" flipH="1" flipV="1">
            <a:off x="5659438" y="3681413"/>
            <a:ext cx="441325" cy="358775"/>
          </a:xfrm>
          <a:custGeom>
            <a:avLst/>
            <a:gdLst>
              <a:gd name="T0" fmla="*/ 0 w 33178"/>
              <a:gd name="T1" fmla="*/ 942449 h 21600"/>
              <a:gd name="T2" fmla="*/ 5870388 w 33178"/>
              <a:gd name="T3" fmla="*/ 5445806 h 21600"/>
              <a:gd name="T4" fmla="*/ 2062727 w 33178"/>
              <a:gd name="T5" fmla="*/ 5959236 h 21600"/>
              <a:gd name="T6" fmla="*/ 0 60000 65536"/>
              <a:gd name="T7" fmla="*/ 0 60000 65536"/>
              <a:gd name="T8" fmla="*/ 0 60000 65536"/>
              <a:gd name="T9" fmla="*/ 0 w 33178"/>
              <a:gd name="T10" fmla="*/ 0 h 21600"/>
              <a:gd name="T11" fmla="*/ 33178 w 33178"/>
              <a:gd name="T12" fmla="*/ 21600 h 21600"/>
            </a:gdLst>
            <a:ahLst/>
            <a:cxnLst>
              <a:cxn ang="T6">
                <a:pos x="T0" y="T1"/>
              </a:cxn>
              <a:cxn ang="T7">
                <a:pos x="T2" y="T3"/>
              </a:cxn>
              <a:cxn ang="T8">
                <a:pos x="T4" y="T5"/>
              </a:cxn>
            </a:cxnLst>
            <a:rect l="T9" t="T10" r="T11" b="T12"/>
            <a:pathLst>
              <a:path w="33178" h="21600" fill="none" extrusionOk="0">
                <a:moveTo>
                  <a:pt x="0" y="3416"/>
                </a:moveTo>
                <a:cubicBezTo>
                  <a:pt x="3479" y="1185"/>
                  <a:pt x="7525" y="-1"/>
                  <a:pt x="11658" y="0"/>
                </a:cubicBezTo>
                <a:cubicBezTo>
                  <a:pt x="22866" y="0"/>
                  <a:pt x="32212" y="8572"/>
                  <a:pt x="33177" y="19739"/>
                </a:cubicBezTo>
              </a:path>
              <a:path w="33178" h="21600" stroke="0" extrusionOk="0">
                <a:moveTo>
                  <a:pt x="0" y="3416"/>
                </a:moveTo>
                <a:cubicBezTo>
                  <a:pt x="3479" y="1185"/>
                  <a:pt x="7525" y="-1"/>
                  <a:pt x="11658" y="0"/>
                </a:cubicBezTo>
                <a:cubicBezTo>
                  <a:pt x="22866" y="0"/>
                  <a:pt x="32212" y="8572"/>
                  <a:pt x="33177" y="19739"/>
                </a:cubicBezTo>
                <a:lnTo>
                  <a:pt x="11658"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7557" name="Rectangle 35"/>
          <p:cNvSpPr>
            <a:spLocks noChangeArrowheads="1"/>
          </p:cNvSpPr>
          <p:nvPr/>
        </p:nvSpPr>
        <p:spPr bwMode="auto">
          <a:xfrm>
            <a:off x="1116013" y="4941888"/>
            <a:ext cx="1368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А   В        С</a:t>
            </a:r>
          </a:p>
        </p:txBody>
      </p:sp>
      <p:sp>
        <p:nvSpPr>
          <p:cNvPr id="107558" name="Rectangle 36"/>
          <p:cNvSpPr>
            <a:spLocks noChangeArrowheads="1"/>
          </p:cNvSpPr>
          <p:nvPr/>
        </p:nvSpPr>
        <p:spPr bwMode="auto">
          <a:xfrm>
            <a:off x="5219700" y="5157788"/>
            <a:ext cx="1368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       А     С</a:t>
            </a:r>
          </a:p>
        </p:txBody>
      </p:sp>
      <p:pic>
        <p:nvPicPr>
          <p:cNvPr id="107559" name="Picture 38" descr="MCj033172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3933825"/>
            <a:ext cx="10953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60" name="Picture 39" descr="MCj028710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2636838"/>
            <a:ext cx="8667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61" name="Picture 40" descr="MCj029090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650" y="4437063"/>
            <a:ext cx="64293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1C97C2C3-00AD-4C20-A986-37710F138EA8}" type="slidenum">
              <a:rPr lang="ru-RU" altLang="en-US" smtClean="0"/>
              <a:pPr eaLnBrk="1" hangingPunct="1"/>
              <a:t>88</a:t>
            </a:fld>
            <a:endParaRPr lang="ru-RU" altLang="en-US" smtClean="0"/>
          </a:p>
        </p:txBody>
      </p:sp>
      <p:sp>
        <p:nvSpPr>
          <p:cNvPr id="108547" name="Rectangle 2"/>
          <p:cNvSpPr>
            <a:spLocks noGrp="1" noChangeArrowheads="1"/>
          </p:cNvSpPr>
          <p:nvPr>
            <p:ph type="title"/>
          </p:nvPr>
        </p:nvSpPr>
        <p:spPr>
          <a:xfrm>
            <a:off x="685800" y="152400"/>
            <a:ext cx="6870700" cy="828675"/>
          </a:xfrm>
        </p:spPr>
        <p:txBody>
          <a:bodyPr/>
          <a:lstStyle/>
          <a:p>
            <a:pPr eaLnBrk="1" hangingPunct="1"/>
            <a:r>
              <a:rPr lang="ru-RU" altLang="en-US" b="1" smtClean="0"/>
              <a:t>Пример</a:t>
            </a:r>
          </a:p>
        </p:txBody>
      </p:sp>
      <p:sp>
        <p:nvSpPr>
          <p:cNvPr id="108548" name="Rectangle 3"/>
          <p:cNvSpPr>
            <a:spLocks noGrp="1" noChangeArrowheads="1"/>
          </p:cNvSpPr>
          <p:nvPr>
            <p:ph type="body" sz="half" idx="1"/>
          </p:nvPr>
        </p:nvSpPr>
        <p:spPr>
          <a:xfrm>
            <a:off x="685800" y="1125538"/>
            <a:ext cx="3771900" cy="4360862"/>
          </a:xfrm>
        </p:spPr>
        <p:txBody>
          <a:bodyPr/>
          <a:lstStyle/>
          <a:p>
            <a:pPr eaLnBrk="1" hangingPunct="1">
              <a:buFontTx/>
              <a:buNone/>
            </a:pPr>
            <a:r>
              <a:rPr lang="en-US" altLang="en-US" smtClean="0"/>
              <a:t>		I = 5000</a:t>
            </a:r>
          </a:p>
          <a:p>
            <a:pPr eaLnBrk="1" hangingPunct="1"/>
            <a:r>
              <a:rPr lang="ru-RU" altLang="en-US" smtClean="0"/>
              <a:t> Для всех: </a:t>
            </a:r>
          </a:p>
          <a:p>
            <a:pPr eaLnBrk="1" hangingPunct="1">
              <a:buFontTx/>
              <a:buNone/>
            </a:pPr>
            <a:r>
              <a:rPr lang="ru-RU" altLang="en-US" smtClean="0"/>
              <a:t>	</a:t>
            </a:r>
            <a:r>
              <a:rPr lang="en-US" altLang="en-US" smtClean="0">
                <a:solidFill>
                  <a:srgbClr val="0000FF"/>
                </a:solidFill>
              </a:rPr>
              <a:t>Px = 200</a:t>
            </a:r>
          </a:p>
          <a:p>
            <a:pPr eaLnBrk="1" hangingPunct="1"/>
            <a:r>
              <a:rPr lang="ru-RU" altLang="en-US" smtClean="0"/>
              <a:t>Членский взнос = 2000</a:t>
            </a:r>
          </a:p>
          <a:p>
            <a:pPr eaLnBrk="1" hangingPunct="1"/>
            <a:r>
              <a:rPr lang="ru-RU" altLang="en-US" smtClean="0"/>
              <a:t>Тогда </a:t>
            </a:r>
            <a:r>
              <a:rPr lang="en-US" altLang="en-US" smtClean="0"/>
              <a:t>Px = 100 </a:t>
            </a:r>
          </a:p>
          <a:p>
            <a:pPr eaLnBrk="1" hangingPunct="1">
              <a:buFontTx/>
              <a:buNone/>
            </a:pPr>
            <a:r>
              <a:rPr lang="en-US" altLang="en-US" smtClean="0"/>
              <a:t>	(</a:t>
            </a:r>
            <a:r>
              <a:rPr lang="ru-RU" altLang="en-US" smtClean="0"/>
              <a:t> скидка 50</a:t>
            </a:r>
            <a:r>
              <a:rPr lang="en-US" altLang="en-US" smtClean="0"/>
              <a:t>%</a:t>
            </a:r>
            <a:r>
              <a:rPr lang="ru-RU" altLang="en-US" smtClean="0"/>
              <a:t>)</a:t>
            </a:r>
          </a:p>
        </p:txBody>
      </p:sp>
      <p:sp>
        <p:nvSpPr>
          <p:cNvPr id="108549" name="Rectangle 4"/>
          <p:cNvSpPr>
            <a:spLocks noGrp="1" noChangeArrowheads="1"/>
          </p:cNvSpPr>
          <p:nvPr>
            <p:ph type="body" sz="half" idx="2"/>
          </p:nvPr>
        </p:nvSpPr>
        <p:spPr>
          <a:xfrm>
            <a:off x="4610100" y="1125538"/>
            <a:ext cx="3771900" cy="4360862"/>
          </a:xfrm>
        </p:spPr>
        <p:txBody>
          <a:bodyPr/>
          <a:lstStyle/>
          <a:p>
            <a:pPr eaLnBrk="1" hangingPunct="1">
              <a:buFontTx/>
              <a:buNone/>
            </a:pPr>
            <a:r>
              <a:rPr lang="ru-RU" altLang="en-US" sz="2000" smtClean="0"/>
              <a:t>Расходы на прочие блага</a:t>
            </a:r>
          </a:p>
        </p:txBody>
      </p:sp>
      <p:sp>
        <p:nvSpPr>
          <p:cNvPr id="108550" name="Line 5"/>
          <p:cNvSpPr>
            <a:spLocks noChangeShapeType="1"/>
          </p:cNvSpPr>
          <p:nvPr/>
        </p:nvSpPr>
        <p:spPr bwMode="auto">
          <a:xfrm flipV="1">
            <a:off x="5003800" y="1557338"/>
            <a:ext cx="0" cy="32400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8551" name="Line 6"/>
          <p:cNvSpPr>
            <a:spLocks noChangeShapeType="1"/>
          </p:cNvSpPr>
          <p:nvPr/>
        </p:nvSpPr>
        <p:spPr bwMode="auto">
          <a:xfrm>
            <a:off x="5003800" y="4797425"/>
            <a:ext cx="30241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8552" name="Line 7"/>
          <p:cNvSpPr>
            <a:spLocks noChangeShapeType="1"/>
          </p:cNvSpPr>
          <p:nvPr/>
        </p:nvSpPr>
        <p:spPr bwMode="auto">
          <a:xfrm>
            <a:off x="5003800" y="2060575"/>
            <a:ext cx="1873250" cy="273685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8553" name="Line 8"/>
          <p:cNvSpPr>
            <a:spLocks noChangeShapeType="1"/>
          </p:cNvSpPr>
          <p:nvPr/>
        </p:nvSpPr>
        <p:spPr bwMode="auto">
          <a:xfrm>
            <a:off x="5003800" y="3068638"/>
            <a:ext cx="2881313" cy="17287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8554" name="Rectangle 9"/>
          <p:cNvSpPr>
            <a:spLocks noChangeArrowheads="1"/>
          </p:cNvSpPr>
          <p:nvPr/>
        </p:nvSpPr>
        <p:spPr bwMode="auto">
          <a:xfrm>
            <a:off x="5076825" y="1916113"/>
            <a:ext cx="9350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5000</a:t>
            </a:r>
            <a:endParaRPr lang="ru-RU" altLang="en-US"/>
          </a:p>
        </p:txBody>
      </p:sp>
      <p:sp>
        <p:nvSpPr>
          <p:cNvPr id="108555" name="Rectangle 10"/>
          <p:cNvSpPr>
            <a:spLocks noChangeArrowheads="1"/>
          </p:cNvSpPr>
          <p:nvPr/>
        </p:nvSpPr>
        <p:spPr bwMode="auto">
          <a:xfrm>
            <a:off x="7524750" y="4868863"/>
            <a:ext cx="9350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3</a:t>
            </a:r>
            <a:r>
              <a:rPr lang="en-US" altLang="en-US"/>
              <a:t>0</a:t>
            </a:r>
            <a:endParaRPr lang="ru-RU" altLang="en-US"/>
          </a:p>
        </p:txBody>
      </p:sp>
      <p:sp>
        <p:nvSpPr>
          <p:cNvPr id="108556" name="Rectangle 11"/>
          <p:cNvSpPr>
            <a:spLocks noChangeArrowheads="1"/>
          </p:cNvSpPr>
          <p:nvPr/>
        </p:nvSpPr>
        <p:spPr bwMode="auto">
          <a:xfrm>
            <a:off x="5867400" y="4868863"/>
            <a:ext cx="7191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20</a:t>
            </a:r>
          </a:p>
        </p:txBody>
      </p:sp>
      <p:sp>
        <p:nvSpPr>
          <p:cNvPr id="108557" name="Rectangle 12"/>
          <p:cNvSpPr>
            <a:spLocks noChangeArrowheads="1"/>
          </p:cNvSpPr>
          <p:nvPr/>
        </p:nvSpPr>
        <p:spPr bwMode="auto">
          <a:xfrm>
            <a:off x="4716463" y="2924175"/>
            <a:ext cx="9350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3</a:t>
            </a:r>
            <a:r>
              <a:rPr lang="en-US" altLang="en-US"/>
              <a:t>000</a:t>
            </a:r>
            <a:endParaRPr lang="ru-RU" altLang="en-US"/>
          </a:p>
        </p:txBody>
      </p:sp>
      <p:sp>
        <p:nvSpPr>
          <p:cNvPr id="108558" name="Rectangle 13"/>
          <p:cNvSpPr>
            <a:spLocks noChangeArrowheads="1"/>
          </p:cNvSpPr>
          <p:nvPr/>
        </p:nvSpPr>
        <p:spPr bwMode="auto">
          <a:xfrm>
            <a:off x="6588125" y="4868863"/>
            <a:ext cx="7191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25</a:t>
            </a:r>
          </a:p>
        </p:txBody>
      </p:sp>
      <p:sp>
        <p:nvSpPr>
          <p:cNvPr id="108559" name="Line 14"/>
          <p:cNvSpPr>
            <a:spLocks noChangeShapeType="1"/>
          </p:cNvSpPr>
          <p:nvPr/>
        </p:nvSpPr>
        <p:spPr bwMode="auto">
          <a:xfrm>
            <a:off x="6156325" y="3789363"/>
            <a:ext cx="71438" cy="100806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8560" name="Rectangle 15"/>
          <p:cNvSpPr>
            <a:spLocks noChangeArrowheads="1"/>
          </p:cNvSpPr>
          <p:nvPr/>
        </p:nvSpPr>
        <p:spPr bwMode="auto">
          <a:xfrm>
            <a:off x="7596188" y="4292600"/>
            <a:ext cx="9350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Кол-во раз</a:t>
            </a:r>
          </a:p>
        </p:txBody>
      </p:sp>
      <p:sp>
        <p:nvSpPr>
          <p:cNvPr id="108561" name="Arc 16"/>
          <p:cNvSpPr>
            <a:spLocks/>
          </p:cNvSpPr>
          <p:nvPr/>
        </p:nvSpPr>
        <p:spPr bwMode="auto">
          <a:xfrm flipH="1" flipV="1">
            <a:off x="5969000" y="2852738"/>
            <a:ext cx="835025" cy="1368425"/>
          </a:xfrm>
          <a:custGeom>
            <a:avLst/>
            <a:gdLst>
              <a:gd name="T0" fmla="*/ 0 w 20883"/>
              <a:gd name="T1" fmla="*/ 0 h 21600"/>
              <a:gd name="T2" fmla="*/ 33389202 w 20883"/>
              <a:gd name="T3" fmla="*/ 64542771 h 21600"/>
              <a:gd name="T4" fmla="*/ 0 w 20883"/>
              <a:gd name="T5" fmla="*/ 86693842 h 21600"/>
              <a:gd name="T6" fmla="*/ 0 60000 65536"/>
              <a:gd name="T7" fmla="*/ 0 60000 65536"/>
              <a:gd name="T8" fmla="*/ 0 60000 65536"/>
              <a:gd name="T9" fmla="*/ 0 w 20883"/>
              <a:gd name="T10" fmla="*/ 0 h 21600"/>
              <a:gd name="T11" fmla="*/ 20883 w 20883"/>
              <a:gd name="T12" fmla="*/ 21600 h 21600"/>
            </a:gdLst>
            <a:ahLst/>
            <a:cxnLst>
              <a:cxn ang="T6">
                <a:pos x="T0" y="T1"/>
              </a:cxn>
              <a:cxn ang="T7">
                <a:pos x="T2" y="T3"/>
              </a:cxn>
              <a:cxn ang="T8">
                <a:pos x="T4" y="T5"/>
              </a:cxn>
            </a:cxnLst>
            <a:rect l="T9" t="T10" r="T11" b="T12"/>
            <a:pathLst>
              <a:path w="20883" h="21600" fill="none" extrusionOk="0">
                <a:moveTo>
                  <a:pt x="-1" y="0"/>
                </a:moveTo>
                <a:cubicBezTo>
                  <a:pt x="9803" y="0"/>
                  <a:pt x="18378" y="6602"/>
                  <a:pt x="20883" y="16080"/>
                </a:cubicBezTo>
              </a:path>
              <a:path w="20883" h="21600" stroke="0" extrusionOk="0">
                <a:moveTo>
                  <a:pt x="-1" y="0"/>
                </a:moveTo>
                <a:cubicBezTo>
                  <a:pt x="9803" y="0"/>
                  <a:pt x="18378" y="6602"/>
                  <a:pt x="20883" y="1608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8562" name="Arc 17"/>
          <p:cNvSpPr>
            <a:spLocks/>
          </p:cNvSpPr>
          <p:nvPr/>
        </p:nvSpPr>
        <p:spPr bwMode="auto">
          <a:xfrm flipH="1" flipV="1">
            <a:off x="6156325" y="2781300"/>
            <a:ext cx="863600" cy="1368425"/>
          </a:xfrm>
          <a:custGeom>
            <a:avLst/>
            <a:gdLst>
              <a:gd name="T0" fmla="*/ 0 w 21600"/>
              <a:gd name="T1" fmla="*/ 0 h 21600"/>
              <a:gd name="T2" fmla="*/ 34528005 w 21600"/>
              <a:gd name="T3" fmla="*/ 86693842 h 21600"/>
              <a:gd name="T4" fmla="*/ 0 w 21600"/>
              <a:gd name="T5" fmla="*/ 8669384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8563" name="Arc 18"/>
          <p:cNvSpPr>
            <a:spLocks/>
          </p:cNvSpPr>
          <p:nvPr/>
        </p:nvSpPr>
        <p:spPr bwMode="auto">
          <a:xfrm rot="-913867" flipH="1" flipV="1">
            <a:off x="5281613" y="1847850"/>
            <a:ext cx="863600" cy="1238250"/>
          </a:xfrm>
          <a:custGeom>
            <a:avLst/>
            <a:gdLst>
              <a:gd name="T0" fmla="*/ 14687197 w 21600"/>
              <a:gd name="T1" fmla="*/ 0 h 19548"/>
              <a:gd name="T2" fmla="*/ 34528005 w 21600"/>
              <a:gd name="T3" fmla="*/ 78435803 h 19548"/>
              <a:gd name="T4" fmla="*/ 0 w 21600"/>
              <a:gd name="T5" fmla="*/ 78435803 h 19548"/>
              <a:gd name="T6" fmla="*/ 0 60000 65536"/>
              <a:gd name="T7" fmla="*/ 0 60000 65536"/>
              <a:gd name="T8" fmla="*/ 0 60000 65536"/>
              <a:gd name="T9" fmla="*/ 0 w 21600"/>
              <a:gd name="T10" fmla="*/ 0 h 19548"/>
              <a:gd name="T11" fmla="*/ 21600 w 21600"/>
              <a:gd name="T12" fmla="*/ 19548 h 19548"/>
            </a:gdLst>
            <a:ahLst/>
            <a:cxnLst>
              <a:cxn ang="T6">
                <a:pos x="T0" y="T1"/>
              </a:cxn>
              <a:cxn ang="T7">
                <a:pos x="T2" y="T3"/>
              </a:cxn>
              <a:cxn ang="T8">
                <a:pos x="T4" y="T5"/>
              </a:cxn>
            </a:cxnLst>
            <a:rect l="T9" t="T10" r="T11" b="T12"/>
            <a:pathLst>
              <a:path w="21600" h="19548" fill="none" extrusionOk="0">
                <a:moveTo>
                  <a:pt x="9188" y="-1"/>
                </a:moveTo>
                <a:cubicBezTo>
                  <a:pt x="16763" y="3560"/>
                  <a:pt x="21600" y="11177"/>
                  <a:pt x="21600" y="19548"/>
                </a:cubicBezTo>
              </a:path>
              <a:path w="21600" h="19548" stroke="0" extrusionOk="0">
                <a:moveTo>
                  <a:pt x="9188" y="-1"/>
                </a:moveTo>
                <a:cubicBezTo>
                  <a:pt x="16763" y="3560"/>
                  <a:pt x="21600" y="11177"/>
                  <a:pt x="21600" y="19548"/>
                </a:cubicBezTo>
                <a:lnTo>
                  <a:pt x="0" y="19548"/>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8564" name="Line 19"/>
          <p:cNvSpPr>
            <a:spLocks noChangeShapeType="1"/>
          </p:cNvSpPr>
          <p:nvPr/>
        </p:nvSpPr>
        <p:spPr bwMode="auto">
          <a:xfrm>
            <a:off x="6588125" y="4005263"/>
            <a:ext cx="0" cy="79216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8565" name="Line 20"/>
          <p:cNvSpPr>
            <a:spLocks noChangeShapeType="1"/>
          </p:cNvSpPr>
          <p:nvPr/>
        </p:nvSpPr>
        <p:spPr bwMode="auto">
          <a:xfrm>
            <a:off x="6227763" y="4581525"/>
            <a:ext cx="2889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08566" name="Arc 21"/>
          <p:cNvSpPr>
            <a:spLocks/>
          </p:cNvSpPr>
          <p:nvPr/>
        </p:nvSpPr>
        <p:spPr bwMode="auto">
          <a:xfrm rot="-913867" flipH="1" flipV="1">
            <a:off x="5292725" y="2420938"/>
            <a:ext cx="863600" cy="1238250"/>
          </a:xfrm>
          <a:custGeom>
            <a:avLst/>
            <a:gdLst>
              <a:gd name="T0" fmla="*/ 14687197 w 21600"/>
              <a:gd name="T1" fmla="*/ 0 h 19548"/>
              <a:gd name="T2" fmla="*/ 34528005 w 21600"/>
              <a:gd name="T3" fmla="*/ 78435803 h 19548"/>
              <a:gd name="T4" fmla="*/ 0 w 21600"/>
              <a:gd name="T5" fmla="*/ 78435803 h 19548"/>
              <a:gd name="T6" fmla="*/ 0 60000 65536"/>
              <a:gd name="T7" fmla="*/ 0 60000 65536"/>
              <a:gd name="T8" fmla="*/ 0 60000 65536"/>
              <a:gd name="T9" fmla="*/ 0 w 21600"/>
              <a:gd name="T10" fmla="*/ 0 h 19548"/>
              <a:gd name="T11" fmla="*/ 21600 w 21600"/>
              <a:gd name="T12" fmla="*/ 19548 h 19548"/>
            </a:gdLst>
            <a:ahLst/>
            <a:cxnLst>
              <a:cxn ang="T6">
                <a:pos x="T0" y="T1"/>
              </a:cxn>
              <a:cxn ang="T7">
                <a:pos x="T2" y="T3"/>
              </a:cxn>
              <a:cxn ang="T8">
                <a:pos x="T4" y="T5"/>
              </a:cxn>
            </a:cxnLst>
            <a:rect l="T9" t="T10" r="T11" b="T12"/>
            <a:pathLst>
              <a:path w="21600" h="19548" fill="none" extrusionOk="0">
                <a:moveTo>
                  <a:pt x="9188" y="-1"/>
                </a:moveTo>
                <a:cubicBezTo>
                  <a:pt x="16763" y="3560"/>
                  <a:pt x="21600" y="11177"/>
                  <a:pt x="21600" y="19548"/>
                </a:cubicBezTo>
              </a:path>
              <a:path w="21600" h="19548" stroke="0" extrusionOk="0">
                <a:moveTo>
                  <a:pt x="9188" y="-1"/>
                </a:moveTo>
                <a:cubicBezTo>
                  <a:pt x="16763" y="3560"/>
                  <a:pt x="21600" y="11177"/>
                  <a:pt x="21600" y="19548"/>
                </a:cubicBezTo>
                <a:lnTo>
                  <a:pt x="0" y="19548"/>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08567" name="Rectangle 22"/>
          <p:cNvSpPr>
            <a:spLocks noChangeArrowheads="1"/>
          </p:cNvSpPr>
          <p:nvPr/>
        </p:nvSpPr>
        <p:spPr bwMode="auto">
          <a:xfrm>
            <a:off x="2268538" y="5300663"/>
            <a:ext cx="5832475" cy="1223962"/>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buFontTx/>
              <a:buAutoNum type="arabicPeriod"/>
            </a:pPr>
            <a:r>
              <a:rPr lang="ru-RU" altLang="en-US"/>
              <a:t>Расходы на прочие блага = 5000 – 200 Х</a:t>
            </a:r>
          </a:p>
          <a:p>
            <a:pPr eaLnBrk="1" hangingPunct="1">
              <a:buFontTx/>
              <a:buAutoNum type="arabicPeriod"/>
            </a:pPr>
            <a:r>
              <a:rPr lang="ru-RU" altLang="en-US"/>
              <a:t>Расходы на прочие блага = 5000-2000 – 100 Х </a:t>
            </a:r>
          </a:p>
        </p:txBody>
      </p:sp>
      <p:pic>
        <p:nvPicPr>
          <p:cNvPr id="108568" name="Picture 23" descr="MMj0283032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1465263"/>
            <a:ext cx="158432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69" name="Picture 24" descr="MCj04320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4797425"/>
            <a:ext cx="182403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061D900D-0AE2-4C29-9156-A4CF510BA791}" type="slidenum">
              <a:rPr lang="ru-RU" altLang="en-US" smtClean="0"/>
              <a:pPr eaLnBrk="1" hangingPunct="1"/>
              <a:t>89</a:t>
            </a:fld>
            <a:endParaRPr lang="ru-RU" altLang="en-US" smtClean="0"/>
          </a:p>
        </p:txBody>
      </p:sp>
      <p:sp>
        <p:nvSpPr>
          <p:cNvPr id="112643" name="Rectangle 2"/>
          <p:cNvSpPr>
            <a:spLocks noGrp="1" noChangeArrowheads="1"/>
          </p:cNvSpPr>
          <p:nvPr>
            <p:ph type="title"/>
          </p:nvPr>
        </p:nvSpPr>
        <p:spPr>
          <a:xfrm>
            <a:off x="685800" y="152400"/>
            <a:ext cx="6870700" cy="1189038"/>
          </a:xfrm>
        </p:spPr>
        <p:txBody>
          <a:bodyPr/>
          <a:lstStyle/>
          <a:p>
            <a:pPr eaLnBrk="1" hangingPunct="1"/>
            <a:r>
              <a:rPr lang="ru-RU" altLang="en-US" b="1" smtClean="0"/>
              <a:t>Целевые субсидии</a:t>
            </a:r>
          </a:p>
        </p:txBody>
      </p:sp>
      <p:sp>
        <p:nvSpPr>
          <p:cNvPr id="112644" name="Rectangle 3"/>
          <p:cNvSpPr>
            <a:spLocks noGrp="1" noChangeArrowheads="1"/>
          </p:cNvSpPr>
          <p:nvPr>
            <p:ph type="body" sz="half" idx="1"/>
          </p:nvPr>
        </p:nvSpPr>
        <p:spPr/>
        <p:txBody>
          <a:bodyPr/>
          <a:lstStyle/>
          <a:p>
            <a:pPr eaLnBrk="1" hangingPunct="1">
              <a:lnSpc>
                <a:spcPct val="80000"/>
              </a:lnSpc>
            </a:pPr>
            <a:r>
              <a:rPr lang="ru-RU" altLang="en-US" sz="2400" smtClean="0"/>
              <a:t>А – положение до отмены льготы</a:t>
            </a:r>
            <a:r>
              <a:rPr lang="en-US" altLang="en-US" sz="2400" smtClean="0"/>
              <a:t> (U1)</a:t>
            </a:r>
            <a:endParaRPr lang="ru-RU" altLang="en-US" sz="2400" smtClean="0"/>
          </a:p>
          <a:p>
            <a:pPr eaLnBrk="1" hangingPunct="1">
              <a:lnSpc>
                <a:spcPct val="80000"/>
              </a:lnSpc>
            </a:pPr>
            <a:r>
              <a:rPr lang="ru-RU" altLang="en-US" sz="2400" smtClean="0"/>
              <a:t>В – положение после отмены льготы и до выплаты</a:t>
            </a:r>
            <a:r>
              <a:rPr lang="en-US" altLang="en-US" sz="2400" smtClean="0"/>
              <a:t> </a:t>
            </a:r>
            <a:r>
              <a:rPr lang="ru-RU" altLang="en-US" sz="2400" smtClean="0"/>
              <a:t>денежной компенсации </a:t>
            </a:r>
            <a:r>
              <a:rPr lang="en-US" altLang="en-US" sz="2400" smtClean="0"/>
              <a:t>(U2)</a:t>
            </a:r>
            <a:endParaRPr lang="ru-RU" altLang="en-US" sz="2400" smtClean="0"/>
          </a:p>
          <a:p>
            <a:pPr eaLnBrk="1" hangingPunct="1">
              <a:lnSpc>
                <a:spcPct val="80000"/>
              </a:lnSpc>
            </a:pPr>
            <a:r>
              <a:rPr lang="ru-RU" altLang="en-US" sz="2400" smtClean="0"/>
              <a:t>С – положение после монетизации льгот: уровень благосостояния растет до </a:t>
            </a:r>
            <a:r>
              <a:rPr lang="en-US" altLang="en-US" sz="2400" smtClean="0"/>
              <a:t>U3</a:t>
            </a:r>
            <a:endParaRPr lang="ru-RU" altLang="en-US" sz="2400" smtClean="0"/>
          </a:p>
        </p:txBody>
      </p:sp>
      <p:sp>
        <p:nvSpPr>
          <p:cNvPr id="112645" name="Rectangle 4"/>
          <p:cNvSpPr>
            <a:spLocks noGrp="1" noChangeArrowheads="1"/>
          </p:cNvSpPr>
          <p:nvPr>
            <p:ph type="body" sz="half" idx="2"/>
          </p:nvPr>
        </p:nvSpPr>
        <p:spPr/>
        <p:txBody>
          <a:bodyPr/>
          <a:lstStyle/>
          <a:p>
            <a:pPr eaLnBrk="1" hangingPunct="1">
              <a:lnSpc>
                <a:spcPct val="80000"/>
              </a:lnSpc>
              <a:buFontTx/>
              <a:buNone/>
            </a:pPr>
            <a:r>
              <a:rPr lang="ru-RU" altLang="en-US" sz="1800" smtClean="0"/>
              <a:t>Прочие расходы</a:t>
            </a:r>
          </a:p>
        </p:txBody>
      </p:sp>
      <p:sp>
        <p:nvSpPr>
          <p:cNvPr id="112646" name="Line 5"/>
          <p:cNvSpPr>
            <a:spLocks noChangeShapeType="1"/>
          </p:cNvSpPr>
          <p:nvPr/>
        </p:nvSpPr>
        <p:spPr bwMode="auto">
          <a:xfrm>
            <a:off x="5003800" y="2420938"/>
            <a:ext cx="0" cy="244792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647" name="Line 6"/>
          <p:cNvSpPr>
            <a:spLocks noChangeShapeType="1"/>
          </p:cNvSpPr>
          <p:nvPr/>
        </p:nvSpPr>
        <p:spPr bwMode="auto">
          <a:xfrm>
            <a:off x="5003800" y="4868863"/>
            <a:ext cx="25209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648" name="Line 7"/>
          <p:cNvSpPr>
            <a:spLocks noChangeShapeType="1"/>
          </p:cNvSpPr>
          <p:nvPr/>
        </p:nvSpPr>
        <p:spPr bwMode="auto">
          <a:xfrm>
            <a:off x="5003800" y="2852738"/>
            <a:ext cx="2016125" cy="20161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649" name="Line 8"/>
          <p:cNvSpPr>
            <a:spLocks noChangeShapeType="1"/>
          </p:cNvSpPr>
          <p:nvPr/>
        </p:nvSpPr>
        <p:spPr bwMode="auto">
          <a:xfrm>
            <a:off x="5003800" y="2852738"/>
            <a:ext cx="863600" cy="201612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650" name="Line 9"/>
          <p:cNvSpPr>
            <a:spLocks noChangeShapeType="1"/>
          </p:cNvSpPr>
          <p:nvPr/>
        </p:nvSpPr>
        <p:spPr bwMode="auto">
          <a:xfrm flipH="1">
            <a:off x="6011863" y="4797425"/>
            <a:ext cx="7921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651" name="Arc 10"/>
          <p:cNvSpPr>
            <a:spLocks/>
          </p:cNvSpPr>
          <p:nvPr/>
        </p:nvSpPr>
        <p:spPr bwMode="auto">
          <a:xfrm rot="825184" flipH="1" flipV="1">
            <a:off x="5527675" y="3143250"/>
            <a:ext cx="1492250" cy="933450"/>
          </a:xfrm>
          <a:custGeom>
            <a:avLst/>
            <a:gdLst>
              <a:gd name="T0" fmla="*/ 7824012 w 21333"/>
              <a:gd name="T1" fmla="*/ 0 h 21541"/>
              <a:gd name="T2" fmla="*/ 104383349 w 21333"/>
              <a:gd name="T3" fmla="*/ 34097162 h 21541"/>
              <a:gd name="T4" fmla="*/ 0 w 21333"/>
              <a:gd name="T5" fmla="*/ 40449785 h 21541"/>
              <a:gd name="T6" fmla="*/ 0 60000 65536"/>
              <a:gd name="T7" fmla="*/ 0 60000 65536"/>
              <a:gd name="T8" fmla="*/ 0 60000 65536"/>
              <a:gd name="T9" fmla="*/ 0 w 21333"/>
              <a:gd name="T10" fmla="*/ 0 h 21541"/>
              <a:gd name="T11" fmla="*/ 21333 w 21333"/>
              <a:gd name="T12" fmla="*/ 21541 h 21541"/>
            </a:gdLst>
            <a:ahLst/>
            <a:cxnLst>
              <a:cxn ang="T6">
                <a:pos x="T0" y="T1"/>
              </a:cxn>
              <a:cxn ang="T7">
                <a:pos x="T2" y="T3"/>
              </a:cxn>
              <a:cxn ang="T8">
                <a:pos x="T4" y="T5"/>
              </a:cxn>
            </a:cxnLst>
            <a:rect l="T9" t="T10" r="T11" b="T12"/>
            <a:pathLst>
              <a:path w="21333" h="21541" fill="none" extrusionOk="0">
                <a:moveTo>
                  <a:pt x="1598" y="0"/>
                </a:moveTo>
                <a:cubicBezTo>
                  <a:pt x="11592" y="742"/>
                  <a:pt x="19763" y="8260"/>
                  <a:pt x="21333" y="18157"/>
                </a:cubicBezTo>
              </a:path>
              <a:path w="21333" h="21541" stroke="0" extrusionOk="0">
                <a:moveTo>
                  <a:pt x="1598" y="0"/>
                </a:moveTo>
                <a:cubicBezTo>
                  <a:pt x="11592" y="742"/>
                  <a:pt x="19763" y="8260"/>
                  <a:pt x="21333" y="18157"/>
                </a:cubicBezTo>
                <a:lnTo>
                  <a:pt x="0" y="2154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2652" name="Arc 11"/>
          <p:cNvSpPr>
            <a:spLocks/>
          </p:cNvSpPr>
          <p:nvPr/>
        </p:nvSpPr>
        <p:spPr bwMode="auto">
          <a:xfrm rot="825184" flipH="1" flipV="1">
            <a:off x="5219700" y="3500438"/>
            <a:ext cx="1511300" cy="933450"/>
          </a:xfrm>
          <a:custGeom>
            <a:avLst/>
            <a:gdLst>
              <a:gd name="T0" fmla="*/ 8299344 w 21598"/>
              <a:gd name="T1" fmla="*/ 0 h 21533"/>
              <a:gd name="T2" fmla="*/ 105751811 w 21598"/>
              <a:gd name="T3" fmla="*/ 39848423 h 21533"/>
              <a:gd name="T4" fmla="*/ 0 w 21598"/>
              <a:gd name="T5" fmla="*/ 40464813 h 21533"/>
              <a:gd name="T6" fmla="*/ 0 60000 65536"/>
              <a:gd name="T7" fmla="*/ 0 60000 65536"/>
              <a:gd name="T8" fmla="*/ 0 60000 65536"/>
              <a:gd name="T9" fmla="*/ 0 w 21598"/>
              <a:gd name="T10" fmla="*/ 0 h 21533"/>
              <a:gd name="T11" fmla="*/ 21598 w 21598"/>
              <a:gd name="T12" fmla="*/ 21533 h 21533"/>
            </a:gdLst>
            <a:ahLst/>
            <a:cxnLst>
              <a:cxn ang="T6">
                <a:pos x="T0" y="T1"/>
              </a:cxn>
              <a:cxn ang="T7">
                <a:pos x="T2" y="T3"/>
              </a:cxn>
              <a:cxn ang="T8">
                <a:pos x="T4" y="T5"/>
              </a:cxn>
            </a:cxnLst>
            <a:rect l="T9" t="T10" r="T11" b="T12"/>
            <a:pathLst>
              <a:path w="21598" h="21533" fill="none" extrusionOk="0">
                <a:moveTo>
                  <a:pt x="1695" y="-1"/>
                </a:moveTo>
                <a:cubicBezTo>
                  <a:pt x="12806" y="874"/>
                  <a:pt x="21428" y="10060"/>
                  <a:pt x="21597" y="21205"/>
                </a:cubicBezTo>
              </a:path>
              <a:path w="21598" h="21533" stroke="0" extrusionOk="0">
                <a:moveTo>
                  <a:pt x="1695" y="-1"/>
                </a:moveTo>
                <a:cubicBezTo>
                  <a:pt x="12806" y="874"/>
                  <a:pt x="21428" y="10060"/>
                  <a:pt x="21597" y="21205"/>
                </a:cubicBezTo>
                <a:lnTo>
                  <a:pt x="0" y="21533"/>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2653" name="Line 12"/>
          <p:cNvSpPr>
            <a:spLocks noChangeShapeType="1"/>
          </p:cNvSpPr>
          <p:nvPr/>
        </p:nvSpPr>
        <p:spPr bwMode="auto">
          <a:xfrm>
            <a:off x="5364163" y="2420938"/>
            <a:ext cx="935037" cy="2447925"/>
          </a:xfrm>
          <a:prstGeom prst="line">
            <a:avLst/>
          </a:prstGeom>
          <a:noFill/>
          <a:ln w="28575">
            <a:solidFill>
              <a:schemeClr val="tx2"/>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654" name="Arc 13"/>
          <p:cNvSpPr>
            <a:spLocks/>
          </p:cNvSpPr>
          <p:nvPr/>
        </p:nvSpPr>
        <p:spPr bwMode="auto">
          <a:xfrm rot="825184" flipH="1" flipV="1">
            <a:off x="5364163" y="2492375"/>
            <a:ext cx="1492250" cy="933450"/>
          </a:xfrm>
          <a:custGeom>
            <a:avLst/>
            <a:gdLst>
              <a:gd name="T0" fmla="*/ 7824012 w 21333"/>
              <a:gd name="T1" fmla="*/ 0 h 21541"/>
              <a:gd name="T2" fmla="*/ 104383349 w 21333"/>
              <a:gd name="T3" fmla="*/ 34097162 h 21541"/>
              <a:gd name="T4" fmla="*/ 0 w 21333"/>
              <a:gd name="T5" fmla="*/ 40449785 h 21541"/>
              <a:gd name="T6" fmla="*/ 0 60000 65536"/>
              <a:gd name="T7" fmla="*/ 0 60000 65536"/>
              <a:gd name="T8" fmla="*/ 0 60000 65536"/>
              <a:gd name="T9" fmla="*/ 0 w 21333"/>
              <a:gd name="T10" fmla="*/ 0 h 21541"/>
              <a:gd name="T11" fmla="*/ 21333 w 21333"/>
              <a:gd name="T12" fmla="*/ 21541 h 21541"/>
            </a:gdLst>
            <a:ahLst/>
            <a:cxnLst>
              <a:cxn ang="T6">
                <a:pos x="T0" y="T1"/>
              </a:cxn>
              <a:cxn ang="T7">
                <a:pos x="T2" y="T3"/>
              </a:cxn>
              <a:cxn ang="T8">
                <a:pos x="T4" y="T5"/>
              </a:cxn>
            </a:cxnLst>
            <a:rect l="T9" t="T10" r="T11" b="T12"/>
            <a:pathLst>
              <a:path w="21333" h="21541" fill="none" extrusionOk="0">
                <a:moveTo>
                  <a:pt x="1598" y="0"/>
                </a:moveTo>
                <a:cubicBezTo>
                  <a:pt x="11592" y="742"/>
                  <a:pt x="19763" y="8260"/>
                  <a:pt x="21333" y="18157"/>
                </a:cubicBezTo>
              </a:path>
              <a:path w="21333" h="21541" stroke="0" extrusionOk="0">
                <a:moveTo>
                  <a:pt x="1598" y="0"/>
                </a:moveTo>
                <a:cubicBezTo>
                  <a:pt x="11592" y="742"/>
                  <a:pt x="19763" y="8260"/>
                  <a:pt x="21333" y="18157"/>
                </a:cubicBezTo>
                <a:lnTo>
                  <a:pt x="0" y="21541"/>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2655" name="Line 14"/>
          <p:cNvSpPr>
            <a:spLocks noChangeShapeType="1"/>
          </p:cNvSpPr>
          <p:nvPr/>
        </p:nvSpPr>
        <p:spPr bwMode="auto">
          <a:xfrm>
            <a:off x="5364163" y="3716338"/>
            <a:ext cx="0" cy="11525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656" name="Line 15"/>
          <p:cNvSpPr>
            <a:spLocks noChangeShapeType="1"/>
          </p:cNvSpPr>
          <p:nvPr/>
        </p:nvSpPr>
        <p:spPr bwMode="auto">
          <a:xfrm>
            <a:off x="5508625" y="2781300"/>
            <a:ext cx="71438" cy="2087563"/>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657" name="Line 16"/>
          <p:cNvSpPr>
            <a:spLocks noChangeShapeType="1"/>
          </p:cNvSpPr>
          <p:nvPr/>
        </p:nvSpPr>
        <p:spPr bwMode="auto">
          <a:xfrm>
            <a:off x="5867400" y="3716338"/>
            <a:ext cx="0" cy="11525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2658" name="Rectangle 17"/>
          <p:cNvSpPr>
            <a:spLocks noChangeArrowheads="1"/>
          </p:cNvSpPr>
          <p:nvPr/>
        </p:nvSpPr>
        <p:spPr bwMode="auto">
          <a:xfrm>
            <a:off x="5651500" y="2565400"/>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С</a:t>
            </a:r>
          </a:p>
        </p:txBody>
      </p:sp>
      <p:sp>
        <p:nvSpPr>
          <p:cNvPr id="112659" name="Rectangle 18"/>
          <p:cNvSpPr>
            <a:spLocks noChangeArrowheads="1"/>
          </p:cNvSpPr>
          <p:nvPr/>
        </p:nvSpPr>
        <p:spPr bwMode="auto">
          <a:xfrm>
            <a:off x="5003800" y="3644900"/>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B</a:t>
            </a:r>
            <a:endParaRPr lang="ru-RU" altLang="en-US"/>
          </a:p>
        </p:txBody>
      </p:sp>
      <p:sp>
        <p:nvSpPr>
          <p:cNvPr id="112660" name="Rectangle 19"/>
          <p:cNvSpPr>
            <a:spLocks noChangeArrowheads="1"/>
          </p:cNvSpPr>
          <p:nvPr/>
        </p:nvSpPr>
        <p:spPr bwMode="auto">
          <a:xfrm>
            <a:off x="5867400" y="3500438"/>
            <a:ext cx="504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А</a:t>
            </a:r>
          </a:p>
        </p:txBody>
      </p:sp>
      <p:sp>
        <p:nvSpPr>
          <p:cNvPr id="112661" name="Rectangle 20"/>
          <p:cNvSpPr>
            <a:spLocks noChangeArrowheads="1"/>
          </p:cNvSpPr>
          <p:nvPr/>
        </p:nvSpPr>
        <p:spPr bwMode="auto">
          <a:xfrm>
            <a:off x="7092950" y="5013325"/>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Льготное благо</a:t>
            </a:r>
          </a:p>
        </p:txBody>
      </p:sp>
      <p:sp>
        <p:nvSpPr>
          <p:cNvPr id="112662" name="Rectangle 21"/>
          <p:cNvSpPr>
            <a:spLocks noChangeArrowheads="1"/>
          </p:cNvSpPr>
          <p:nvPr/>
        </p:nvSpPr>
        <p:spPr bwMode="auto">
          <a:xfrm>
            <a:off x="6659563" y="3429000"/>
            <a:ext cx="5048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U</a:t>
            </a:r>
            <a:r>
              <a:rPr lang="en-US" altLang="en-US" baseline="-25000"/>
              <a:t>3</a:t>
            </a:r>
            <a:endParaRPr lang="ru-RU" altLang="en-US"/>
          </a:p>
        </p:txBody>
      </p:sp>
      <p:sp>
        <p:nvSpPr>
          <p:cNvPr id="112663" name="Rectangle 22"/>
          <p:cNvSpPr>
            <a:spLocks noChangeArrowheads="1"/>
          </p:cNvSpPr>
          <p:nvPr/>
        </p:nvSpPr>
        <p:spPr bwMode="auto">
          <a:xfrm>
            <a:off x="6804025" y="4005263"/>
            <a:ext cx="504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U</a:t>
            </a:r>
            <a:r>
              <a:rPr lang="en-US" altLang="en-US" baseline="-25000"/>
              <a:t>1</a:t>
            </a:r>
            <a:endParaRPr lang="ru-RU" altLang="en-US"/>
          </a:p>
        </p:txBody>
      </p:sp>
      <p:sp>
        <p:nvSpPr>
          <p:cNvPr id="112664" name="Rectangle 23"/>
          <p:cNvSpPr>
            <a:spLocks noChangeArrowheads="1"/>
          </p:cNvSpPr>
          <p:nvPr/>
        </p:nvSpPr>
        <p:spPr bwMode="auto">
          <a:xfrm>
            <a:off x="6443663" y="4437063"/>
            <a:ext cx="504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a:t>U</a:t>
            </a:r>
            <a:r>
              <a:rPr lang="en-US" altLang="en-US" baseline="-25000"/>
              <a:t>2</a:t>
            </a:r>
            <a:endParaRPr lang="ru-RU" altLang="en-US"/>
          </a:p>
        </p:txBody>
      </p:sp>
      <p:pic>
        <p:nvPicPr>
          <p:cNvPr id="112665" name="Picture 25" descr="MCj024056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4797425"/>
            <a:ext cx="172878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Номер слайда 5"/>
          <p:cNvSpPr txBox="1">
            <a:spLocks noGrp="1"/>
          </p:cNvSpPr>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r" eaLnBrk="1" hangingPunct="1"/>
            <a:fld id="{B06557B4-7F27-4CDF-84D1-BC38862DF48A}" type="slidenum">
              <a:rPr lang="ru-RU" altLang="en-US" sz="1400"/>
              <a:pPr algn="r" eaLnBrk="1" hangingPunct="1"/>
              <a:t>9</a:t>
            </a:fld>
            <a:endParaRPr lang="ru-RU" altLang="en-US" sz="1400"/>
          </a:p>
        </p:txBody>
      </p:sp>
      <p:sp>
        <p:nvSpPr>
          <p:cNvPr id="502787" name="Rectangle 2"/>
          <p:cNvSpPr>
            <a:spLocks noGrp="1" noChangeArrowheads="1"/>
          </p:cNvSpPr>
          <p:nvPr>
            <p:ph type="title" idx="4294967295"/>
          </p:nvPr>
        </p:nvSpPr>
        <p:spPr>
          <a:xfrm>
            <a:off x="395288" y="620713"/>
            <a:ext cx="7848600" cy="973137"/>
          </a:xfrm>
        </p:spPr>
        <p:txBody>
          <a:bodyPr/>
          <a:lstStyle/>
          <a:p>
            <a:pPr eaLnBrk="1" hangingPunct="1"/>
            <a:r>
              <a:rPr lang="ru-RU" altLang="en-US" sz="3200" b="1" smtClean="0"/>
              <a:t>Основные тематические блоки курса</a:t>
            </a:r>
            <a:r>
              <a:rPr lang="ru-RU" altLang="en-US" sz="3200" b="1" smtClean="0">
                <a:latin typeface="Arial" charset="0"/>
              </a:rPr>
              <a:t> по макроэкономике</a:t>
            </a:r>
          </a:p>
        </p:txBody>
      </p:sp>
      <p:graphicFrame>
        <p:nvGraphicFramePr>
          <p:cNvPr id="2" name="Diagram 1"/>
          <p:cNvGraphicFramePr/>
          <p:nvPr/>
        </p:nvGraphicFramePr>
        <p:xfrm>
          <a:off x="682625" y="1812925"/>
          <a:ext cx="76327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3FE48CA4-0CD4-4DA1-8AEE-3BC8B35B7518}" type="slidenum">
              <a:rPr lang="ru-RU" altLang="en-US" smtClean="0"/>
              <a:pPr eaLnBrk="1" hangingPunct="1"/>
              <a:t>90</a:t>
            </a:fld>
            <a:endParaRPr lang="ru-RU" altLang="en-US" smtClean="0"/>
          </a:p>
        </p:txBody>
      </p:sp>
      <p:sp>
        <p:nvSpPr>
          <p:cNvPr id="113667" name="Rectangle 2"/>
          <p:cNvSpPr>
            <a:spLocks noGrp="1" noChangeArrowheads="1"/>
          </p:cNvSpPr>
          <p:nvPr>
            <p:ph type="title"/>
          </p:nvPr>
        </p:nvSpPr>
        <p:spPr>
          <a:xfrm>
            <a:off x="685800" y="152400"/>
            <a:ext cx="6870700" cy="1189038"/>
          </a:xfrm>
        </p:spPr>
        <p:txBody>
          <a:bodyPr/>
          <a:lstStyle/>
          <a:p>
            <a:pPr eaLnBrk="1" hangingPunct="1"/>
            <a:r>
              <a:rPr lang="ru-RU" altLang="en-US" sz="3200" b="1" smtClean="0"/>
              <a:t>У.Баумоль «Бизнес поведение, стоимость и рост», 1959г.</a:t>
            </a:r>
          </a:p>
        </p:txBody>
      </p:sp>
      <p:sp>
        <p:nvSpPr>
          <p:cNvPr id="113668" name="Rectangle 3"/>
          <p:cNvSpPr>
            <a:spLocks noGrp="1" noChangeArrowheads="1"/>
          </p:cNvSpPr>
          <p:nvPr>
            <p:ph type="body" idx="1"/>
          </p:nvPr>
        </p:nvSpPr>
        <p:spPr>
          <a:xfrm>
            <a:off x="685800" y="1557338"/>
            <a:ext cx="7696200" cy="3929062"/>
          </a:xfrm>
        </p:spPr>
        <p:txBody>
          <a:bodyPr/>
          <a:lstStyle/>
          <a:p>
            <a:pPr algn="ctr" eaLnBrk="1" hangingPunct="1">
              <a:buFontTx/>
              <a:buNone/>
            </a:pPr>
            <a:r>
              <a:rPr lang="ru-RU" altLang="en-US" sz="2000" b="1" smtClean="0"/>
              <a:t>Кривые безразличия для менеджера с различными целевыми установками:</a:t>
            </a:r>
          </a:p>
          <a:p>
            <a:pPr eaLnBrk="1" hangingPunct="1">
              <a:buFontTx/>
              <a:buNone/>
            </a:pPr>
            <a:r>
              <a:rPr lang="ru-RU" altLang="en-US" sz="2000" b="1" smtClean="0"/>
              <a:t>Прибыль и выпуск    только выпуск      только прибыль</a:t>
            </a:r>
          </a:p>
        </p:txBody>
      </p:sp>
      <p:sp>
        <p:nvSpPr>
          <p:cNvPr id="113669" name="Rectangle 4"/>
          <p:cNvSpPr>
            <a:spLocks noChangeArrowheads="1"/>
          </p:cNvSpPr>
          <p:nvPr/>
        </p:nvSpPr>
        <p:spPr bwMode="auto">
          <a:xfrm>
            <a:off x="827088" y="2708275"/>
            <a:ext cx="2520950" cy="29527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13670" name="Rectangle 5"/>
          <p:cNvSpPr>
            <a:spLocks noChangeArrowheads="1"/>
          </p:cNvSpPr>
          <p:nvPr/>
        </p:nvSpPr>
        <p:spPr bwMode="auto">
          <a:xfrm>
            <a:off x="3419475" y="2708275"/>
            <a:ext cx="2520950" cy="29527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13671" name="Rectangle 6"/>
          <p:cNvSpPr>
            <a:spLocks noChangeArrowheads="1"/>
          </p:cNvSpPr>
          <p:nvPr/>
        </p:nvSpPr>
        <p:spPr bwMode="auto">
          <a:xfrm>
            <a:off x="5940425" y="2708275"/>
            <a:ext cx="2520950" cy="29527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13672" name="Line 7"/>
          <p:cNvSpPr>
            <a:spLocks noChangeShapeType="1"/>
          </p:cNvSpPr>
          <p:nvPr/>
        </p:nvSpPr>
        <p:spPr bwMode="auto">
          <a:xfrm>
            <a:off x="1116013" y="2781300"/>
            <a:ext cx="0" cy="2160588"/>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73" name="Line 8"/>
          <p:cNvSpPr>
            <a:spLocks noChangeShapeType="1"/>
          </p:cNvSpPr>
          <p:nvPr/>
        </p:nvSpPr>
        <p:spPr bwMode="auto">
          <a:xfrm>
            <a:off x="1116013" y="4941888"/>
            <a:ext cx="172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74" name="Arc 9"/>
          <p:cNvSpPr>
            <a:spLocks/>
          </p:cNvSpPr>
          <p:nvPr/>
        </p:nvSpPr>
        <p:spPr bwMode="auto">
          <a:xfrm rot="8068852" flipH="1" flipV="1">
            <a:off x="1403350" y="4365625"/>
            <a:ext cx="1152525" cy="1082675"/>
          </a:xfrm>
          <a:custGeom>
            <a:avLst/>
            <a:gdLst>
              <a:gd name="T0" fmla="*/ 0 w 26960"/>
              <a:gd name="T1" fmla="*/ 800615 h 31460"/>
              <a:gd name="T2" fmla="*/ 44916678 w 26960"/>
              <a:gd name="T3" fmla="*/ 37259549 h 31460"/>
              <a:gd name="T4" fmla="*/ 9795479 w 26960"/>
              <a:gd name="T5" fmla="*/ 25581899 h 31460"/>
              <a:gd name="T6" fmla="*/ 0 60000 65536"/>
              <a:gd name="T7" fmla="*/ 0 60000 65536"/>
              <a:gd name="T8" fmla="*/ 0 60000 65536"/>
              <a:gd name="T9" fmla="*/ 0 w 26960"/>
              <a:gd name="T10" fmla="*/ 0 h 31460"/>
              <a:gd name="T11" fmla="*/ 26960 w 26960"/>
              <a:gd name="T12" fmla="*/ 31460 h 31460"/>
            </a:gdLst>
            <a:ahLst/>
            <a:cxnLst>
              <a:cxn ang="T6">
                <a:pos x="T0" y="T1"/>
              </a:cxn>
              <a:cxn ang="T7">
                <a:pos x="T2" y="T3"/>
              </a:cxn>
              <a:cxn ang="T8">
                <a:pos x="T4" y="T5"/>
              </a:cxn>
            </a:cxnLst>
            <a:rect l="T9" t="T10" r="T11" b="T12"/>
            <a:pathLst>
              <a:path w="26960" h="31460" fill="none" extrusionOk="0">
                <a:moveTo>
                  <a:pt x="-1" y="675"/>
                </a:moveTo>
                <a:cubicBezTo>
                  <a:pt x="1751" y="226"/>
                  <a:pt x="3552" y="-1"/>
                  <a:pt x="5360" y="0"/>
                </a:cubicBezTo>
                <a:cubicBezTo>
                  <a:pt x="17289" y="0"/>
                  <a:pt x="26960" y="9670"/>
                  <a:pt x="26960" y="21600"/>
                </a:cubicBezTo>
                <a:cubicBezTo>
                  <a:pt x="26960" y="25029"/>
                  <a:pt x="26143" y="28409"/>
                  <a:pt x="24578" y="31460"/>
                </a:cubicBezTo>
              </a:path>
              <a:path w="26960" h="31460" stroke="0" extrusionOk="0">
                <a:moveTo>
                  <a:pt x="-1" y="675"/>
                </a:moveTo>
                <a:cubicBezTo>
                  <a:pt x="1751" y="226"/>
                  <a:pt x="3552" y="-1"/>
                  <a:pt x="5360" y="0"/>
                </a:cubicBezTo>
                <a:cubicBezTo>
                  <a:pt x="17289" y="0"/>
                  <a:pt x="26960" y="9670"/>
                  <a:pt x="26960" y="21600"/>
                </a:cubicBezTo>
                <a:cubicBezTo>
                  <a:pt x="26960" y="25029"/>
                  <a:pt x="26143" y="28409"/>
                  <a:pt x="24578" y="31460"/>
                </a:cubicBezTo>
                <a:lnTo>
                  <a:pt x="5360"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3675" name="Arc 10"/>
          <p:cNvSpPr>
            <a:spLocks/>
          </p:cNvSpPr>
          <p:nvPr/>
        </p:nvSpPr>
        <p:spPr bwMode="auto">
          <a:xfrm flipH="1" flipV="1">
            <a:off x="1763713" y="3933825"/>
            <a:ext cx="1079500" cy="647700"/>
          </a:xfrm>
          <a:custGeom>
            <a:avLst/>
            <a:gdLst>
              <a:gd name="T0" fmla="*/ 0 w 21600"/>
              <a:gd name="T1" fmla="*/ 0 h 21600"/>
              <a:gd name="T2" fmla="*/ 53950017 w 21600"/>
              <a:gd name="T3" fmla="*/ 19422005 h 21600"/>
              <a:gd name="T4" fmla="*/ 0 w 21600"/>
              <a:gd name="T5" fmla="*/ 1942200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3676" name="Arc 11"/>
          <p:cNvSpPr>
            <a:spLocks/>
          </p:cNvSpPr>
          <p:nvPr/>
        </p:nvSpPr>
        <p:spPr bwMode="auto">
          <a:xfrm flipH="1" flipV="1">
            <a:off x="1692275" y="4149725"/>
            <a:ext cx="1079500" cy="647700"/>
          </a:xfrm>
          <a:custGeom>
            <a:avLst/>
            <a:gdLst>
              <a:gd name="T0" fmla="*/ 0 w 21600"/>
              <a:gd name="T1" fmla="*/ 0 h 21600"/>
              <a:gd name="T2" fmla="*/ 53950017 w 21600"/>
              <a:gd name="T3" fmla="*/ 19422005 h 21600"/>
              <a:gd name="T4" fmla="*/ 0 w 21600"/>
              <a:gd name="T5" fmla="*/ 1942200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3677" name="Line 12"/>
          <p:cNvSpPr>
            <a:spLocks noChangeShapeType="1"/>
          </p:cNvSpPr>
          <p:nvPr/>
        </p:nvSpPr>
        <p:spPr bwMode="auto">
          <a:xfrm>
            <a:off x="2411413" y="4508500"/>
            <a:ext cx="0" cy="433388"/>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78" name="Line 13"/>
          <p:cNvSpPr>
            <a:spLocks noChangeShapeType="1"/>
          </p:cNvSpPr>
          <p:nvPr/>
        </p:nvSpPr>
        <p:spPr bwMode="auto">
          <a:xfrm>
            <a:off x="2051050" y="4437063"/>
            <a:ext cx="0" cy="5048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79" name="Line 14"/>
          <p:cNvSpPr>
            <a:spLocks noChangeShapeType="1"/>
          </p:cNvSpPr>
          <p:nvPr/>
        </p:nvSpPr>
        <p:spPr bwMode="auto">
          <a:xfrm>
            <a:off x="2051050" y="5084763"/>
            <a:ext cx="36036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80" name="Rectangle 15"/>
          <p:cNvSpPr>
            <a:spLocks noChangeArrowheads="1"/>
          </p:cNvSpPr>
          <p:nvPr/>
        </p:nvSpPr>
        <p:spPr bwMode="auto">
          <a:xfrm>
            <a:off x="1187450" y="2708275"/>
            <a:ext cx="1296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прибыль</a:t>
            </a:r>
          </a:p>
        </p:txBody>
      </p:sp>
      <p:sp>
        <p:nvSpPr>
          <p:cNvPr id="113681" name="Rectangle 16"/>
          <p:cNvSpPr>
            <a:spLocks noChangeArrowheads="1"/>
          </p:cNvSpPr>
          <p:nvPr/>
        </p:nvSpPr>
        <p:spPr bwMode="auto">
          <a:xfrm>
            <a:off x="1835150" y="5157788"/>
            <a:ext cx="129698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t>Объем выпуска</a:t>
            </a:r>
          </a:p>
        </p:txBody>
      </p:sp>
      <p:sp>
        <p:nvSpPr>
          <p:cNvPr id="113682" name="Rectangle 17"/>
          <p:cNvSpPr>
            <a:spLocks noChangeArrowheads="1"/>
          </p:cNvSpPr>
          <p:nvPr/>
        </p:nvSpPr>
        <p:spPr bwMode="auto">
          <a:xfrm>
            <a:off x="2268538" y="4221163"/>
            <a:ext cx="5032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А</a:t>
            </a:r>
          </a:p>
        </p:txBody>
      </p:sp>
      <p:sp>
        <p:nvSpPr>
          <p:cNvPr id="113683" name="Line 18"/>
          <p:cNvSpPr>
            <a:spLocks noChangeShapeType="1"/>
          </p:cNvSpPr>
          <p:nvPr/>
        </p:nvSpPr>
        <p:spPr bwMode="auto">
          <a:xfrm>
            <a:off x="3635375" y="2852738"/>
            <a:ext cx="0" cy="20891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84" name="Line 19"/>
          <p:cNvSpPr>
            <a:spLocks noChangeShapeType="1"/>
          </p:cNvSpPr>
          <p:nvPr/>
        </p:nvSpPr>
        <p:spPr bwMode="auto">
          <a:xfrm>
            <a:off x="3635375" y="4941888"/>
            <a:ext cx="17287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85" name="Arc 20"/>
          <p:cNvSpPr>
            <a:spLocks/>
          </p:cNvSpPr>
          <p:nvPr/>
        </p:nvSpPr>
        <p:spPr bwMode="auto">
          <a:xfrm rot="8068852" flipH="1" flipV="1">
            <a:off x="3889375" y="4327525"/>
            <a:ext cx="1152525" cy="1082675"/>
          </a:xfrm>
          <a:custGeom>
            <a:avLst/>
            <a:gdLst>
              <a:gd name="T0" fmla="*/ 0 w 26960"/>
              <a:gd name="T1" fmla="*/ 800615 h 31460"/>
              <a:gd name="T2" fmla="*/ 44916678 w 26960"/>
              <a:gd name="T3" fmla="*/ 37259549 h 31460"/>
              <a:gd name="T4" fmla="*/ 9795479 w 26960"/>
              <a:gd name="T5" fmla="*/ 25581899 h 31460"/>
              <a:gd name="T6" fmla="*/ 0 60000 65536"/>
              <a:gd name="T7" fmla="*/ 0 60000 65536"/>
              <a:gd name="T8" fmla="*/ 0 60000 65536"/>
              <a:gd name="T9" fmla="*/ 0 w 26960"/>
              <a:gd name="T10" fmla="*/ 0 h 31460"/>
              <a:gd name="T11" fmla="*/ 26960 w 26960"/>
              <a:gd name="T12" fmla="*/ 31460 h 31460"/>
            </a:gdLst>
            <a:ahLst/>
            <a:cxnLst>
              <a:cxn ang="T6">
                <a:pos x="T0" y="T1"/>
              </a:cxn>
              <a:cxn ang="T7">
                <a:pos x="T2" y="T3"/>
              </a:cxn>
              <a:cxn ang="T8">
                <a:pos x="T4" y="T5"/>
              </a:cxn>
            </a:cxnLst>
            <a:rect l="T9" t="T10" r="T11" b="T12"/>
            <a:pathLst>
              <a:path w="26960" h="31460" fill="none" extrusionOk="0">
                <a:moveTo>
                  <a:pt x="-1" y="675"/>
                </a:moveTo>
                <a:cubicBezTo>
                  <a:pt x="1751" y="226"/>
                  <a:pt x="3552" y="-1"/>
                  <a:pt x="5360" y="0"/>
                </a:cubicBezTo>
                <a:cubicBezTo>
                  <a:pt x="17289" y="0"/>
                  <a:pt x="26960" y="9670"/>
                  <a:pt x="26960" y="21600"/>
                </a:cubicBezTo>
                <a:cubicBezTo>
                  <a:pt x="26960" y="25029"/>
                  <a:pt x="26143" y="28409"/>
                  <a:pt x="24578" y="31460"/>
                </a:cubicBezTo>
              </a:path>
              <a:path w="26960" h="31460" stroke="0" extrusionOk="0">
                <a:moveTo>
                  <a:pt x="-1" y="675"/>
                </a:moveTo>
                <a:cubicBezTo>
                  <a:pt x="1751" y="226"/>
                  <a:pt x="3552" y="-1"/>
                  <a:pt x="5360" y="0"/>
                </a:cubicBezTo>
                <a:cubicBezTo>
                  <a:pt x="17289" y="0"/>
                  <a:pt x="26960" y="9670"/>
                  <a:pt x="26960" y="21600"/>
                </a:cubicBezTo>
                <a:cubicBezTo>
                  <a:pt x="26960" y="25029"/>
                  <a:pt x="26143" y="28409"/>
                  <a:pt x="24578" y="31460"/>
                </a:cubicBezTo>
                <a:lnTo>
                  <a:pt x="5360"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3686" name="Line 21"/>
          <p:cNvSpPr>
            <a:spLocks noChangeShapeType="1"/>
          </p:cNvSpPr>
          <p:nvPr/>
        </p:nvSpPr>
        <p:spPr bwMode="auto">
          <a:xfrm>
            <a:off x="4211638" y="3429000"/>
            <a:ext cx="0" cy="1512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87" name="Line 22"/>
          <p:cNvSpPr>
            <a:spLocks noChangeShapeType="1"/>
          </p:cNvSpPr>
          <p:nvPr/>
        </p:nvSpPr>
        <p:spPr bwMode="auto">
          <a:xfrm>
            <a:off x="4643438" y="3429000"/>
            <a:ext cx="0" cy="1512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88" name="Line 23"/>
          <p:cNvSpPr>
            <a:spLocks noChangeShapeType="1"/>
          </p:cNvSpPr>
          <p:nvPr/>
        </p:nvSpPr>
        <p:spPr bwMode="auto">
          <a:xfrm>
            <a:off x="5219700" y="3429000"/>
            <a:ext cx="0" cy="15128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89" name="Line 24"/>
          <p:cNvSpPr>
            <a:spLocks noChangeShapeType="1"/>
          </p:cNvSpPr>
          <p:nvPr/>
        </p:nvSpPr>
        <p:spPr bwMode="auto">
          <a:xfrm>
            <a:off x="4211638" y="5157788"/>
            <a:ext cx="8651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90" name="Rectangle 25"/>
          <p:cNvSpPr>
            <a:spLocks noChangeArrowheads="1"/>
          </p:cNvSpPr>
          <p:nvPr/>
        </p:nvSpPr>
        <p:spPr bwMode="auto">
          <a:xfrm>
            <a:off x="3708400" y="2781300"/>
            <a:ext cx="12969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прибыль</a:t>
            </a:r>
          </a:p>
        </p:txBody>
      </p:sp>
      <p:sp>
        <p:nvSpPr>
          <p:cNvPr id="113691" name="Rectangle 26"/>
          <p:cNvSpPr>
            <a:spLocks noChangeArrowheads="1"/>
          </p:cNvSpPr>
          <p:nvPr/>
        </p:nvSpPr>
        <p:spPr bwMode="auto">
          <a:xfrm>
            <a:off x="4427538" y="5229225"/>
            <a:ext cx="12969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t>Объем выпуска</a:t>
            </a:r>
          </a:p>
        </p:txBody>
      </p:sp>
      <p:sp>
        <p:nvSpPr>
          <p:cNvPr id="113692" name="Rectangle 27"/>
          <p:cNvSpPr>
            <a:spLocks noChangeArrowheads="1"/>
          </p:cNvSpPr>
          <p:nvPr/>
        </p:nvSpPr>
        <p:spPr bwMode="auto">
          <a:xfrm>
            <a:off x="5003800" y="4941888"/>
            <a:ext cx="5032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А</a:t>
            </a:r>
          </a:p>
        </p:txBody>
      </p:sp>
      <p:sp>
        <p:nvSpPr>
          <p:cNvPr id="113693" name="Line 28"/>
          <p:cNvSpPr>
            <a:spLocks noChangeShapeType="1"/>
          </p:cNvSpPr>
          <p:nvPr/>
        </p:nvSpPr>
        <p:spPr bwMode="auto">
          <a:xfrm>
            <a:off x="6156325" y="2924175"/>
            <a:ext cx="0" cy="2017713"/>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94" name="Line 29"/>
          <p:cNvSpPr>
            <a:spLocks noChangeShapeType="1"/>
          </p:cNvSpPr>
          <p:nvPr/>
        </p:nvSpPr>
        <p:spPr bwMode="auto">
          <a:xfrm>
            <a:off x="6156325" y="4941888"/>
            <a:ext cx="1584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95" name="Arc 30"/>
          <p:cNvSpPr>
            <a:spLocks/>
          </p:cNvSpPr>
          <p:nvPr/>
        </p:nvSpPr>
        <p:spPr bwMode="auto">
          <a:xfrm rot="8068852" flipH="1" flipV="1">
            <a:off x="6408738" y="4327525"/>
            <a:ext cx="1152525" cy="1082675"/>
          </a:xfrm>
          <a:custGeom>
            <a:avLst/>
            <a:gdLst>
              <a:gd name="T0" fmla="*/ 0 w 26960"/>
              <a:gd name="T1" fmla="*/ 800615 h 31460"/>
              <a:gd name="T2" fmla="*/ 44916678 w 26960"/>
              <a:gd name="T3" fmla="*/ 37259549 h 31460"/>
              <a:gd name="T4" fmla="*/ 9795479 w 26960"/>
              <a:gd name="T5" fmla="*/ 25581899 h 31460"/>
              <a:gd name="T6" fmla="*/ 0 60000 65536"/>
              <a:gd name="T7" fmla="*/ 0 60000 65536"/>
              <a:gd name="T8" fmla="*/ 0 60000 65536"/>
              <a:gd name="T9" fmla="*/ 0 w 26960"/>
              <a:gd name="T10" fmla="*/ 0 h 31460"/>
              <a:gd name="T11" fmla="*/ 26960 w 26960"/>
              <a:gd name="T12" fmla="*/ 31460 h 31460"/>
            </a:gdLst>
            <a:ahLst/>
            <a:cxnLst>
              <a:cxn ang="T6">
                <a:pos x="T0" y="T1"/>
              </a:cxn>
              <a:cxn ang="T7">
                <a:pos x="T2" y="T3"/>
              </a:cxn>
              <a:cxn ang="T8">
                <a:pos x="T4" y="T5"/>
              </a:cxn>
            </a:cxnLst>
            <a:rect l="T9" t="T10" r="T11" b="T12"/>
            <a:pathLst>
              <a:path w="26960" h="31460" fill="none" extrusionOk="0">
                <a:moveTo>
                  <a:pt x="-1" y="675"/>
                </a:moveTo>
                <a:cubicBezTo>
                  <a:pt x="1751" y="226"/>
                  <a:pt x="3552" y="-1"/>
                  <a:pt x="5360" y="0"/>
                </a:cubicBezTo>
                <a:cubicBezTo>
                  <a:pt x="17289" y="0"/>
                  <a:pt x="26960" y="9670"/>
                  <a:pt x="26960" y="21600"/>
                </a:cubicBezTo>
                <a:cubicBezTo>
                  <a:pt x="26960" y="25029"/>
                  <a:pt x="26143" y="28409"/>
                  <a:pt x="24578" y="31460"/>
                </a:cubicBezTo>
              </a:path>
              <a:path w="26960" h="31460" stroke="0" extrusionOk="0">
                <a:moveTo>
                  <a:pt x="-1" y="675"/>
                </a:moveTo>
                <a:cubicBezTo>
                  <a:pt x="1751" y="226"/>
                  <a:pt x="3552" y="-1"/>
                  <a:pt x="5360" y="0"/>
                </a:cubicBezTo>
                <a:cubicBezTo>
                  <a:pt x="17289" y="0"/>
                  <a:pt x="26960" y="9670"/>
                  <a:pt x="26960" y="21600"/>
                </a:cubicBezTo>
                <a:cubicBezTo>
                  <a:pt x="26960" y="25029"/>
                  <a:pt x="26143" y="28409"/>
                  <a:pt x="24578" y="31460"/>
                </a:cubicBezTo>
                <a:lnTo>
                  <a:pt x="5360" y="21600"/>
                </a:lnTo>
                <a:close/>
              </a:path>
            </a:pathLst>
          </a:cu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113696" name="Line 31"/>
          <p:cNvSpPr>
            <a:spLocks noChangeShapeType="1"/>
          </p:cNvSpPr>
          <p:nvPr/>
        </p:nvSpPr>
        <p:spPr bwMode="auto">
          <a:xfrm>
            <a:off x="6156325" y="4724400"/>
            <a:ext cx="17287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97" name="Line 32"/>
          <p:cNvSpPr>
            <a:spLocks noChangeShapeType="1"/>
          </p:cNvSpPr>
          <p:nvPr/>
        </p:nvSpPr>
        <p:spPr bwMode="auto">
          <a:xfrm>
            <a:off x="6156325" y="4437063"/>
            <a:ext cx="158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98" name="Line 33"/>
          <p:cNvSpPr>
            <a:spLocks noChangeShapeType="1"/>
          </p:cNvSpPr>
          <p:nvPr/>
        </p:nvSpPr>
        <p:spPr bwMode="auto">
          <a:xfrm>
            <a:off x="7092950" y="4437063"/>
            <a:ext cx="0" cy="504825"/>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113699" name="Rectangle 34"/>
          <p:cNvSpPr>
            <a:spLocks noChangeArrowheads="1"/>
          </p:cNvSpPr>
          <p:nvPr/>
        </p:nvSpPr>
        <p:spPr bwMode="auto">
          <a:xfrm>
            <a:off x="7019925" y="5157788"/>
            <a:ext cx="129698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sz="1600" b="1"/>
              <a:t>Объем выпуска</a:t>
            </a:r>
          </a:p>
        </p:txBody>
      </p:sp>
      <p:sp>
        <p:nvSpPr>
          <p:cNvPr id="113700" name="Rectangle 35"/>
          <p:cNvSpPr>
            <a:spLocks noChangeArrowheads="1"/>
          </p:cNvSpPr>
          <p:nvPr/>
        </p:nvSpPr>
        <p:spPr bwMode="auto">
          <a:xfrm>
            <a:off x="6300788" y="2852738"/>
            <a:ext cx="12969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прибыль</a:t>
            </a:r>
          </a:p>
        </p:txBody>
      </p:sp>
      <p:sp>
        <p:nvSpPr>
          <p:cNvPr id="113701" name="Rectangle 36"/>
          <p:cNvSpPr>
            <a:spLocks noChangeArrowheads="1"/>
          </p:cNvSpPr>
          <p:nvPr/>
        </p:nvSpPr>
        <p:spPr bwMode="auto">
          <a:xfrm>
            <a:off x="6877050" y="3933825"/>
            <a:ext cx="5032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0000" tIns="46800" rIns="90000" bIns="46800"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r>
              <a:rPr lang="ru-RU" altLang="en-US"/>
              <a:t>А</a:t>
            </a:r>
          </a:p>
        </p:txBody>
      </p:sp>
      <p:pic>
        <p:nvPicPr>
          <p:cNvPr id="113702" name="Picture 37" descr="MCj023776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5654675"/>
            <a:ext cx="122396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03" name="Picture 38" descr="MCj021492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5641975"/>
            <a:ext cx="1223962"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704" name="Picture 39" descr="MCj021491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688" y="5597525"/>
            <a:ext cx="1295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ru-RU" altLang="en-US" sz="3600" b="1" smtClean="0"/>
              <a:t> Рациональный потребитель: миф или реальность?</a:t>
            </a:r>
          </a:p>
        </p:txBody>
      </p:sp>
      <p:sp>
        <p:nvSpPr>
          <p:cNvPr id="508931" name="Rectangle 3"/>
          <p:cNvSpPr>
            <a:spLocks noGrp="1" noChangeArrowheads="1"/>
          </p:cNvSpPr>
          <p:nvPr>
            <p:ph type="body" idx="1"/>
          </p:nvPr>
        </p:nvSpPr>
        <p:spPr>
          <a:xfrm>
            <a:off x="685800" y="1828800"/>
            <a:ext cx="7696200" cy="4192588"/>
          </a:xfrm>
        </p:spPr>
        <p:txBody>
          <a:bodyPr/>
          <a:lstStyle/>
          <a:p>
            <a:pPr>
              <a:lnSpc>
                <a:spcPct val="90000"/>
              </a:lnSpc>
            </a:pPr>
            <a:r>
              <a:rPr lang="ru-RU" altLang="en-US" sz="2800" smtClean="0"/>
              <a:t>«Независимый выбор»: зависимость от посторонних альтернатив</a:t>
            </a:r>
          </a:p>
          <a:p>
            <a:pPr>
              <a:lnSpc>
                <a:spcPct val="90000"/>
              </a:lnSpc>
            </a:pPr>
            <a:r>
              <a:rPr lang="ru-RU" altLang="en-US" sz="2800" smtClean="0"/>
              <a:t>Асимметричная оценка выгод и потерь:</a:t>
            </a:r>
          </a:p>
          <a:p>
            <a:pPr lvl="1">
              <a:lnSpc>
                <a:spcPct val="90000"/>
              </a:lnSpc>
              <a:buFontTx/>
              <a:buNone/>
            </a:pPr>
            <a:r>
              <a:rPr lang="ru-RU" altLang="en-US" smtClean="0"/>
              <a:t>1) люди асимметрично толкуют доходы и потери, придавая при принятии решений потерям больший вес, чем доходам; </a:t>
            </a:r>
          </a:p>
          <a:p>
            <a:pPr lvl="1">
              <a:lnSpc>
                <a:spcPct val="90000"/>
              </a:lnSpc>
              <a:buFontTx/>
              <a:buNone/>
            </a:pPr>
            <a:r>
              <a:rPr lang="ru-RU" altLang="en-US" smtClean="0"/>
              <a:t>2) люди сначала оценивают отдельные события, а затем суммируют эти оценки</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2A0C516-3D8C-434B-9B3F-2C1FF1748446}" type="slidenum">
              <a:rPr lang="ru-RU">
                <a:solidFill>
                  <a:srgbClr val="000000"/>
                </a:solidFill>
              </a:rPr>
              <a:pPr/>
              <a:t>92</a:t>
            </a:fld>
            <a:endParaRPr lang="ru-RU">
              <a:solidFill>
                <a:srgbClr val="000000"/>
              </a:solidFill>
            </a:endParaRPr>
          </a:p>
        </p:txBody>
      </p:sp>
      <p:sp>
        <p:nvSpPr>
          <p:cNvPr id="513026" name="Rectangle 2"/>
          <p:cNvSpPr>
            <a:spLocks noGrp="1" noChangeArrowheads="1"/>
          </p:cNvSpPr>
          <p:nvPr>
            <p:ph type="title"/>
          </p:nvPr>
        </p:nvSpPr>
        <p:spPr>
          <a:xfrm>
            <a:off x="685800" y="152400"/>
            <a:ext cx="6870700" cy="828675"/>
          </a:xfrm>
        </p:spPr>
        <p:txBody>
          <a:bodyPr/>
          <a:lstStyle/>
          <a:p>
            <a:r>
              <a:rPr lang="ru-RU"/>
              <a:t>Пример</a:t>
            </a:r>
          </a:p>
        </p:txBody>
      </p:sp>
      <p:sp>
        <p:nvSpPr>
          <p:cNvPr id="513027" name="Rectangle 3"/>
          <p:cNvSpPr>
            <a:spLocks noGrp="1" noChangeArrowheads="1"/>
          </p:cNvSpPr>
          <p:nvPr>
            <p:ph type="body" idx="1"/>
          </p:nvPr>
        </p:nvSpPr>
        <p:spPr>
          <a:xfrm>
            <a:off x="685800" y="1196975"/>
            <a:ext cx="7696200" cy="4895850"/>
          </a:xfrm>
        </p:spPr>
        <p:txBody>
          <a:bodyPr/>
          <a:lstStyle/>
          <a:p>
            <a:pPr>
              <a:lnSpc>
                <a:spcPct val="90000"/>
              </a:lnSpc>
            </a:pPr>
            <a:r>
              <a:rPr lang="ru-RU"/>
              <a:t>Вы выиграли 200 </a:t>
            </a:r>
            <a:r>
              <a:rPr lang="en-US"/>
              <a:t>$</a:t>
            </a:r>
          </a:p>
          <a:p>
            <a:pPr>
              <a:lnSpc>
                <a:spcPct val="90000"/>
              </a:lnSpc>
            </a:pPr>
            <a:r>
              <a:rPr lang="ru-RU"/>
              <a:t>У Вас прорвало трубу и Вы залили соседей на 150</a:t>
            </a:r>
            <a:r>
              <a:rPr lang="en-US"/>
              <a:t>$</a:t>
            </a:r>
          </a:p>
          <a:p>
            <a:pPr>
              <a:lnSpc>
                <a:spcPct val="90000"/>
              </a:lnSpc>
            </a:pPr>
            <a:r>
              <a:rPr lang="ru-RU"/>
              <a:t>Общий чистый результат +50 </a:t>
            </a:r>
            <a:r>
              <a:rPr lang="en-US"/>
              <a:t>$</a:t>
            </a:r>
            <a:endParaRPr lang="ru-RU"/>
          </a:p>
          <a:p>
            <a:pPr algn="ctr">
              <a:lnSpc>
                <a:spcPct val="90000"/>
              </a:lnSpc>
            </a:pPr>
            <a:r>
              <a:rPr lang="ru-RU"/>
              <a:t>Согласно теории рационального выбора это означает увеличение полезности. </a:t>
            </a:r>
            <a:r>
              <a:rPr lang="ru-RU" b="1"/>
              <a:t>НО!</a:t>
            </a:r>
          </a:p>
          <a:p>
            <a:pPr>
              <a:lnSpc>
                <a:spcPct val="90000"/>
              </a:lnSpc>
            </a:pPr>
            <a:r>
              <a:rPr lang="ru-RU"/>
              <a:t>Люди придают меньшее значение выигрышу, чем потере      откажутся от данной пары событий</a:t>
            </a:r>
          </a:p>
          <a:p>
            <a:pPr>
              <a:lnSpc>
                <a:spcPct val="90000"/>
              </a:lnSpc>
            </a:pPr>
            <a:endParaRPr lang="ru-RU"/>
          </a:p>
        </p:txBody>
      </p:sp>
      <p:sp>
        <p:nvSpPr>
          <p:cNvPr id="513028" name="AutoShape 4"/>
          <p:cNvSpPr>
            <a:spLocks noChangeArrowheads="1"/>
          </p:cNvSpPr>
          <p:nvPr/>
        </p:nvSpPr>
        <p:spPr bwMode="auto">
          <a:xfrm>
            <a:off x="5724525" y="5300663"/>
            <a:ext cx="431800" cy="215900"/>
          </a:xfrm>
          <a:prstGeom prst="rightArrow">
            <a:avLst>
              <a:gd name="adj1" fmla="val 50000"/>
              <a:gd name="adj2" fmla="val 50000"/>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9884284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228600" y="152400"/>
            <a:ext cx="8458200" cy="838200"/>
          </a:xfrm>
        </p:spPr>
        <p:txBody>
          <a:bodyPr/>
          <a:lstStyle/>
          <a:p>
            <a:r>
              <a:rPr lang="ru-RU" altLang="en-US" sz="2800" b="1" smtClean="0"/>
              <a:t>Асимметричная функция ценности</a:t>
            </a:r>
          </a:p>
        </p:txBody>
      </p:sp>
      <p:sp>
        <p:nvSpPr>
          <p:cNvPr id="509955" name="Rectangle 3"/>
          <p:cNvSpPr>
            <a:spLocks noGrp="1" noChangeArrowheads="1"/>
          </p:cNvSpPr>
          <p:nvPr>
            <p:ph type="body" idx="1"/>
          </p:nvPr>
        </p:nvSpPr>
        <p:spPr>
          <a:xfrm>
            <a:off x="457200" y="990600"/>
            <a:ext cx="8229600" cy="5638800"/>
          </a:xfrm>
        </p:spPr>
        <p:txBody>
          <a:bodyPr/>
          <a:lstStyle/>
          <a:p>
            <a:pPr>
              <a:lnSpc>
                <a:spcPct val="90000"/>
              </a:lnSpc>
            </a:pPr>
            <a:r>
              <a:rPr lang="ru-RU" altLang="en-US" sz="2400" smtClean="0"/>
              <a:t> Канеман и Тверски ( </a:t>
            </a:r>
            <a:r>
              <a:rPr lang="en-US" altLang="en-US" sz="2400" smtClean="0"/>
              <a:t>Amos Tversky</a:t>
            </a:r>
            <a:r>
              <a:rPr lang="ru-RU" altLang="en-US" sz="2400" smtClean="0"/>
              <a:t>, </a:t>
            </a:r>
            <a:r>
              <a:rPr lang="en-US" altLang="en-US" sz="2400" smtClean="0"/>
              <a:t>Daniel Kahneman</a:t>
            </a:r>
            <a:r>
              <a:rPr lang="ru-RU" altLang="en-US" sz="2400" smtClean="0"/>
              <a:t> “ </a:t>
            </a:r>
            <a:r>
              <a:rPr lang="en-US" altLang="en-US" sz="2400" smtClean="0"/>
              <a:t>The Framing of Decisions and The Psychology of Choice</a:t>
            </a:r>
            <a:r>
              <a:rPr lang="ru-RU" altLang="en-US" sz="2400" smtClean="0"/>
              <a:t>”, </a:t>
            </a:r>
            <a:r>
              <a:rPr lang="en-US" altLang="en-US" sz="2400" smtClean="0"/>
              <a:t>Science</a:t>
            </a:r>
            <a:r>
              <a:rPr lang="ru-RU" altLang="en-US" sz="2400" smtClean="0"/>
              <a:t>, 211 (1981)) обнаружили, что люди расценивают каждое событие отдельно и придают куда меньшее значение выигрышу, чем потере, — настолько меньшее, что многие отказываются принимать события в совокупности и расценивать результат как увеличение их дохода в целом!</a:t>
            </a:r>
          </a:p>
          <a:p>
            <a:pPr>
              <a:lnSpc>
                <a:spcPct val="90000"/>
              </a:lnSpc>
            </a:pPr>
            <a:r>
              <a:rPr lang="ru-RU" altLang="en-US" sz="2400" smtClean="0"/>
              <a:t>Канеман и Тверски предполагают, что люди оценивают альтернативы не по функции полезности, а по </a:t>
            </a:r>
            <a:r>
              <a:rPr lang="ru-RU" altLang="en-US" sz="2400" b="1" smtClean="0"/>
              <a:t>функции ценности,</a:t>
            </a:r>
            <a:r>
              <a:rPr lang="ru-RU" altLang="en-US" sz="2400" smtClean="0"/>
              <a:t> которая определяется изменениями их богатства. Одно из важных свойств этой </a:t>
            </a:r>
            <a:r>
              <a:rPr lang="ru-RU" altLang="en-US" sz="2400" b="1" smtClean="0"/>
              <a:t>функции</a:t>
            </a:r>
            <a:r>
              <a:rPr lang="ru-RU" altLang="en-US" sz="2400" smtClean="0"/>
              <a:t> — ее большая крутизна при потерях, чем при доходах.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6"/>
          <p:cNvSpPr>
            <a:spLocks noGrp="1"/>
          </p:cNvSpPr>
          <p:nvPr>
            <p:ph type="sldNum" sz="quarter" idx="12"/>
          </p:nvPr>
        </p:nvSpPr>
        <p:spPr/>
        <p:txBody>
          <a:bodyPr/>
          <a:lstStyle/>
          <a:p>
            <a:fld id="{6DB0744F-4651-477A-8920-1F0DAAEE2018}" type="slidenum">
              <a:rPr lang="ru-RU">
                <a:solidFill>
                  <a:srgbClr val="000000"/>
                </a:solidFill>
              </a:rPr>
              <a:pPr/>
              <a:t>94</a:t>
            </a:fld>
            <a:endParaRPr lang="ru-RU">
              <a:solidFill>
                <a:srgbClr val="000000"/>
              </a:solidFill>
            </a:endParaRPr>
          </a:p>
        </p:txBody>
      </p:sp>
      <p:sp>
        <p:nvSpPr>
          <p:cNvPr id="512002" name="Rectangle 2"/>
          <p:cNvSpPr>
            <a:spLocks noGrp="1" noChangeArrowheads="1"/>
          </p:cNvSpPr>
          <p:nvPr>
            <p:ph type="title"/>
          </p:nvPr>
        </p:nvSpPr>
        <p:spPr>
          <a:xfrm>
            <a:off x="685800" y="152400"/>
            <a:ext cx="6870700" cy="1116013"/>
          </a:xfrm>
        </p:spPr>
        <p:txBody>
          <a:bodyPr/>
          <a:lstStyle/>
          <a:p>
            <a:r>
              <a:rPr lang="ru-RU" sz="3600" b="1"/>
              <a:t>Асимметричная функция ценности Канемана-Тверски</a:t>
            </a:r>
          </a:p>
        </p:txBody>
      </p:sp>
      <p:sp>
        <p:nvSpPr>
          <p:cNvPr id="512004" name="Rectangle 4"/>
          <p:cNvSpPr>
            <a:spLocks noGrp="1" noChangeArrowheads="1"/>
          </p:cNvSpPr>
          <p:nvPr>
            <p:ph type="body" sz="half" idx="1"/>
          </p:nvPr>
        </p:nvSpPr>
        <p:spPr>
          <a:xfrm>
            <a:off x="685800" y="1268413"/>
            <a:ext cx="4102100" cy="4752975"/>
          </a:xfrm>
        </p:spPr>
        <p:txBody>
          <a:bodyPr/>
          <a:lstStyle/>
          <a:p>
            <a:pPr>
              <a:buFontTx/>
              <a:buNone/>
            </a:pPr>
            <a:r>
              <a:rPr lang="ru-RU"/>
              <a:t>    </a:t>
            </a:r>
          </a:p>
        </p:txBody>
      </p:sp>
      <p:sp>
        <p:nvSpPr>
          <p:cNvPr id="512005" name="Rectangle 5"/>
          <p:cNvSpPr>
            <a:spLocks noGrp="1" noChangeArrowheads="1"/>
          </p:cNvSpPr>
          <p:nvPr>
            <p:ph type="body" sz="half" idx="2"/>
          </p:nvPr>
        </p:nvSpPr>
        <p:spPr>
          <a:xfrm>
            <a:off x="4859338" y="1989138"/>
            <a:ext cx="3522662" cy="3455987"/>
          </a:xfrm>
        </p:spPr>
        <p:txBody>
          <a:bodyPr/>
          <a:lstStyle/>
          <a:p>
            <a:r>
              <a:rPr lang="ru-RU" sz="2400"/>
              <a:t>Более крутая при потерях</a:t>
            </a:r>
          </a:p>
          <a:p>
            <a:r>
              <a:rPr lang="ru-RU" sz="2400"/>
              <a:t>Выпукла в отношении дохода и вогнута в отношении потерь</a:t>
            </a:r>
          </a:p>
        </p:txBody>
      </p:sp>
      <p:sp>
        <p:nvSpPr>
          <p:cNvPr id="512006" name="Line 6"/>
          <p:cNvSpPr>
            <a:spLocks noChangeShapeType="1"/>
          </p:cNvSpPr>
          <p:nvPr/>
        </p:nvSpPr>
        <p:spPr bwMode="auto">
          <a:xfrm>
            <a:off x="2555875" y="1989138"/>
            <a:ext cx="0" cy="3527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12007" name="Line 7"/>
          <p:cNvSpPr>
            <a:spLocks noChangeShapeType="1"/>
          </p:cNvSpPr>
          <p:nvPr/>
        </p:nvSpPr>
        <p:spPr bwMode="auto">
          <a:xfrm>
            <a:off x="1042988" y="3573463"/>
            <a:ext cx="31686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12009" name="Arc 9"/>
          <p:cNvSpPr>
            <a:spLocks/>
          </p:cNvSpPr>
          <p:nvPr/>
        </p:nvSpPr>
        <p:spPr bwMode="auto">
          <a:xfrm flipH="1">
            <a:off x="2555875" y="2708275"/>
            <a:ext cx="1584325" cy="8651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12010" name="Arc 10"/>
          <p:cNvSpPr>
            <a:spLocks/>
          </p:cNvSpPr>
          <p:nvPr/>
        </p:nvSpPr>
        <p:spPr bwMode="auto">
          <a:xfrm flipV="1">
            <a:off x="1187450" y="3544888"/>
            <a:ext cx="1368425" cy="1827212"/>
          </a:xfrm>
          <a:custGeom>
            <a:avLst/>
            <a:gdLst>
              <a:gd name="G0" fmla="+- 0 0 0"/>
              <a:gd name="G1" fmla="+- 21600 0 0"/>
              <a:gd name="G2" fmla="+- 21600 0 0"/>
              <a:gd name="T0" fmla="*/ 0 w 21600"/>
              <a:gd name="T1" fmla="*/ 0 h 23823"/>
              <a:gd name="T2" fmla="*/ 21485 w 21600"/>
              <a:gd name="T3" fmla="*/ 23823 h 23823"/>
              <a:gd name="T4" fmla="*/ 0 w 21600"/>
              <a:gd name="T5" fmla="*/ 21600 h 23823"/>
            </a:gdLst>
            <a:ahLst/>
            <a:cxnLst>
              <a:cxn ang="0">
                <a:pos x="T0" y="T1"/>
              </a:cxn>
              <a:cxn ang="0">
                <a:pos x="T2" y="T3"/>
              </a:cxn>
              <a:cxn ang="0">
                <a:pos x="T4" y="T5"/>
              </a:cxn>
            </a:cxnLst>
            <a:rect l="0" t="0" r="r" b="b"/>
            <a:pathLst>
              <a:path w="21600" h="23823" fill="none" extrusionOk="0">
                <a:moveTo>
                  <a:pt x="-1" y="0"/>
                </a:moveTo>
                <a:cubicBezTo>
                  <a:pt x="11929" y="0"/>
                  <a:pt x="21600" y="9670"/>
                  <a:pt x="21600" y="21600"/>
                </a:cubicBezTo>
                <a:cubicBezTo>
                  <a:pt x="21600" y="22342"/>
                  <a:pt x="21561" y="23084"/>
                  <a:pt x="21485" y="23823"/>
                </a:cubicBezTo>
              </a:path>
              <a:path w="21600" h="23823" stroke="0" extrusionOk="0">
                <a:moveTo>
                  <a:pt x="-1" y="0"/>
                </a:moveTo>
                <a:cubicBezTo>
                  <a:pt x="11929" y="0"/>
                  <a:pt x="21600" y="9670"/>
                  <a:pt x="21600" y="21600"/>
                </a:cubicBezTo>
                <a:cubicBezTo>
                  <a:pt x="21600" y="22342"/>
                  <a:pt x="21561" y="23084"/>
                  <a:pt x="21485" y="23823"/>
                </a:cubicBezTo>
                <a:lnTo>
                  <a:pt x="0" y="2160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12011" name="Line 11"/>
          <p:cNvSpPr>
            <a:spLocks noChangeShapeType="1"/>
          </p:cNvSpPr>
          <p:nvPr/>
        </p:nvSpPr>
        <p:spPr bwMode="auto">
          <a:xfrm>
            <a:off x="2555875" y="2781300"/>
            <a:ext cx="1008063"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12012" name="Line 12"/>
          <p:cNvSpPr>
            <a:spLocks noChangeShapeType="1"/>
          </p:cNvSpPr>
          <p:nvPr/>
        </p:nvSpPr>
        <p:spPr bwMode="auto">
          <a:xfrm>
            <a:off x="3563938" y="2781300"/>
            <a:ext cx="0" cy="7921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12013" name="Line 13"/>
          <p:cNvSpPr>
            <a:spLocks noChangeShapeType="1"/>
          </p:cNvSpPr>
          <p:nvPr/>
        </p:nvSpPr>
        <p:spPr bwMode="auto">
          <a:xfrm>
            <a:off x="1835150" y="3573463"/>
            <a:ext cx="0" cy="15843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12014" name="Line 14"/>
          <p:cNvSpPr>
            <a:spLocks noChangeShapeType="1"/>
          </p:cNvSpPr>
          <p:nvPr/>
        </p:nvSpPr>
        <p:spPr bwMode="auto">
          <a:xfrm>
            <a:off x="1835150" y="5157788"/>
            <a:ext cx="720725"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endParaRPr lang="en-US">
              <a:solidFill>
                <a:srgbClr val="000000"/>
              </a:solidFill>
            </a:endParaRPr>
          </a:p>
        </p:txBody>
      </p:sp>
      <p:sp>
        <p:nvSpPr>
          <p:cNvPr id="512015" name="Rectangle 15"/>
          <p:cNvSpPr>
            <a:spLocks noChangeArrowheads="1"/>
          </p:cNvSpPr>
          <p:nvPr/>
        </p:nvSpPr>
        <p:spPr bwMode="auto">
          <a:xfrm>
            <a:off x="2771775" y="1844675"/>
            <a:ext cx="100806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ru-RU">
                <a:solidFill>
                  <a:srgbClr val="000000"/>
                </a:solidFill>
              </a:rPr>
              <a:t>ценность</a:t>
            </a:r>
          </a:p>
        </p:txBody>
      </p:sp>
      <p:sp>
        <p:nvSpPr>
          <p:cNvPr id="512016" name="Rectangle 16"/>
          <p:cNvSpPr>
            <a:spLocks noChangeArrowheads="1"/>
          </p:cNvSpPr>
          <p:nvPr/>
        </p:nvSpPr>
        <p:spPr bwMode="auto">
          <a:xfrm>
            <a:off x="2987675" y="3716338"/>
            <a:ext cx="15843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ru-RU">
                <a:solidFill>
                  <a:srgbClr val="000000"/>
                </a:solidFill>
              </a:rPr>
              <a:t>  200   доходы</a:t>
            </a:r>
          </a:p>
        </p:txBody>
      </p:sp>
      <p:sp>
        <p:nvSpPr>
          <p:cNvPr id="512017" name="Rectangle 17"/>
          <p:cNvSpPr>
            <a:spLocks noChangeArrowheads="1"/>
          </p:cNvSpPr>
          <p:nvPr/>
        </p:nvSpPr>
        <p:spPr bwMode="auto">
          <a:xfrm>
            <a:off x="827088" y="3141663"/>
            <a:ext cx="158432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ru-RU">
                <a:solidFill>
                  <a:srgbClr val="000000"/>
                </a:solidFill>
              </a:rPr>
              <a:t>Потери -150</a:t>
            </a:r>
          </a:p>
        </p:txBody>
      </p:sp>
      <p:sp>
        <p:nvSpPr>
          <p:cNvPr id="512018" name="Rectangle 18"/>
          <p:cNvSpPr>
            <a:spLocks noChangeArrowheads="1"/>
          </p:cNvSpPr>
          <p:nvPr/>
        </p:nvSpPr>
        <p:spPr bwMode="auto">
          <a:xfrm>
            <a:off x="1692275" y="2565400"/>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ru-RU">
                <a:solidFill>
                  <a:srgbClr val="000000"/>
                </a:solidFill>
              </a:rPr>
              <a:t>200</a:t>
            </a:r>
          </a:p>
        </p:txBody>
      </p:sp>
      <p:sp>
        <p:nvSpPr>
          <p:cNvPr id="512019" name="Rectangle 19"/>
          <p:cNvSpPr>
            <a:spLocks noChangeArrowheads="1"/>
          </p:cNvSpPr>
          <p:nvPr/>
        </p:nvSpPr>
        <p:spPr bwMode="auto">
          <a:xfrm>
            <a:off x="2700338" y="5013325"/>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fontAlgn="base">
              <a:spcBef>
                <a:spcPct val="0"/>
              </a:spcBef>
              <a:spcAft>
                <a:spcPct val="0"/>
              </a:spcAft>
            </a:pPr>
            <a:r>
              <a:rPr lang="ru-RU">
                <a:solidFill>
                  <a:srgbClr val="000000"/>
                </a:solidFill>
              </a:rPr>
              <a:t>-150</a:t>
            </a:r>
          </a:p>
        </p:txBody>
      </p:sp>
    </p:spTree>
    <p:extLst>
      <p:ext uri="{BB962C8B-B14F-4D97-AF65-F5344CB8AC3E}">
        <p14:creationId xmlns:p14="http://schemas.microsoft.com/office/powerpoint/2010/main" val="395883261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ru-RU" altLang="en-US" sz="3200" b="1" smtClean="0"/>
              <a:t>Практическая польза: четыре специфические стратегии</a:t>
            </a:r>
          </a:p>
        </p:txBody>
      </p:sp>
      <p:sp>
        <p:nvSpPr>
          <p:cNvPr id="513027" name="Rectangle 3"/>
          <p:cNvSpPr>
            <a:spLocks noGrp="1" noChangeArrowheads="1"/>
          </p:cNvSpPr>
          <p:nvPr>
            <p:ph type="body" idx="1"/>
          </p:nvPr>
        </p:nvSpPr>
        <p:spPr/>
        <p:txBody>
          <a:bodyPr/>
          <a:lstStyle/>
          <a:p>
            <a:pPr>
              <a:lnSpc>
                <a:spcPct val="80000"/>
              </a:lnSpc>
            </a:pPr>
            <a:r>
              <a:rPr lang="ru-RU" altLang="en-US" sz="2800" smtClean="0"/>
              <a:t>Обособление дохода: ценность двух  отдельных доходов выше, чем их суммы</a:t>
            </a:r>
          </a:p>
          <a:p>
            <a:pPr>
              <a:lnSpc>
                <a:spcPct val="80000"/>
              </a:lnSpc>
            </a:pPr>
            <a:r>
              <a:rPr lang="ru-RU" altLang="en-US" sz="2800" smtClean="0"/>
              <a:t>Объединение потерь: тяжесть двух потерь больше, чем их суммы</a:t>
            </a:r>
          </a:p>
          <a:p>
            <a:pPr>
              <a:lnSpc>
                <a:spcPct val="80000"/>
              </a:lnSpc>
            </a:pPr>
            <a:r>
              <a:rPr lang="ru-RU" altLang="en-US" sz="2800" smtClean="0"/>
              <a:t>Компенсация незначительной потери большим доходом</a:t>
            </a:r>
          </a:p>
          <a:p>
            <a:pPr>
              <a:lnSpc>
                <a:spcPct val="80000"/>
              </a:lnSpc>
            </a:pPr>
            <a:r>
              <a:rPr lang="ru-RU" altLang="en-US" sz="2800" smtClean="0"/>
              <a:t>Выделение маленьких доходов из больших потерь(«эффект серебряной обертки»)</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F7637CCC-A3F0-4FB5-8189-41072917382B}" type="slidenum">
              <a:rPr lang="ru-RU" altLang="en-US" smtClean="0"/>
              <a:pPr eaLnBrk="1" hangingPunct="1"/>
              <a:t>96</a:t>
            </a:fld>
            <a:endParaRPr lang="ru-RU" altLang="en-US" smtClean="0"/>
          </a:p>
        </p:txBody>
      </p:sp>
      <p:sp>
        <p:nvSpPr>
          <p:cNvPr id="139267" name="Rectangle 2"/>
          <p:cNvSpPr>
            <a:spLocks noGrp="1" noChangeArrowheads="1"/>
          </p:cNvSpPr>
          <p:nvPr>
            <p:ph type="title"/>
          </p:nvPr>
        </p:nvSpPr>
        <p:spPr>
          <a:xfrm>
            <a:off x="685800" y="152400"/>
            <a:ext cx="7558088" cy="1116013"/>
          </a:xfrm>
        </p:spPr>
        <p:txBody>
          <a:bodyPr/>
          <a:lstStyle/>
          <a:p>
            <a:pPr eaLnBrk="1" hangingPunct="1"/>
            <a:r>
              <a:rPr lang="ru-RU" altLang="en-US" sz="4000" b="1" smtClean="0"/>
              <a:t>Теория производства</a:t>
            </a:r>
          </a:p>
        </p:txBody>
      </p:sp>
      <p:sp>
        <p:nvSpPr>
          <p:cNvPr id="139268" name="Rectangle 3"/>
          <p:cNvSpPr>
            <a:spLocks noGrp="1" noChangeArrowheads="1"/>
          </p:cNvSpPr>
          <p:nvPr>
            <p:ph type="body" idx="1"/>
          </p:nvPr>
        </p:nvSpPr>
        <p:spPr>
          <a:xfrm>
            <a:off x="900113" y="1341438"/>
            <a:ext cx="7704137" cy="4895850"/>
          </a:xfrm>
        </p:spPr>
        <p:txBody>
          <a:bodyPr/>
          <a:lstStyle/>
          <a:p>
            <a:pPr eaLnBrk="1" hangingPunct="1">
              <a:lnSpc>
                <a:spcPct val="80000"/>
              </a:lnSpc>
            </a:pPr>
            <a:r>
              <a:rPr lang="ru-RU" altLang="en-US" sz="2800" smtClean="0"/>
              <a:t>Рыночные ограничения фирмы: юридические, технологические, экономические</a:t>
            </a:r>
          </a:p>
          <a:p>
            <a:pPr eaLnBrk="1" hangingPunct="1">
              <a:lnSpc>
                <a:spcPct val="80000"/>
              </a:lnSpc>
            </a:pPr>
            <a:r>
              <a:rPr lang="ru-RU" altLang="en-US" sz="2800" smtClean="0"/>
              <a:t>Теория производства изучает соотношение между количеством применяемых ресурсов и объемом выпуска</a:t>
            </a:r>
          </a:p>
          <a:p>
            <a:pPr eaLnBrk="1" hangingPunct="1">
              <a:lnSpc>
                <a:spcPct val="80000"/>
              </a:lnSpc>
            </a:pPr>
            <a:r>
              <a:rPr lang="ru-RU" altLang="en-US" sz="2800" smtClean="0"/>
              <a:t>Материальное производство понимается как процесс трансформации производственных ресурсов (К,</a:t>
            </a:r>
            <a:r>
              <a:rPr lang="en-US" altLang="en-US" sz="2800" smtClean="0"/>
              <a:t> L</a:t>
            </a:r>
            <a:r>
              <a:rPr lang="ru-RU" altLang="en-US" sz="2800" smtClean="0"/>
              <a:t>) в выпуск продукции (</a:t>
            </a:r>
            <a:r>
              <a:rPr lang="en-US" altLang="en-US" sz="2800" smtClean="0"/>
              <a:t>Q</a:t>
            </a:r>
            <a:r>
              <a:rPr lang="ru-RU" altLang="en-US" sz="2800" smtClean="0"/>
              <a:t>)</a:t>
            </a:r>
          </a:p>
          <a:p>
            <a:pPr algn="ctr" eaLnBrk="1" hangingPunct="1">
              <a:lnSpc>
                <a:spcPct val="80000"/>
              </a:lnSpc>
              <a:buFontTx/>
              <a:buNone/>
            </a:pPr>
            <a:r>
              <a:rPr lang="ru-RU" altLang="en-US" sz="2800" b="1" i="1" smtClean="0"/>
              <a:t>Основной инструмент – производственная функция</a:t>
            </a:r>
          </a:p>
        </p:txBody>
      </p:sp>
      <p:pic>
        <p:nvPicPr>
          <p:cNvPr id="139269" name="Picture 4" descr="MCj041258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863" y="333375"/>
            <a:ext cx="1862137"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5" descr="MCj039766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11738"/>
            <a:ext cx="1262063"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Номер слайда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825A2CC2-EEB9-4A32-8895-E78CDE059F94}" type="slidenum">
              <a:rPr lang="ru-RU" altLang="en-US" smtClean="0"/>
              <a:pPr eaLnBrk="1" hangingPunct="1"/>
              <a:t>97</a:t>
            </a:fld>
            <a:endParaRPr lang="ru-RU" altLang="en-US" smtClean="0"/>
          </a:p>
        </p:txBody>
      </p:sp>
      <p:sp>
        <p:nvSpPr>
          <p:cNvPr id="52226" name="Rectangle 2"/>
          <p:cNvSpPr>
            <a:spLocks noGrp="1" noChangeArrowheads="1"/>
          </p:cNvSpPr>
          <p:nvPr>
            <p:ph type="title"/>
          </p:nvPr>
        </p:nvSpPr>
        <p:spPr>
          <a:xfrm>
            <a:off x="685800" y="152400"/>
            <a:ext cx="7415213" cy="2413000"/>
          </a:xfrm>
        </p:spPr>
        <p:txBody>
          <a:bodyPr/>
          <a:lstStyle/>
          <a:p>
            <a:pPr eaLnBrk="1" hangingPunct="1"/>
            <a:r>
              <a:rPr lang="ru-RU" altLang="en-US" sz="2400" b="1" smtClean="0"/>
              <a:t>Производственная функция характеризует чисто техническую зависимость между количеством применяемых ресурсов и объемом выпускаемой продукции в единицу времени и описывает множество технически эффективных способов производства</a:t>
            </a:r>
          </a:p>
        </p:txBody>
      </p:sp>
      <p:sp>
        <p:nvSpPr>
          <p:cNvPr id="52228" name="Rectangle 4"/>
          <p:cNvSpPr>
            <a:spLocks noGrp="1" noChangeArrowheads="1"/>
          </p:cNvSpPr>
          <p:nvPr>
            <p:ph type="body" sz="half" idx="1"/>
          </p:nvPr>
        </p:nvSpPr>
        <p:spPr>
          <a:xfrm>
            <a:off x="685800" y="2708275"/>
            <a:ext cx="3771900" cy="3673475"/>
          </a:xfrm>
        </p:spPr>
        <p:txBody>
          <a:bodyPr/>
          <a:lstStyle/>
          <a:p>
            <a:pPr eaLnBrk="1" hangingPunct="1">
              <a:lnSpc>
                <a:spcPct val="80000"/>
              </a:lnSpc>
            </a:pPr>
            <a:r>
              <a:rPr lang="ru-RU" altLang="en-US" sz="2000" smtClean="0"/>
              <a:t>Краткосрочный период: один из факторов фиксирован (К)</a:t>
            </a:r>
          </a:p>
          <a:p>
            <a:pPr eaLnBrk="1" hangingPunct="1">
              <a:lnSpc>
                <a:spcPct val="80000"/>
              </a:lnSpc>
              <a:buFontTx/>
              <a:buNone/>
            </a:pPr>
            <a:endParaRPr lang="ru-RU" altLang="en-US" sz="2000" smtClean="0"/>
          </a:p>
          <a:p>
            <a:pPr algn="ctr" eaLnBrk="1" hangingPunct="1">
              <a:lnSpc>
                <a:spcPct val="80000"/>
              </a:lnSpc>
              <a:buFontTx/>
              <a:buNone/>
            </a:pPr>
            <a:endParaRPr lang="ru-RU" altLang="en-US" sz="2000" smtClean="0"/>
          </a:p>
          <a:p>
            <a:pPr algn="ctr" eaLnBrk="1" hangingPunct="1">
              <a:lnSpc>
                <a:spcPct val="80000"/>
              </a:lnSpc>
              <a:buFontTx/>
              <a:buNone/>
            </a:pPr>
            <a:endParaRPr lang="ru-RU" altLang="en-US" sz="2000" smtClean="0"/>
          </a:p>
          <a:p>
            <a:pPr algn="ctr" eaLnBrk="1" hangingPunct="1">
              <a:lnSpc>
                <a:spcPct val="80000"/>
              </a:lnSpc>
              <a:buFontTx/>
              <a:buNone/>
            </a:pPr>
            <a:endParaRPr lang="ru-RU" altLang="en-US" sz="2000" smtClean="0"/>
          </a:p>
          <a:p>
            <a:pPr algn="ctr" eaLnBrk="1" hangingPunct="1">
              <a:lnSpc>
                <a:spcPct val="80000"/>
              </a:lnSpc>
              <a:buFontTx/>
              <a:buNone/>
            </a:pPr>
            <a:endParaRPr lang="ru-RU" altLang="en-US" sz="2000" smtClean="0"/>
          </a:p>
          <a:p>
            <a:pPr algn="ctr" eaLnBrk="1" hangingPunct="1">
              <a:lnSpc>
                <a:spcPct val="80000"/>
              </a:lnSpc>
              <a:buFontTx/>
              <a:buNone/>
            </a:pPr>
            <a:endParaRPr lang="ru-RU" altLang="en-US" sz="2000" smtClean="0"/>
          </a:p>
          <a:p>
            <a:pPr algn="ctr" eaLnBrk="1" hangingPunct="1">
              <a:lnSpc>
                <a:spcPct val="80000"/>
              </a:lnSpc>
              <a:buFontTx/>
              <a:buNone/>
            </a:pPr>
            <a:endParaRPr lang="ru-RU" altLang="en-US" sz="2000" smtClean="0"/>
          </a:p>
          <a:p>
            <a:pPr algn="ctr" eaLnBrk="1" hangingPunct="1">
              <a:lnSpc>
                <a:spcPct val="80000"/>
              </a:lnSpc>
              <a:buFontTx/>
              <a:buNone/>
            </a:pPr>
            <a:r>
              <a:rPr lang="ru-RU" altLang="en-US" sz="2000" smtClean="0"/>
              <a:t>Однофакторная производственная функция</a:t>
            </a:r>
          </a:p>
        </p:txBody>
      </p:sp>
      <p:sp>
        <p:nvSpPr>
          <p:cNvPr id="52229" name="Rectangle 5"/>
          <p:cNvSpPr>
            <a:spLocks noGrp="1" noChangeArrowheads="1"/>
          </p:cNvSpPr>
          <p:nvPr>
            <p:ph type="body" sz="half" idx="2"/>
          </p:nvPr>
        </p:nvSpPr>
        <p:spPr>
          <a:xfrm>
            <a:off x="4610100" y="2781300"/>
            <a:ext cx="3771900" cy="3743325"/>
          </a:xfrm>
        </p:spPr>
        <p:txBody>
          <a:bodyPr/>
          <a:lstStyle/>
          <a:p>
            <a:pPr eaLnBrk="1" hangingPunct="1">
              <a:lnSpc>
                <a:spcPct val="80000"/>
              </a:lnSpc>
            </a:pPr>
            <a:r>
              <a:rPr lang="ru-RU" altLang="en-US" sz="2000" smtClean="0"/>
              <a:t>Долгосрочный период: все факторы переменные</a:t>
            </a:r>
          </a:p>
          <a:p>
            <a:pPr eaLnBrk="1" hangingPunct="1">
              <a:lnSpc>
                <a:spcPct val="80000"/>
              </a:lnSpc>
              <a:buFontTx/>
              <a:buNone/>
            </a:pPr>
            <a:endParaRPr lang="ru-RU" altLang="en-US" sz="2000" smtClean="0"/>
          </a:p>
          <a:p>
            <a:pPr eaLnBrk="1" hangingPunct="1">
              <a:lnSpc>
                <a:spcPct val="80000"/>
              </a:lnSpc>
              <a:buFontTx/>
              <a:buNone/>
            </a:pPr>
            <a:endParaRPr lang="ru-RU" altLang="en-US" sz="2000" smtClean="0"/>
          </a:p>
          <a:p>
            <a:pPr eaLnBrk="1" hangingPunct="1">
              <a:lnSpc>
                <a:spcPct val="80000"/>
              </a:lnSpc>
              <a:buFontTx/>
              <a:buNone/>
            </a:pPr>
            <a:endParaRPr lang="ru-RU" altLang="en-US" sz="2000" smtClean="0"/>
          </a:p>
          <a:p>
            <a:pPr algn="ctr" eaLnBrk="1" hangingPunct="1">
              <a:lnSpc>
                <a:spcPct val="80000"/>
              </a:lnSpc>
              <a:buFontTx/>
              <a:buNone/>
            </a:pPr>
            <a:endParaRPr lang="ru-RU" altLang="en-US" sz="2000" smtClean="0"/>
          </a:p>
          <a:p>
            <a:pPr algn="ctr" eaLnBrk="1" hangingPunct="1">
              <a:lnSpc>
                <a:spcPct val="80000"/>
              </a:lnSpc>
              <a:buFontTx/>
              <a:buNone/>
            </a:pPr>
            <a:endParaRPr lang="ru-RU" altLang="en-US" sz="2000" smtClean="0"/>
          </a:p>
          <a:p>
            <a:pPr algn="ctr" eaLnBrk="1" hangingPunct="1">
              <a:lnSpc>
                <a:spcPct val="80000"/>
              </a:lnSpc>
              <a:buFontTx/>
              <a:buNone/>
            </a:pPr>
            <a:endParaRPr lang="ru-RU" altLang="en-US" sz="2000" smtClean="0"/>
          </a:p>
          <a:p>
            <a:pPr algn="ctr" eaLnBrk="1" hangingPunct="1">
              <a:lnSpc>
                <a:spcPct val="80000"/>
              </a:lnSpc>
              <a:buFontTx/>
              <a:buNone/>
            </a:pPr>
            <a:r>
              <a:rPr lang="ru-RU" altLang="en-US" sz="2000" smtClean="0"/>
              <a:t>Многофакторная (двухфакторная) производственная функция</a:t>
            </a:r>
          </a:p>
        </p:txBody>
      </p:sp>
      <p:sp>
        <p:nvSpPr>
          <p:cNvPr id="140294" name="AutoShape 6"/>
          <p:cNvSpPr>
            <a:spLocks noChangeArrowheads="1"/>
          </p:cNvSpPr>
          <p:nvPr/>
        </p:nvSpPr>
        <p:spPr bwMode="auto">
          <a:xfrm>
            <a:off x="2339975" y="5084763"/>
            <a:ext cx="504825" cy="5032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sp>
        <p:nvSpPr>
          <p:cNvPr id="140295" name="AutoShape 7"/>
          <p:cNvSpPr>
            <a:spLocks noChangeArrowheads="1"/>
          </p:cNvSpPr>
          <p:nvPr/>
        </p:nvSpPr>
        <p:spPr bwMode="auto">
          <a:xfrm>
            <a:off x="6156325" y="4652963"/>
            <a:ext cx="504825" cy="503237"/>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endParaRPr lang="en-US" altLang="en-US"/>
          </a:p>
        </p:txBody>
      </p:sp>
      <p:pic>
        <p:nvPicPr>
          <p:cNvPr id="140296" name="Picture 8" descr="MPj040114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573463"/>
            <a:ext cx="1093788"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7" name="Picture 9" descr="MCj029293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1500" y="3429000"/>
            <a:ext cx="15843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2000" fill="hold"/>
                                        <p:tgtEl>
                                          <p:spTgt spid="52226"/>
                                        </p:tgtEl>
                                        <p:attrNameLst>
                                          <p:attrName>ppt_x</p:attrName>
                                        </p:attrNameLst>
                                      </p:cBhvr>
                                      <p:tavLst>
                                        <p:tav tm="0">
                                          <p:val>
                                            <p:strVal val="#ppt_x"/>
                                          </p:val>
                                        </p:tav>
                                        <p:tav tm="100000">
                                          <p:val>
                                            <p:strVal val="#ppt_x"/>
                                          </p:val>
                                        </p:tav>
                                      </p:tavLst>
                                    </p:anim>
                                    <p:anim calcmode="lin" valueType="num">
                                      <p:cBhvr additive="base">
                                        <p:cTn id="8" dur="20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2228">
                                            <p:txEl>
                                              <p:pRg st="0" end="0"/>
                                            </p:txEl>
                                          </p:spTgt>
                                        </p:tgtEl>
                                        <p:attrNameLst>
                                          <p:attrName>style.visibility</p:attrName>
                                        </p:attrNameLst>
                                      </p:cBhvr>
                                      <p:to>
                                        <p:strVal val="visible"/>
                                      </p:to>
                                    </p:set>
                                    <p:animEffect transition="in" filter="wipe(down)">
                                      <p:cBhvr>
                                        <p:cTn id="13" dur="500"/>
                                        <p:tgtEl>
                                          <p:spTgt spid="5222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2228">
                                            <p:txEl>
                                              <p:pRg st="8" end="8"/>
                                            </p:txEl>
                                          </p:spTgt>
                                        </p:tgtEl>
                                        <p:attrNameLst>
                                          <p:attrName>style.visibility</p:attrName>
                                        </p:attrNameLst>
                                      </p:cBhvr>
                                      <p:to>
                                        <p:strVal val="visible"/>
                                      </p:to>
                                    </p:set>
                                    <p:animEffect transition="in" filter="wipe(down)">
                                      <p:cBhvr>
                                        <p:cTn id="18" dur="500"/>
                                        <p:tgtEl>
                                          <p:spTgt spid="52228">
                                            <p:txEl>
                                              <p:pRg st="8" end="8"/>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2229">
                                            <p:txEl>
                                              <p:pRg st="0" end="0"/>
                                            </p:txEl>
                                          </p:spTgt>
                                        </p:tgtEl>
                                        <p:attrNameLst>
                                          <p:attrName>style.visibility</p:attrName>
                                        </p:attrNameLst>
                                      </p:cBhvr>
                                      <p:to>
                                        <p:strVal val="visible"/>
                                      </p:to>
                                    </p:set>
                                    <p:animEffect transition="in" filter="wipe(down)">
                                      <p:cBhvr>
                                        <p:cTn id="23" dur="500"/>
                                        <p:tgtEl>
                                          <p:spTgt spid="5222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2229">
                                            <p:txEl>
                                              <p:pRg st="7" end="7"/>
                                            </p:txEl>
                                          </p:spTgt>
                                        </p:tgtEl>
                                        <p:attrNameLst>
                                          <p:attrName>style.visibility</p:attrName>
                                        </p:attrNameLst>
                                      </p:cBhvr>
                                      <p:to>
                                        <p:strVal val="visible"/>
                                      </p:to>
                                    </p:set>
                                    <p:animEffect transition="in" filter="wipe(down)">
                                      <p:cBhvr>
                                        <p:cTn id="28" dur="500"/>
                                        <p:tgtEl>
                                          <p:spTgt spid="522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8" grpId="0" build="p"/>
      <p:bldP spid="52229"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EFB01048-5DCA-48AE-A8D3-BE58D9D75BFE}" type="slidenum">
              <a:rPr lang="ru-RU" altLang="en-US" smtClean="0"/>
              <a:pPr eaLnBrk="1" hangingPunct="1"/>
              <a:t>98</a:t>
            </a:fld>
            <a:endParaRPr lang="ru-RU" altLang="en-US" smtClean="0"/>
          </a:p>
        </p:txBody>
      </p:sp>
      <p:sp>
        <p:nvSpPr>
          <p:cNvPr id="141315" name="Rectangle 2"/>
          <p:cNvSpPr>
            <a:spLocks noGrp="1" noChangeArrowheads="1"/>
          </p:cNvSpPr>
          <p:nvPr>
            <p:ph type="title"/>
          </p:nvPr>
        </p:nvSpPr>
        <p:spPr>
          <a:xfrm>
            <a:off x="685800" y="152400"/>
            <a:ext cx="7342188" cy="1476375"/>
          </a:xfrm>
        </p:spPr>
        <p:txBody>
          <a:bodyPr/>
          <a:lstStyle/>
          <a:p>
            <a:pPr eaLnBrk="1" hangingPunct="1"/>
            <a:r>
              <a:rPr lang="ru-RU" altLang="en-US" sz="3200" b="1" smtClean="0"/>
              <a:t>Основные понятия и обозначения: краткосрочный период</a:t>
            </a:r>
          </a:p>
        </p:txBody>
      </p:sp>
      <p:sp>
        <p:nvSpPr>
          <p:cNvPr id="141316" name="Rectangle 3"/>
          <p:cNvSpPr>
            <a:spLocks noGrp="1" noChangeArrowheads="1"/>
          </p:cNvSpPr>
          <p:nvPr>
            <p:ph type="body" idx="1"/>
          </p:nvPr>
        </p:nvSpPr>
        <p:spPr>
          <a:xfrm>
            <a:off x="971550" y="1773238"/>
            <a:ext cx="7410450" cy="4392612"/>
          </a:xfrm>
        </p:spPr>
        <p:txBody>
          <a:bodyPr/>
          <a:lstStyle/>
          <a:p>
            <a:pPr eaLnBrk="1" hangingPunct="1"/>
            <a:r>
              <a:rPr lang="ru-RU" altLang="en-US" sz="2800" smtClean="0"/>
              <a:t>Средний</a:t>
            </a:r>
            <a:r>
              <a:rPr lang="en-US" altLang="en-US" sz="2800" smtClean="0"/>
              <a:t>(AP</a:t>
            </a:r>
            <a:r>
              <a:rPr lang="en-US" altLang="en-US" sz="2800" baseline="-25000" smtClean="0"/>
              <a:t>L</a:t>
            </a:r>
            <a:r>
              <a:rPr lang="en-US" altLang="en-US" sz="2800" smtClean="0"/>
              <a:t>) </a:t>
            </a:r>
            <a:r>
              <a:rPr lang="ru-RU" altLang="en-US" sz="2800" smtClean="0"/>
              <a:t> и предельный </a:t>
            </a:r>
            <a:r>
              <a:rPr lang="en-US" altLang="en-US" sz="2800" smtClean="0"/>
              <a:t>(MP</a:t>
            </a:r>
            <a:r>
              <a:rPr lang="en-US" altLang="en-US" sz="2800" baseline="-25000" smtClean="0"/>
              <a:t>L</a:t>
            </a:r>
            <a:r>
              <a:rPr lang="en-US" altLang="en-US" sz="2800" smtClean="0"/>
              <a:t>) </a:t>
            </a:r>
            <a:r>
              <a:rPr lang="ru-RU" altLang="en-US" sz="2800" smtClean="0"/>
              <a:t>продукт переменного фактора производства   (см. числовой пример)</a:t>
            </a:r>
          </a:p>
          <a:p>
            <a:pPr eaLnBrk="1" hangingPunct="1"/>
            <a:r>
              <a:rPr lang="ru-RU" altLang="en-US" sz="2800" smtClean="0"/>
              <a:t>Убывающая(возрастающая, постоянная)предельная отдача переменного фактора производства в краткосрочном периоде</a:t>
            </a:r>
          </a:p>
          <a:p>
            <a:pPr eaLnBrk="1" hangingPunct="1"/>
            <a:r>
              <a:rPr lang="ru-RU" altLang="en-US" sz="2800" smtClean="0"/>
              <a:t>Три стадии производства</a:t>
            </a:r>
          </a:p>
          <a:p>
            <a:pPr eaLnBrk="1" hangingPunct="1"/>
            <a:endParaRPr lang="ru-RU" altLang="en-US" sz="2800" smtClean="0"/>
          </a:p>
        </p:txBody>
      </p:sp>
      <p:pic>
        <p:nvPicPr>
          <p:cNvPr id="141317" name="Picture 4" descr="MCj031130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763" y="4797425"/>
            <a:ext cx="1846262"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8" name="Picture 5" descr="MCj031153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988" y="5516563"/>
            <a:ext cx="119221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9" name="Picture 6" descr="MCj031132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400" y="5373688"/>
            <a:ext cx="1411288"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Номер слайда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eaLnBrk="1" hangingPunct="1"/>
            <a:fld id="{DC49F84D-FE5E-4608-87EA-ED8FC063CEF8}" type="slidenum">
              <a:rPr lang="ru-RU" altLang="en-US" smtClean="0"/>
              <a:pPr eaLnBrk="1" hangingPunct="1"/>
              <a:t>99</a:t>
            </a:fld>
            <a:endParaRPr lang="ru-RU" altLang="en-US" smtClean="0"/>
          </a:p>
        </p:txBody>
      </p:sp>
      <p:sp>
        <p:nvSpPr>
          <p:cNvPr id="142339" name="Rectangle 480"/>
          <p:cNvSpPr>
            <a:spLocks noGrp="1" noChangeArrowheads="1"/>
          </p:cNvSpPr>
          <p:nvPr>
            <p:ph type="title"/>
          </p:nvPr>
        </p:nvSpPr>
        <p:spPr>
          <a:xfrm>
            <a:off x="685800" y="152400"/>
            <a:ext cx="6870700" cy="1116013"/>
          </a:xfrm>
        </p:spPr>
        <p:txBody>
          <a:bodyPr/>
          <a:lstStyle/>
          <a:p>
            <a:pPr eaLnBrk="1" hangingPunct="1"/>
            <a:r>
              <a:rPr lang="ru-RU" altLang="en-US" sz="2000" b="1" smtClean="0"/>
              <a:t>КРАТКОСРОЧНЫЙ ПЕРИОД: ПРОИЗВОДСТВЕННАЯ ФУНКЦИЯ С ОДНИМ ПЕРЕМЕННЫМ ФАКТОРОМ ПРОИЗВОДСТВА</a:t>
            </a:r>
            <a:r>
              <a:rPr lang="en-US" altLang="en-US" sz="2000" b="1" smtClean="0"/>
              <a:t> (</a:t>
            </a:r>
            <a:r>
              <a:rPr lang="ru-RU" altLang="en-US" sz="2000" b="1" smtClean="0"/>
              <a:t>числовой пример)</a:t>
            </a:r>
            <a:r>
              <a:rPr lang="ru-RU" altLang="en-US" sz="2000" smtClean="0"/>
              <a:t> </a:t>
            </a:r>
          </a:p>
        </p:txBody>
      </p:sp>
      <p:graphicFrame>
        <p:nvGraphicFramePr>
          <p:cNvPr id="126793" name="Group 2889"/>
          <p:cNvGraphicFramePr>
            <a:graphicFrameLocks noGrp="1"/>
          </p:cNvGraphicFramePr>
          <p:nvPr/>
        </p:nvGraphicFramePr>
        <p:xfrm>
          <a:off x="539750" y="1700213"/>
          <a:ext cx="7993063" cy="4084641"/>
        </p:xfrm>
        <a:graphic>
          <a:graphicData uri="http://schemas.openxmlformats.org/drawingml/2006/table">
            <a:tbl>
              <a:tblPr/>
              <a:tblGrid>
                <a:gridCol w="1331913"/>
                <a:gridCol w="1331912"/>
                <a:gridCol w="1333500"/>
                <a:gridCol w="1330325"/>
                <a:gridCol w="1333500"/>
                <a:gridCol w="1331913"/>
              </a:tblGrid>
              <a:tr h="7315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Затраты труда</a:t>
                      </a:r>
                      <a:endParaRPr kumimoji="0" lang="ru-RU"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Затраты капитала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K=10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Выпуск</a:t>
                      </a:r>
                      <a:endParaRPr kumimoji="0" lang="ru-RU"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Средний продукт труда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APL</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Предельный продукт труда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MPL</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20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30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80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20</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95</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19</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108</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18</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112</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16</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8</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2"/>
                          </a:solidFill>
                          <a:effectLst/>
                          <a:latin typeface="Times New Roman" pitchFamily="18" charset="0"/>
                          <a:cs typeface="Times New Roman" pitchFamily="18" charset="0"/>
                        </a:rPr>
                        <a:t>112</a:t>
                      </a:r>
                      <a:endParaRPr kumimoji="0" lang="en-US" sz="1400" b="1" i="0" u="none" strike="noStrike" cap="none" normalizeH="0" baseline="0" smtClean="0">
                        <a:ln>
                          <a:noFill/>
                        </a:ln>
                        <a:solidFill>
                          <a:schemeClr val="tx2"/>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14</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108</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10</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400" b="1"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smtClean="0">
                        <a:ln>
                          <a:noFill/>
                        </a:ln>
                        <a:solidFill>
                          <a:schemeClr val="tx1"/>
                        </a:solidFill>
                        <a:effectLst/>
                        <a:latin typeface="Comic Sans MS" pitchFamily="66"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2433" name="Line 2890"/>
          <p:cNvSpPr>
            <a:spLocks noChangeShapeType="1"/>
          </p:cNvSpPr>
          <p:nvPr/>
        </p:nvSpPr>
        <p:spPr bwMode="auto">
          <a:xfrm>
            <a:off x="7524750" y="2565400"/>
            <a:ext cx="0" cy="935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434" name="Line 2891"/>
          <p:cNvSpPr>
            <a:spLocks noChangeShapeType="1"/>
          </p:cNvSpPr>
          <p:nvPr/>
        </p:nvSpPr>
        <p:spPr bwMode="auto">
          <a:xfrm flipV="1">
            <a:off x="7524750" y="3789363"/>
            <a:ext cx="0" cy="12239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435" name="Line 2892"/>
          <p:cNvSpPr>
            <a:spLocks noChangeShapeType="1"/>
          </p:cNvSpPr>
          <p:nvPr/>
        </p:nvSpPr>
        <p:spPr bwMode="auto">
          <a:xfrm>
            <a:off x="4140200" y="2565400"/>
            <a:ext cx="0" cy="2087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436" name="Line 2893"/>
          <p:cNvSpPr>
            <a:spLocks noChangeShapeType="1"/>
          </p:cNvSpPr>
          <p:nvPr/>
        </p:nvSpPr>
        <p:spPr bwMode="auto">
          <a:xfrm flipV="1">
            <a:off x="4140200" y="5084763"/>
            <a:ext cx="0"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437" name="Line 2894"/>
          <p:cNvSpPr>
            <a:spLocks noChangeShapeType="1"/>
          </p:cNvSpPr>
          <p:nvPr/>
        </p:nvSpPr>
        <p:spPr bwMode="auto">
          <a:xfrm>
            <a:off x="5580063" y="2852738"/>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2438" name="Line 2895"/>
          <p:cNvSpPr>
            <a:spLocks noChangeShapeType="1"/>
          </p:cNvSpPr>
          <p:nvPr/>
        </p:nvSpPr>
        <p:spPr bwMode="auto">
          <a:xfrm flipV="1">
            <a:off x="5508625" y="3933825"/>
            <a:ext cx="0"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42439" name="Picture 2897" descr="MMj0236506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19063"/>
            <a:ext cx="15478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440" name="Picture 2898" descr="MMj0283029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5757863"/>
            <a:ext cx="12954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Пастель">
  <a:themeElements>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Пастель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Пастель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Пастель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Пастель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Пастель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Пастель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Пастель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астель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Пастель">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Crayons</Template>
  <TotalTime>11337</TotalTime>
  <Words>16874</Words>
  <Application>Microsoft Office PowerPoint</Application>
  <PresentationFormat>On-screen Show (4:3)</PresentationFormat>
  <Paragraphs>3608</Paragraphs>
  <Slides>287</Slides>
  <Notes>147</Notes>
  <HiddenSlides>0</HiddenSlides>
  <MMClips>0</MMClips>
  <ScaleCrop>false</ScaleCrop>
  <HeadingPairs>
    <vt:vector size="4" baseType="variant">
      <vt:variant>
        <vt:lpstr>Theme</vt:lpstr>
      </vt:variant>
      <vt:variant>
        <vt:i4>2</vt:i4>
      </vt:variant>
      <vt:variant>
        <vt:lpstr>Slide Titles</vt:lpstr>
      </vt:variant>
      <vt:variant>
        <vt:i4>287</vt:i4>
      </vt:variant>
    </vt:vector>
  </HeadingPairs>
  <TitlesOfParts>
    <vt:vector size="289" baseType="lpstr">
      <vt:lpstr>Пастель</vt:lpstr>
      <vt:lpstr>1_Пастель</vt:lpstr>
      <vt:lpstr>Managerial Economics Управленческая экономика</vt:lpstr>
      <vt:lpstr>Управленческая экономика – теоретические основы понимания среды бизнеса</vt:lpstr>
      <vt:lpstr>PowerPoint Presentation</vt:lpstr>
      <vt:lpstr>Милтон Фридман:  «... ценность теории не в аккуратности формулировок, а в способности предсказать реакцию на изменения в экономической среде»</vt:lpstr>
      <vt:lpstr>PowerPoint Presentation</vt:lpstr>
      <vt:lpstr>Структура современной экономической теории</vt:lpstr>
      <vt:lpstr>Уровни изучения </vt:lpstr>
      <vt:lpstr>PowerPoint Presentation</vt:lpstr>
      <vt:lpstr>Основные тематические блоки курса по макроэкономике</vt:lpstr>
      <vt:lpstr>Основные разделы и темы  данного курса</vt:lpstr>
      <vt:lpstr>   Цели и задачи курса</vt:lpstr>
      <vt:lpstr>Рекомендуемая литература</vt:lpstr>
      <vt:lpstr>Порядок работы</vt:lpstr>
      <vt:lpstr>Модели</vt:lpstr>
      <vt:lpstr>PowerPoint Presentation</vt:lpstr>
      <vt:lpstr>Теория спроса и предложения</vt:lpstr>
      <vt:lpstr> </vt:lpstr>
      <vt:lpstr>Кривая спроса: табличное, графическое и аналитическое отображение</vt:lpstr>
      <vt:lpstr>Спрос, закон спроса,  кривая спроса.</vt:lpstr>
      <vt:lpstr>Неценовые факторы спроса</vt:lpstr>
      <vt:lpstr>Кривые индивидуального и рыночного спроса</vt:lpstr>
      <vt:lpstr>Всегда ли действует закон спроса?</vt:lpstr>
      <vt:lpstr>Предложение, кривая предложения, закон предложения</vt:lpstr>
      <vt:lpstr>Неценовые факторы предложения</vt:lpstr>
      <vt:lpstr>Всегда ли действует закон предложения?</vt:lpstr>
      <vt:lpstr>Взаимодействие спроса и предложения на рынке: статическая модель равновесной цены</vt:lpstr>
      <vt:lpstr>Всегда ли существует равновесная цена?</vt:lpstr>
      <vt:lpstr>Процесс формирования равновесной цены: динамическая паутинообразная модель</vt:lpstr>
      <vt:lpstr>Устойчивость и неустойчивость равновесия</vt:lpstr>
      <vt:lpstr>Основные формы государственного регулирования работы рыночных механизмов</vt:lpstr>
      <vt:lpstr>Введение «потолка» цен</vt:lpstr>
      <vt:lpstr>Распределение налогового бремени между производителем и потребителем</vt:lpstr>
      <vt:lpstr>Оценка последствий гос. Политики:концепция выигрыша потребителя и производителя</vt:lpstr>
      <vt:lpstr>Потери потребителей и производителей</vt:lpstr>
      <vt:lpstr>Протекционизм: импортные квоты</vt:lpstr>
      <vt:lpstr>Протекционизм: таможенный тариф на импорт</vt:lpstr>
      <vt:lpstr>Товарные интервенции (спекуляция- перепродажа товара «во времени» посредничество – перепродажа товара «в пространстве»</vt:lpstr>
      <vt:lpstr>Государственные товарные интервенции: за и против</vt:lpstr>
      <vt:lpstr>Эластичность спроса и предложения</vt:lpstr>
      <vt:lpstr>Эластичность спроса</vt:lpstr>
      <vt:lpstr>Ценовая эластичность спроса</vt:lpstr>
      <vt:lpstr>Ценовая эластичность и доход</vt:lpstr>
      <vt:lpstr>Ценовая эластичность спроса и доход фирмы</vt:lpstr>
      <vt:lpstr>Эластичный и неэластичный спрос</vt:lpstr>
      <vt:lpstr>PowerPoint Presentation</vt:lpstr>
      <vt:lpstr>Методы определения ценовой эластичности</vt:lpstr>
      <vt:lpstr>Пример</vt:lpstr>
      <vt:lpstr>Основные факторы, влияющие на ценовую эластичность спроса</vt:lpstr>
      <vt:lpstr>Оценка ЭСЦ: краткосрочный и долгосрочный периоды</vt:lpstr>
      <vt:lpstr>  Пример. В 1973 г. мировой спрос на нефть составлял 18 млрд. баррелей, а мировая цена нефти равнялась 4 доллара за баррель. Эластичность спроса по цене оценивалась как -0,05. Составьте уравнение линейной функции спроса, которая соответствует этим данным.</vt:lpstr>
      <vt:lpstr>Эластичность спроса по доходу</vt:lpstr>
      <vt:lpstr>Оценка эластичности по доходу: краткосрочный и долгосрочный периоды</vt:lpstr>
      <vt:lpstr>Перекрестная эластичность спроса</vt:lpstr>
      <vt:lpstr>Эластичность индивидуального и рыночного спроса: групповые экстерналии</vt:lpstr>
      <vt:lpstr>Позитивная групповая экстерналия: эффект соседа</vt:lpstr>
      <vt:lpstr>Негативная групповая экстерналия: эффект сноба</vt:lpstr>
      <vt:lpstr>Эластичность предложения</vt:lpstr>
      <vt:lpstr>Расчет ценовой эластичности предложения</vt:lpstr>
      <vt:lpstr>  Пример. В 1973 г. мировой спрос на нефть составлял 18 млрд. баррелей, а мировая цена нефти равнялась 4 доллара за баррель. Эластичность спроса по цене оценивалась как -0,05. Составьте уравнение линейной функции спроса, которая соответствует этим данным.</vt:lpstr>
      <vt:lpstr>Решить самостоятельно:</vt:lpstr>
      <vt:lpstr>Решение</vt:lpstr>
      <vt:lpstr>Решение</vt:lpstr>
      <vt:lpstr>Теория потребительского выбора</vt:lpstr>
      <vt:lpstr>Парадокс воды и алмазов (парадокс А.Смита)</vt:lpstr>
      <vt:lpstr>Общая и предельная полезность</vt:lpstr>
      <vt:lpstr>Первый закон Госсена</vt:lpstr>
      <vt:lpstr>Разрешение парадокса Смита</vt:lpstr>
      <vt:lpstr>Кардиналистский и ординалистский подходы: основное различие</vt:lpstr>
      <vt:lpstr>     Логика кардиналистов</vt:lpstr>
      <vt:lpstr>     Логика ординалистов</vt:lpstr>
      <vt:lpstr>Аксиомы ординалистского подхода</vt:lpstr>
      <vt:lpstr>Суммарная полезность этих потребительских наборов одинакова (TU=const)</vt:lpstr>
      <vt:lpstr>  ОСНОВНОЙ ИНСТРУМЕНТ АНАЛИЗА – КРИВАЯ БЕЗРАЗЛИЧИЯ</vt:lpstr>
      <vt:lpstr>Свойства кривых безразличия</vt:lpstr>
      <vt:lpstr>Кривая безразличия отражает характер предпочтений потребителя: различные формы кривых безразличия</vt:lpstr>
      <vt:lpstr>Предельная норма замещения</vt:lpstr>
      <vt:lpstr>Бюджетное ограничение потребителя</vt:lpstr>
      <vt:lpstr>Бюджетное ограничение</vt:lpstr>
      <vt:lpstr>Второй закон Госсена</vt:lpstr>
      <vt:lpstr>Положение равновесия потребителя: максимизация полезности на единицу затрат</vt:lpstr>
      <vt:lpstr>Расширенное бюджетное ограничение: распределение дохода между Х и прочими благами</vt:lpstr>
      <vt:lpstr>Особые случаи равновесия</vt:lpstr>
      <vt:lpstr>Изменение дохода потребителя и цен благ</vt:lpstr>
      <vt:lpstr>Кривая Энгеля и кривая расходов Энгеля</vt:lpstr>
      <vt:lpstr>Изменение дохода потребителя и цен благ</vt:lpstr>
      <vt:lpstr>ТПВ: прикладные моменты</vt:lpstr>
      <vt:lpstr>Ломаная бюджетная линия</vt:lpstr>
      <vt:lpstr>Пример</vt:lpstr>
      <vt:lpstr>Целевые субсидии</vt:lpstr>
      <vt:lpstr>У.Баумоль «Бизнес поведение, стоимость и рост», 1959г.</vt:lpstr>
      <vt:lpstr> Рациональный потребитель: миф или реальность?</vt:lpstr>
      <vt:lpstr>Пример</vt:lpstr>
      <vt:lpstr>Асимметричная функция ценности</vt:lpstr>
      <vt:lpstr>Асимметричная функция ценности Канемана-Тверски</vt:lpstr>
      <vt:lpstr>Практическая польза: четыре специфические стратегии</vt:lpstr>
      <vt:lpstr>Теория производства</vt:lpstr>
      <vt:lpstr>Производственная функция характеризует чисто техническую зависимость между количеством применяемых ресурсов и объемом выпускаемой продукции в единицу времени и описывает множество технически эффективных способов производства</vt:lpstr>
      <vt:lpstr>Основные понятия и обозначения: краткосрочный период</vt:lpstr>
      <vt:lpstr>КРАТКОСРОЧНЫЙ ПЕРИОД: ПРОИЗВОДСТВЕННАЯ ФУНКЦИЯ С ОДНИМ ПЕРЕМЕННЫМ ФАКТОРОМ ПРОИЗВОДСТВА (числовой пример) </vt:lpstr>
      <vt:lpstr>Три стадии производства в краткосрочном периоде:</vt:lpstr>
      <vt:lpstr>Основные понятия и обозначения: долгосрочный период</vt:lpstr>
      <vt:lpstr>       ТАБЛИЦА ПРОИЗВОДСТВЕННЫХ ВОЗМОЖНОСТЕЙ </vt:lpstr>
      <vt:lpstr>Построение семейства изоквант</vt:lpstr>
      <vt:lpstr>Различные виды производственных функций</vt:lpstr>
      <vt:lpstr>Виды изоквант</vt:lpstr>
      <vt:lpstr>Предельная норма технологического замещения</vt:lpstr>
      <vt:lpstr>Виды производственных функций и MRTS</vt:lpstr>
      <vt:lpstr>Долгосрочный период: отдача от масштаба или эффект масштаба</vt:lpstr>
      <vt:lpstr>Economy of scope – эффект разнообразия\ассортимента </vt:lpstr>
      <vt:lpstr>Эффект масштаба и издержки производства</vt:lpstr>
      <vt:lpstr>Функция Кобба-Дугласа и эффект масштаба</vt:lpstr>
      <vt:lpstr>ПРИМЕР:ОЦЕНКА СТЕПЕННЫХ КОЭФФИЦИЕНТОВ ДЛЯ ПРОИЗВОДСТВЕННОЙ ФУНКЦИИ</vt:lpstr>
      <vt:lpstr>Бюджетное ограничение производителя: изокоста</vt:lpstr>
      <vt:lpstr>Положение равновесия производителя: минимизация затрат&amp;максимизация объема выпуска</vt:lpstr>
      <vt:lpstr>Линия(траектория) роста</vt:lpstr>
      <vt:lpstr>Цена готовой продукции как рыночное ограничение производителя: максимизация прибыли</vt:lpstr>
      <vt:lpstr>Изопрофита – линия равной прибыли  ∏ = TR – TC = Q* Pгот – K*PK –L*PL</vt:lpstr>
      <vt:lpstr>Экономическое ограничение фирмы: максимизация прибыли в условиях чистой конкуренции ( цена – внешний фактор)</vt:lpstr>
      <vt:lpstr>Теория производства (фирмы): издержки и доходы</vt:lpstr>
      <vt:lpstr>Числовой пример</vt:lpstr>
      <vt:lpstr>Экономические издержки и экономическая прибыль</vt:lpstr>
      <vt:lpstr>Издержки  в краткосрочном периоде</vt:lpstr>
      <vt:lpstr>Издержки и доходы фирмы: числовой пример</vt:lpstr>
      <vt:lpstr>Общие издержки: ТС,VC и FC</vt:lpstr>
      <vt:lpstr>Средние издержки:  ATC, AFC, AVC, MC</vt:lpstr>
      <vt:lpstr>Средние издержки в краткосрочном периоде: графическая модель</vt:lpstr>
      <vt:lpstr>Пример определения МС</vt:lpstr>
      <vt:lpstr> Издержки и налоги</vt:lpstr>
      <vt:lpstr>Давайте вспомним:  издержки и эффект масштаба</vt:lpstr>
      <vt:lpstr>Средние издержки в краткосрочном и долгосрочном периодах: увеличение масштабов производства </vt:lpstr>
      <vt:lpstr>Долгосрочные средние издержки, эффект масштаба и структура отрасли</vt:lpstr>
      <vt:lpstr>Доходы фирмы</vt:lpstr>
      <vt:lpstr>Точка безубыточного объема производства</vt:lpstr>
      <vt:lpstr>По данным таблицы слайда 161:</vt:lpstr>
      <vt:lpstr>Доходы фирмы</vt:lpstr>
      <vt:lpstr>Применение инструментов теории производства</vt:lpstr>
      <vt:lpstr>ОСНОВНЫЕ ТИПЫ РЫНОЧНЫХ СТРУКТУР</vt:lpstr>
      <vt:lpstr>Под структурой рынка понимают совокупность элементов, определяющих функционирование рынка</vt:lpstr>
      <vt:lpstr>Модель Портера</vt:lpstr>
      <vt:lpstr>Показатели концентрации</vt:lpstr>
      <vt:lpstr>Показатели концентрации</vt:lpstr>
      <vt:lpstr>Пример</vt:lpstr>
      <vt:lpstr>HHI как ориентир антитрестовской политики</vt:lpstr>
      <vt:lpstr>Использование показателей концентрации для разработки оптимальной стратегии фирмы</vt:lpstr>
      <vt:lpstr>Кривая консолидации (см. иллюстративные материалы)</vt:lpstr>
      <vt:lpstr>Международная практика: стадии процесса консолидации</vt:lpstr>
      <vt:lpstr>PowerPoint Presentation</vt:lpstr>
      <vt:lpstr>Чистая конкуренция: основные признаки </vt:lpstr>
      <vt:lpstr>Спрос на продукцию конкурентной фирмы и отраслевой спрос</vt:lpstr>
      <vt:lpstr>Спрос на продукцию конкурентной фирмы и отраслевой спрос</vt:lpstr>
      <vt:lpstr>Основное правило</vt:lpstr>
      <vt:lpstr> Числовой пример: Р=60 (на основе слайда № 161)</vt:lpstr>
      <vt:lpstr>Что предпримет фирма, если цена готовой продукции:</vt:lpstr>
      <vt:lpstr>Стратегия максимизации прибыли</vt:lpstr>
      <vt:lpstr>Стратегия минимизации убытков</vt:lpstr>
      <vt:lpstr>Стратегия прекращения производства</vt:lpstr>
      <vt:lpstr>Базовые стратегии конкурентной фирмы в краткосрочном периоде.</vt:lpstr>
      <vt:lpstr>Таким образом, кривая предложения конкурентной фирмы в краткосрочном периоде – это кривая МС, лежащая выше уровня минимума средних переменных издержек.</vt:lpstr>
      <vt:lpstr>Детерминанты рыночного предложения при чистой конкуренции:</vt:lpstr>
      <vt:lpstr>ВАЖНО!</vt:lpstr>
      <vt:lpstr>Долгосрочное равновесие фирмы и отрасли: Р=АСmin=МС </vt:lpstr>
      <vt:lpstr>Условия равновесия конкурентной отрасли</vt:lpstr>
      <vt:lpstr>ЧИСТАЯ МОНОПОЛИЯ </vt:lpstr>
      <vt:lpstr>Источники монопольной власти</vt:lpstr>
      <vt:lpstr>Модель Портера: барьеры вхождения</vt:lpstr>
      <vt:lpstr>Барьеры вхождения</vt:lpstr>
      <vt:lpstr>Предельный доход – доход, полученный от продажи последней из проданных единиц товара или MR = ∆TR/ ∆ Q</vt:lpstr>
      <vt:lpstr>Функции спроса и предельного дохода</vt:lpstr>
      <vt:lpstr>Издержки и доходы фирмы: числовой пример</vt:lpstr>
      <vt:lpstr>Валовой доход, валовые издержки и максимизация прибыли монополиста</vt:lpstr>
      <vt:lpstr>Условие максимизации прибыли монополией</vt:lpstr>
      <vt:lpstr>Монополия и экономическая эффективность</vt:lpstr>
      <vt:lpstr>Ценообразование в условиях монополии</vt:lpstr>
      <vt:lpstr>Ценовая дискриминация</vt:lpstr>
      <vt:lpstr>Три степени ценовой дискриминации</vt:lpstr>
      <vt:lpstr>Потери монополиста</vt:lpstr>
      <vt:lpstr>Ценовая дискриминация</vt:lpstr>
      <vt:lpstr>Примеры ценовых дискриминационных стратегий</vt:lpstr>
      <vt:lpstr>   Конкретная ситуация</vt:lpstr>
      <vt:lpstr>Трансфертное ценообразование: пример функция спроса: P = 15 000-Q функция предельного дохода: MR = 15 000 – 2Q</vt:lpstr>
      <vt:lpstr>Двухуровневая цена  (two-side tariff)</vt:lpstr>
      <vt:lpstr>Пример</vt:lpstr>
      <vt:lpstr>Двухуровневая цена: пример</vt:lpstr>
      <vt:lpstr>Ответ: да, можно</vt:lpstr>
      <vt:lpstr>Естественная монополия</vt:lpstr>
      <vt:lpstr>Естественная монополия</vt:lpstr>
      <vt:lpstr>Постулат Сайлоса-Лабини (Sylos-Labini)</vt:lpstr>
      <vt:lpstr>Естественная монополия: проблема справедливости и проблема эффективности</vt:lpstr>
      <vt:lpstr>5 способов решения</vt:lpstr>
      <vt:lpstr>Монополия и государство</vt:lpstr>
      <vt:lpstr>Последствия государственного регулирования монополии</vt:lpstr>
      <vt:lpstr>Последствия государственного регулирования монополии</vt:lpstr>
      <vt:lpstr>Общественные издержки монопольной власти</vt:lpstr>
      <vt:lpstr>Эффект Лебенстайна</vt:lpstr>
      <vt:lpstr>Монополистическая конкуренция: основные признаки</vt:lpstr>
      <vt:lpstr>Дифференцированные товары</vt:lpstr>
      <vt:lpstr>Модели монополистической конкуренции</vt:lpstr>
      <vt:lpstr>Маркетинг:  матрица «цена-качество»</vt:lpstr>
      <vt:lpstr>Модель симметрично дифференциированных продуктов</vt:lpstr>
      <vt:lpstr>Равновесие фирмы и отрасли при монополистической конкуренции: краткосрочный и долгосрочный периоды</vt:lpstr>
      <vt:lpstr> Монополистическая конкуренция и экономическая эффективность</vt:lpstr>
      <vt:lpstr>Модель пространственной конкуренции ( модель Хотеллинга)</vt:lpstr>
      <vt:lpstr>Особенности конкурентной борьбы на рынке монополистической конкуренции</vt:lpstr>
      <vt:lpstr>Неценовая конкуренция: реклама в условиях монополистической конкуренции</vt:lpstr>
      <vt:lpstr>Маркетинг: фундаментальная теорема Котлера</vt:lpstr>
      <vt:lpstr>Олигополия:  основные признаки</vt:lpstr>
      <vt:lpstr>Концепция Нэша</vt:lpstr>
      <vt:lpstr>Центральная характеристика конкуренции – взаимозависимость участников</vt:lpstr>
      <vt:lpstr>Стратегическое поведение</vt:lpstr>
      <vt:lpstr>Возможные варианты</vt:lpstr>
      <vt:lpstr>Пример: российский рынок мобильной связи</vt:lpstr>
      <vt:lpstr>Олигополистические рынки: классификация У.Шепарда в зависимости от совокупной рыночной доли четырех ведущих предприятий</vt:lpstr>
      <vt:lpstr>Нет единой модели олигополии</vt:lpstr>
      <vt:lpstr>Олигополия: классификация моделей</vt:lpstr>
      <vt:lpstr>Дуополия Курно</vt:lpstr>
      <vt:lpstr>Дуополия Курно</vt:lpstr>
      <vt:lpstr>PowerPoint Presentation</vt:lpstr>
      <vt:lpstr>Равновесие Курно</vt:lpstr>
      <vt:lpstr>Модель Штакельберга (1934): асимметричная дуополия или преимущество лидерства</vt:lpstr>
      <vt:lpstr>Равновесие Штакельберга</vt:lpstr>
      <vt:lpstr>Модель Штакельберга: выводы</vt:lpstr>
      <vt:lpstr>Дуополия Курно, Штакельберга и сговор: сравнение результатов.</vt:lpstr>
      <vt:lpstr>Модель ценовых воин ( модель Бертрана)</vt:lpstr>
      <vt:lpstr>Модель частичной монополии (модель ценового лидера)</vt:lpstr>
      <vt:lpstr> Являются ли фирмы-лидеры более прибыльными или, другими словами, есть ли зависимость между долей рынка и прибылью?</vt:lpstr>
      <vt:lpstr>М. Портер «Конкурентная стратегия»: результаты исследования</vt:lpstr>
      <vt:lpstr>Модель ломаной кривой спроса</vt:lpstr>
      <vt:lpstr>Модель ломаной кривой спроса (олигополия Суизи)</vt:lpstr>
      <vt:lpstr>Модель ломаной кривой спроса</vt:lpstr>
      <vt:lpstr>Конкуренция против сговора: дилемма заключенного</vt:lpstr>
      <vt:lpstr>Конкуренция против сговора: дилемма заключенного и стратегия фирмы</vt:lpstr>
      <vt:lpstr>Реклама в условиях олигополии: дилемма заключенного</vt:lpstr>
      <vt:lpstr>Картель</vt:lpstr>
      <vt:lpstr>ОПЕК</vt:lpstr>
      <vt:lpstr>Термин «корзина» ОПЕК (OPEC Reference Basket of crudes) был официально введен  1 января 1987 года. </vt:lpstr>
      <vt:lpstr>Картель: пример</vt:lpstr>
      <vt:lpstr>4 шага при образовании картеля:</vt:lpstr>
      <vt:lpstr>Проблема картеля</vt:lpstr>
      <vt:lpstr>  Мы рассмотрели основные блоки микроэкономической теории, охватывающие закономерности и особенности функционирования рынков готовой продукции.  Рынки факторов производства, во многом воспроизводя отмеченные закономерности, имеют свою специфику. Невозможно понять механизм работы рынков факторов производства без понимания такового для рынков готовой продукции.   </vt:lpstr>
      <vt:lpstr>Рынки факторов производства</vt:lpstr>
      <vt:lpstr>Виды факторов производства и доходы на факторы производства</vt:lpstr>
      <vt:lpstr>Общая особенность рынков факторов производства: они вторичны по отношению к рынкам готовой продукции.</vt:lpstr>
      <vt:lpstr>От чего зависит спрос фирмы на фактор производства?</vt:lpstr>
      <vt:lpstr>На примере рынка труда мы рассмотрим следующие случаи:</vt:lpstr>
      <vt:lpstr>Обозначения: спрос на фактор производства</vt:lpstr>
      <vt:lpstr>Рынок готовой продукции и рынок факторов производства: различия</vt:lpstr>
      <vt:lpstr>От чего зависит предложение труда?</vt:lpstr>
      <vt:lpstr>Кривая предложения: отрицательный наклон</vt:lpstr>
      <vt:lpstr>Предложение фактора производства: обозначения</vt:lpstr>
      <vt:lpstr>Первый случай: рынок труда и рынок готовой продукции конкурентные</vt:lpstr>
      <vt:lpstr>Второй случай: рынок труда конкурентный, рынок готовой продукции монополизирован</vt:lpstr>
      <vt:lpstr>Таким образом, кривая спроса на фактор производства (труд) есть кривая MRPL</vt:lpstr>
      <vt:lpstr>Спрос на фактор производства при нескольких переменных факторах:</vt:lpstr>
      <vt:lpstr>Условие максимизации прибыли на конкурентных и неконкурентных рынках факторов производства</vt:lpstr>
      <vt:lpstr>Монопсония: единственный покупатель</vt:lpstr>
      <vt:lpstr>Монопсония: единственный покупатель</vt:lpstr>
      <vt:lpstr>Монопсония</vt:lpstr>
      <vt:lpstr>Третий случай: рынок труда монопсонический, рынок готовой продукции монополизирован.</vt:lpstr>
      <vt:lpstr>   Монополия на рынке труда: профсоюзы и большое число предпринимателей Основная экономическая задача профсоюза – повышение уровня заработной платы. </vt:lpstr>
      <vt:lpstr>Профсоюзы как барьер вхождения</vt:lpstr>
      <vt:lpstr>Профсоюзы и рынок труда</vt:lpstr>
      <vt:lpstr>Цеховой(замкнутый) и отраслевой  тред-юнионизм</vt:lpstr>
      <vt:lpstr>Предприятие-монопсонист и сильный отраслевой профсоюз: двусторонняя монополия.</vt:lpstr>
      <vt:lpstr>Двусторонняя монополия: некоторые выводы</vt:lpstr>
      <vt:lpstr>Дискриминация</vt:lpstr>
      <vt:lpstr>Профессинальная сегрегация: модель переполнения</vt:lpstr>
      <vt:lpstr>Модель переполнения: комментарии</vt:lpstr>
      <vt:lpstr>Капитал  ( инвестиционные ресурсы)</vt:lpstr>
      <vt:lpstr>Спрос на инвестиционные ресурсы и их предложение</vt:lpstr>
      <vt:lpstr>Общая теория процентной ставки: 4 основных фактора</vt:lpstr>
      <vt:lpstr>Оценка стоимости денег во времени</vt:lpstr>
      <vt:lpstr>Базовая формула будущей стоимости</vt:lpstr>
      <vt:lpstr>Рынок капитала: принятие решения об инвестировании </vt:lpstr>
      <vt:lpstr>Оценка потоков платежей </vt:lpstr>
      <vt:lpstr>Пример</vt:lpstr>
      <vt:lpstr>Решение об инвестировании</vt:lpstr>
      <vt:lpstr>Спрос на капитальный актив и ставка процента</vt:lpstr>
      <vt:lpstr>IRR, внутренняя норма дохода</vt:lpstr>
      <vt:lpstr>Эмпирические правила</vt:lpstr>
      <vt:lpstr>Экономическая рента.</vt:lpstr>
      <vt:lpstr>Экономическая рента</vt:lpstr>
      <vt:lpstr>Экономическая рента на рынке труда  </vt:lpstr>
      <vt:lpstr>Земельная рента</vt:lpstr>
      <vt:lpstr>Цена земли</vt:lpstr>
      <vt:lpstr>Пример</vt:lpstr>
      <vt:lpstr>Заключение: удалось ли нам в ходе занятий выполнить поставленные задачи?</vt:lpstr>
      <vt:lpstr>Спасибо за внимание!</vt:lpstr>
    </vt:vector>
  </TitlesOfParts>
  <Company>gscm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МИКРОЭКОНОМИКИ</dc:title>
  <dc:creator>elena</dc:creator>
  <cp:lastModifiedBy>S</cp:lastModifiedBy>
  <cp:revision>138</cp:revision>
  <dcterms:created xsi:type="dcterms:W3CDTF">2005-03-11T08:38:41Z</dcterms:created>
  <dcterms:modified xsi:type="dcterms:W3CDTF">2015-01-13T12:19:52Z</dcterms:modified>
</cp:coreProperties>
</file>